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02" r:id="rId2"/>
    <p:sldMasterId id="2147484215" r:id="rId3"/>
  </p:sldMasterIdLst>
  <p:notesMasterIdLst>
    <p:notesMasterId r:id="rId44"/>
  </p:notesMasterIdLst>
  <p:handoutMasterIdLst>
    <p:handoutMasterId r:id="rId45"/>
  </p:handoutMasterIdLst>
  <p:sldIdLst>
    <p:sldId id="1022" r:id="rId4"/>
    <p:sldId id="1023" r:id="rId5"/>
    <p:sldId id="1013" r:id="rId6"/>
    <p:sldId id="1026" r:id="rId7"/>
    <p:sldId id="1028" r:id="rId8"/>
    <p:sldId id="1011" r:id="rId9"/>
    <p:sldId id="976" r:id="rId10"/>
    <p:sldId id="977" r:id="rId11"/>
    <p:sldId id="978" r:id="rId12"/>
    <p:sldId id="979" r:id="rId13"/>
    <p:sldId id="980" r:id="rId14"/>
    <p:sldId id="1021" r:id="rId15"/>
    <p:sldId id="981" r:id="rId16"/>
    <p:sldId id="983" r:id="rId17"/>
    <p:sldId id="984" r:id="rId18"/>
    <p:sldId id="985" r:id="rId19"/>
    <p:sldId id="986" r:id="rId20"/>
    <p:sldId id="987" r:id="rId21"/>
    <p:sldId id="988" r:id="rId22"/>
    <p:sldId id="989" r:id="rId23"/>
    <p:sldId id="990" r:id="rId24"/>
    <p:sldId id="992" r:id="rId25"/>
    <p:sldId id="993" r:id="rId26"/>
    <p:sldId id="994" r:id="rId27"/>
    <p:sldId id="995" r:id="rId28"/>
    <p:sldId id="996" r:id="rId29"/>
    <p:sldId id="997" r:id="rId30"/>
    <p:sldId id="998" r:id="rId31"/>
    <p:sldId id="999" r:id="rId32"/>
    <p:sldId id="1000" r:id="rId33"/>
    <p:sldId id="1001" r:id="rId34"/>
    <p:sldId id="1002" r:id="rId35"/>
    <p:sldId id="1003" r:id="rId36"/>
    <p:sldId id="1004" r:id="rId37"/>
    <p:sldId id="1005" r:id="rId38"/>
    <p:sldId id="1010" r:id="rId39"/>
    <p:sldId id="1018" r:id="rId40"/>
    <p:sldId id="1019" r:id="rId41"/>
    <p:sldId id="1020" r:id="rId42"/>
    <p:sldId id="1006" r:id="rId43"/>
  </p:sldIdLst>
  <p:sldSz cx="9144000" cy="6858000" type="screen4x3"/>
  <p:notesSz cx="7010400" cy="9296400"/>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66FF"/>
    <a:srgbClr val="99CC00"/>
    <a:srgbClr val="676666"/>
    <a:srgbClr val="FF9933"/>
    <a:srgbClr val="FFCC00"/>
    <a:srgbClr val="FF5050"/>
    <a:srgbClr val="6600FF"/>
    <a:srgbClr val="9999FF"/>
    <a:srgbClr val="FF3300"/>
    <a:srgbClr val="96645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35" autoAdjust="0"/>
    <p:restoredTop sz="94518" autoAdjust="0"/>
  </p:normalViewPr>
  <p:slideViewPr>
    <p:cSldViewPr snapToGrid="0" showGuides="1">
      <p:cViewPr varScale="1">
        <p:scale>
          <a:sx n="94" d="100"/>
          <a:sy n="94" d="100"/>
        </p:scale>
        <p:origin x="-180" y="-108"/>
      </p:cViewPr>
      <p:guideLst>
        <p:guide orient="horz" pos="577"/>
        <p:guide orient="horz" pos="1524"/>
        <p:guide orient="horz" pos="663"/>
        <p:guide orient="horz" pos="1785"/>
        <p:guide orient="horz" pos="3811"/>
        <p:guide orient="horz" pos="2095"/>
        <p:guide pos="2053"/>
        <p:guide pos="2879"/>
        <p:guide pos="2056"/>
        <p:guide pos="2058"/>
        <p:guide pos="2505"/>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864" y="72"/>
      </p:cViewPr>
      <p:guideLst>
        <p:guide orient="horz" pos="2910"/>
        <p:guide pos="2208"/>
      </p:guideLst>
    </p:cSldViewPr>
  </p:notesViewPr>
  <p:gridSpacing cx="58989913" cy="58989913"/>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binerer\Desktop\TOW\New%20York\Background%20Data%20Set%20and%20PPT%20data%20set.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manualLayout>
          <c:layoutTarget val="inner"/>
          <c:xMode val="edge"/>
          <c:yMode val="edge"/>
          <c:x val="5.0776902887139132E-2"/>
          <c:y val="3.0578863188976457E-2"/>
          <c:w val="0.94072014435695539"/>
          <c:h val="0.7558890313129466"/>
        </c:manualLayout>
      </c:layout>
      <c:line3DChart>
        <c:grouping val="standard"/>
        <c:ser>
          <c:idx val="0"/>
          <c:order val="0"/>
          <c:tx>
            <c:strRef>
              <c:f>Sheet1!$B$1</c:f>
              <c:strCache>
                <c:ptCount val="1"/>
                <c:pt idx="0">
                  <c:v>U. S.</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Sheet1!$B$2:$B$10</c:f>
              <c:numCache>
                <c:formatCode>General</c:formatCode>
                <c:ptCount val="9"/>
                <c:pt idx="0">
                  <c:v>5.5</c:v>
                </c:pt>
                <c:pt idx="1">
                  <c:v>6.4</c:v>
                </c:pt>
                <c:pt idx="2">
                  <c:v>7.8</c:v>
                </c:pt>
                <c:pt idx="3">
                  <c:v>9.6</c:v>
                </c:pt>
                <c:pt idx="4">
                  <c:v>11.2</c:v>
                </c:pt>
                <c:pt idx="5">
                  <c:v>12.7</c:v>
                </c:pt>
                <c:pt idx="6">
                  <c:v>13.8</c:v>
                </c:pt>
                <c:pt idx="7">
                  <c:v>14</c:v>
                </c:pt>
                <c:pt idx="8">
                  <c:v>14.3</c:v>
                </c:pt>
              </c:numCache>
            </c:numRef>
          </c:val>
        </c:ser>
        <c:ser>
          <c:idx val="1"/>
          <c:order val="1"/>
          <c:tx>
            <c:strRef>
              <c:f>Sheet1!$C$1</c:f>
              <c:strCache>
                <c:ptCount val="1"/>
                <c:pt idx="0">
                  <c:v>New York</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Sheet1!$C$2:$C$10</c:f>
              <c:numCache>
                <c:formatCode>General</c:formatCode>
                <c:ptCount val="9"/>
                <c:pt idx="0">
                  <c:v>7.7</c:v>
                </c:pt>
                <c:pt idx="1">
                  <c:v>8.2000000000000011</c:v>
                </c:pt>
                <c:pt idx="2">
                  <c:v>9.7000000000000011</c:v>
                </c:pt>
                <c:pt idx="3">
                  <c:v>11.2</c:v>
                </c:pt>
                <c:pt idx="4">
                  <c:v>12</c:v>
                </c:pt>
                <c:pt idx="5">
                  <c:v>11</c:v>
                </c:pt>
                <c:pt idx="6">
                  <c:v>10.7</c:v>
                </c:pt>
                <c:pt idx="7">
                  <c:v>11</c:v>
                </c:pt>
                <c:pt idx="8">
                  <c:v>11.9</c:v>
                </c:pt>
              </c:numCache>
            </c:numRef>
          </c:val>
        </c:ser>
        <c:ser>
          <c:idx val="2"/>
          <c:order val="2"/>
          <c:tx>
            <c:strRef>
              <c:f>Sheet1!$D$1</c:f>
              <c:strCache>
                <c:ptCount val="1"/>
                <c:pt idx="0">
                  <c:v>Tompkins County</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Sheet1!$D$2:$D$10</c:f>
              <c:numCache>
                <c:formatCode>General</c:formatCode>
                <c:ptCount val="9"/>
                <c:pt idx="0">
                  <c:v>7.6</c:v>
                </c:pt>
                <c:pt idx="1">
                  <c:v>8</c:v>
                </c:pt>
                <c:pt idx="2">
                  <c:v>8.4</c:v>
                </c:pt>
                <c:pt idx="3">
                  <c:v>8.7000000000000011</c:v>
                </c:pt>
                <c:pt idx="4">
                  <c:v>10</c:v>
                </c:pt>
                <c:pt idx="5">
                  <c:v>10.3</c:v>
                </c:pt>
                <c:pt idx="6">
                  <c:v>10.6</c:v>
                </c:pt>
                <c:pt idx="7">
                  <c:v>11</c:v>
                </c:pt>
                <c:pt idx="8">
                  <c:v>12</c:v>
                </c:pt>
              </c:numCache>
            </c:numRef>
          </c:val>
        </c:ser>
        <c:axId val="103686144"/>
        <c:axId val="103687680"/>
        <c:axId val="103986496"/>
      </c:line3DChart>
      <c:catAx>
        <c:axId val="103686144"/>
        <c:scaling>
          <c:orientation val="minMax"/>
        </c:scaling>
        <c:axPos val="b"/>
        <c:tickLblPos val="nextTo"/>
        <c:crossAx val="103687680"/>
        <c:crosses val="autoZero"/>
        <c:auto val="1"/>
        <c:lblAlgn val="ctr"/>
        <c:lblOffset val="100"/>
      </c:catAx>
      <c:valAx>
        <c:axId val="103687680"/>
        <c:scaling>
          <c:orientation val="minMax"/>
        </c:scaling>
        <c:axPos val="l"/>
        <c:majorGridlines/>
        <c:numFmt formatCode="General" sourceLinked="1"/>
        <c:tickLblPos val="nextTo"/>
        <c:crossAx val="103686144"/>
        <c:crosses val="autoZero"/>
        <c:crossBetween val="between"/>
      </c:valAx>
      <c:serAx>
        <c:axId val="103986496"/>
        <c:scaling>
          <c:orientation val="minMax"/>
        </c:scaling>
        <c:delete val="1"/>
        <c:axPos val="b"/>
        <c:tickLblPos val="none"/>
        <c:crossAx val="103687680"/>
        <c:crosses val="autoZero"/>
      </c:serAx>
    </c:plotArea>
    <c:legend>
      <c:legendPos val="r"/>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Data'!$L$3</c:f>
              <c:strCache>
                <c:ptCount val="1"/>
                <c:pt idx="0">
                  <c:v>2000-2010 Annual Growth Rate of Population</c:v>
                </c:pt>
              </c:strCache>
            </c:strRef>
          </c:tx>
          <c:dPt>
            <c:idx val="0"/>
            <c:spPr>
              <a:solidFill>
                <a:schemeClr val="accent2">
                  <a:lumMod val="75000"/>
                </a:schemeClr>
              </a:solidFill>
            </c:spPr>
          </c:dPt>
          <c:dPt>
            <c:idx val="5"/>
            <c:spPr>
              <a:solidFill>
                <a:schemeClr val="accent4">
                  <a:lumMod val="95000"/>
                  <a:lumOff val="5000"/>
                </a:schemeClr>
              </a:solidFill>
            </c:spPr>
          </c:dPt>
          <c:dLbls>
            <c:showVal val="1"/>
            <c:showCatName val="1"/>
            <c:separator>
</c:separator>
          </c:dLbls>
          <c:cat>
            <c:strRef>
              <c:f>'Chart Data'!$K$4:$K$16</c:f>
              <c:strCache>
                <c:ptCount val="13"/>
                <c:pt idx="0">
                  <c:v>U.S.</c:v>
                </c:pt>
                <c:pt idx="1">
                  <c:v>Tompkins</c:v>
                </c:pt>
                <c:pt idx="2">
                  <c:v>Dutchess</c:v>
                </c:pt>
                <c:pt idx="3">
                  <c:v>Putnam</c:v>
                </c:pt>
                <c:pt idx="4">
                  <c:v>Ulster</c:v>
                </c:pt>
                <c:pt idx="5">
                  <c:v>New York</c:v>
                </c:pt>
                <c:pt idx="6">
                  <c:v>Madison</c:v>
                </c:pt>
                <c:pt idx="7">
                  <c:v>Onondaga</c:v>
                </c:pt>
                <c:pt idx="8">
                  <c:v>Cortland</c:v>
                </c:pt>
                <c:pt idx="9">
                  <c:v>Oswego</c:v>
                </c:pt>
                <c:pt idx="10">
                  <c:v>Oneida</c:v>
                </c:pt>
                <c:pt idx="11">
                  <c:v>Herkimer</c:v>
                </c:pt>
                <c:pt idx="12">
                  <c:v>Cayuga</c:v>
                </c:pt>
              </c:strCache>
            </c:strRef>
          </c:cat>
          <c:val>
            <c:numRef>
              <c:f>'Chart Data'!$L$4:$L$16</c:f>
              <c:numCache>
                <c:formatCode>0.0%</c:formatCode>
                <c:ptCount val="13"/>
                <c:pt idx="0">
                  <c:v>1.0585869957116989E-2</c:v>
                </c:pt>
                <c:pt idx="1">
                  <c:v>6.3802447643029996E-3</c:v>
                </c:pt>
                <c:pt idx="2">
                  <c:v>5.9632339817955087E-3</c:v>
                </c:pt>
                <c:pt idx="3">
                  <c:v>4.5078071961982364E-3</c:v>
                </c:pt>
                <c:pt idx="4">
                  <c:v>4.0737219337380632E-3</c:v>
                </c:pt>
                <c:pt idx="5">
                  <c:v>2.9893567592728398E-3</c:v>
                </c:pt>
                <c:pt idx="6">
                  <c:v>8.3092121369220866E-4</c:v>
                </c:pt>
                <c:pt idx="7">
                  <c:v>-4.7126998533827171E-4</c:v>
                </c:pt>
                <c:pt idx="8">
                  <c:v>-6.0495071915060543E-4</c:v>
                </c:pt>
                <c:pt idx="9">
                  <c:v>-7.5912957500184409E-4</c:v>
                </c:pt>
                <c:pt idx="10">
                  <c:v>-1.3386050817729741E-3</c:v>
                </c:pt>
                <c:pt idx="11">
                  <c:v>-2.9475220016452952E-3</c:v>
                </c:pt>
                <c:pt idx="12">
                  <c:v>-3.1062796627746802E-3</c:v>
                </c:pt>
              </c:numCache>
            </c:numRef>
          </c:val>
        </c:ser>
        <c:axId val="73528064"/>
        <c:axId val="73529600"/>
      </c:barChart>
      <c:catAx>
        <c:axId val="73528064"/>
        <c:scaling>
          <c:orientation val="minMax"/>
        </c:scaling>
        <c:delete val="1"/>
        <c:axPos val="b"/>
        <c:tickLblPos val="none"/>
        <c:crossAx val="73529600"/>
        <c:crosses val="autoZero"/>
        <c:auto val="1"/>
        <c:lblAlgn val="ctr"/>
        <c:lblOffset val="100"/>
      </c:catAx>
      <c:valAx>
        <c:axId val="73529600"/>
        <c:scaling>
          <c:orientation val="minMax"/>
        </c:scaling>
        <c:axPos val="l"/>
        <c:majorGridlines/>
        <c:numFmt formatCode="0.0%" sourceLinked="1"/>
        <c:tickLblPos val="nextTo"/>
        <c:crossAx val="7352806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'Real $'!$C$5:$C$6</c:f>
              <c:strCache>
                <c:ptCount val="1"/>
                <c:pt idx="0">
                  <c:v>Net Worth (NW) Bil. of N $s</c:v>
                </c:pt>
              </c:strCache>
            </c:strRef>
          </c:tx>
          <c:spPr>
            <a:ln w="57150">
              <a:solidFill>
                <a:schemeClr val="accent3">
                  <a:lumMod val="50000"/>
                </a:schemeClr>
              </a:solidFill>
            </a:ln>
          </c:spPr>
          <c:marker>
            <c:symbol val="none"/>
          </c:marker>
          <c:cat>
            <c:strRef>
              <c:f>'Real $'!$A$7:$B$52</c:f>
              <c:strCache>
                <c:ptCount val="4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strCache>
            </c:strRef>
          </c:cat>
          <c:val>
            <c:numRef>
              <c:f>'Real $'!$C$7:$C$52</c:f>
              <c:numCache>
                <c:formatCode>"$"#,##0.0</c:formatCode>
                <c:ptCount val="46"/>
                <c:pt idx="0">
                  <c:v>8063.716077160494</c:v>
                </c:pt>
                <c:pt idx="1">
                  <c:v>8080.0026524216782</c:v>
                </c:pt>
                <c:pt idx="2">
                  <c:v>7814.5012187344309</c:v>
                </c:pt>
                <c:pt idx="3">
                  <c:v>8341.4065297371362</c:v>
                </c:pt>
                <c:pt idx="4">
                  <c:v>8783.2776970121377</c:v>
                </c:pt>
                <c:pt idx="5">
                  <c:v>9461.0038312586457</c:v>
                </c:pt>
                <c:pt idx="6">
                  <c:v>9603.8676999998861</c:v>
                </c:pt>
                <c:pt idx="7">
                  <c:v>9831.0930813417181</c:v>
                </c:pt>
                <c:pt idx="8">
                  <c:v>10037.215038701626</c:v>
                </c:pt>
                <c:pt idx="9">
                  <c:v>10720.3479826518</c:v>
                </c:pt>
                <c:pt idx="10">
                  <c:v>11675.328384742947</c:v>
                </c:pt>
                <c:pt idx="11">
                  <c:v>12271.448599264701</c:v>
                </c:pt>
                <c:pt idx="12">
                  <c:v>12155.087596678521</c:v>
                </c:pt>
                <c:pt idx="13">
                  <c:v>12892.417553633168</c:v>
                </c:pt>
                <c:pt idx="14">
                  <c:v>13467.611343260785</c:v>
                </c:pt>
                <c:pt idx="15">
                  <c:v>13697.739231981986</c:v>
                </c:pt>
                <c:pt idx="16">
                  <c:v>14711.815171683276</c:v>
                </c:pt>
                <c:pt idx="17">
                  <c:v>14952.185487490804</c:v>
                </c:pt>
                <c:pt idx="18">
                  <c:v>15504.710159041393</c:v>
                </c:pt>
                <c:pt idx="19">
                  <c:v>16498.898164157708</c:v>
                </c:pt>
                <c:pt idx="20">
                  <c:v>17504.944042328061</c:v>
                </c:pt>
                <c:pt idx="21">
                  <c:v>17518.098867969824</c:v>
                </c:pt>
                <c:pt idx="22">
                  <c:v>18917.716773785756</c:v>
                </c:pt>
                <c:pt idx="23">
                  <c:v>20373.205934865902</c:v>
                </c:pt>
                <c:pt idx="24">
                  <c:v>19464.436677565842</c:v>
                </c:pt>
                <c:pt idx="25">
                  <c:v>19303.937969358496</c:v>
                </c:pt>
                <c:pt idx="26">
                  <c:v>20465.451956104254</c:v>
                </c:pt>
                <c:pt idx="27">
                  <c:v>22654.828796384903</c:v>
                </c:pt>
                <c:pt idx="28">
                  <c:v>22161.036057557496</c:v>
                </c:pt>
                <c:pt idx="29">
                  <c:v>20133.344465629965</c:v>
                </c:pt>
                <c:pt idx="30">
                  <c:v>20987.335833126821</c:v>
                </c:pt>
                <c:pt idx="31">
                  <c:v>22337.415387424335</c:v>
                </c:pt>
                <c:pt idx="32">
                  <c:v>22954.036560689296</c:v>
                </c:pt>
                <c:pt idx="33">
                  <c:v>24100.18606714383</c:v>
                </c:pt>
                <c:pt idx="34">
                  <c:v>24959.209276247144</c:v>
                </c:pt>
                <c:pt idx="35">
                  <c:v>25253.945528856497</c:v>
                </c:pt>
                <c:pt idx="36">
                  <c:v>24673.954195086175</c:v>
                </c:pt>
                <c:pt idx="37">
                  <c:v>24917.045351295332</c:v>
                </c:pt>
                <c:pt idx="38">
                  <c:v>26033.269218206096</c:v>
                </c:pt>
                <c:pt idx="39">
                  <c:v>26952.510754999457</c:v>
                </c:pt>
                <c:pt idx="40">
                  <c:v>29048.848076311446</c:v>
                </c:pt>
                <c:pt idx="41">
                  <c:v>31452.162020478496</c:v>
                </c:pt>
                <c:pt idx="42">
                  <c:v>32407.034008607196</c:v>
                </c:pt>
                <c:pt idx="43">
                  <c:v>33977.099331548794</c:v>
                </c:pt>
                <c:pt idx="44">
                  <c:v>35456.016944892493</c:v>
                </c:pt>
                <c:pt idx="45">
                  <c:v>34279.949430842491</c:v>
                </c:pt>
              </c:numCache>
            </c:numRef>
          </c:val>
        </c:ser>
        <c:marker val="1"/>
        <c:axId val="72569216"/>
        <c:axId val="72571136"/>
      </c:lineChart>
      <c:catAx>
        <c:axId val="72569216"/>
        <c:scaling>
          <c:orientation val="minMax"/>
        </c:scaling>
        <c:axPos val="b"/>
        <c:title>
          <c:tx>
            <c:rich>
              <a:bodyPr/>
              <a:lstStyle/>
              <a:p>
                <a:pPr>
                  <a:defRPr/>
                </a:pPr>
                <a:r>
                  <a:rPr lang="en-US"/>
                  <a:t>Source: Board of</a:t>
                </a:r>
                <a:r>
                  <a:rPr lang="en-US" baseline="0"/>
                  <a:t> Governors of the Federal Reserve Syste, Statistical Releases, Flow of Funds - Z.1</a:t>
                </a:r>
                <a:endParaRPr lang="en-US"/>
              </a:p>
            </c:rich>
          </c:tx>
          <c:layout/>
        </c:title>
        <c:majorTickMark val="none"/>
        <c:minorTickMark val="cross"/>
        <c:tickLblPos val="nextTo"/>
        <c:txPr>
          <a:bodyPr/>
          <a:lstStyle/>
          <a:p>
            <a:pPr>
              <a:defRPr b="1"/>
            </a:pPr>
            <a:endParaRPr lang="en-US"/>
          </a:p>
        </c:txPr>
        <c:crossAx val="72571136"/>
        <c:crosses val="autoZero"/>
        <c:auto val="1"/>
        <c:lblAlgn val="ctr"/>
        <c:lblOffset val="100"/>
        <c:tickLblSkip val="3"/>
      </c:catAx>
      <c:valAx>
        <c:axId val="72571136"/>
        <c:scaling>
          <c:orientation val="minMax"/>
          <c:max val="40000"/>
          <c:min val="0"/>
        </c:scaling>
        <c:axPos val="l"/>
        <c:majorGridlines/>
        <c:title>
          <c:tx>
            <c:rich>
              <a:bodyPr rot="-5400000" vert="horz"/>
              <a:lstStyle/>
              <a:p>
                <a:pPr>
                  <a:defRPr/>
                </a:pPr>
                <a:r>
                  <a:rPr lang="en-US"/>
                  <a:t>in billions of real 2010 dollars</a:t>
                </a:r>
              </a:p>
            </c:rich>
          </c:tx>
          <c:layout/>
        </c:title>
        <c:numFmt formatCode="&quot;$&quot;#,##0" sourceLinked="0"/>
        <c:tickLblPos val="nextTo"/>
        <c:txPr>
          <a:bodyPr/>
          <a:lstStyle/>
          <a:p>
            <a:pPr>
              <a:defRPr b="1"/>
            </a:pPr>
            <a:endParaRPr lang="en-US"/>
          </a:p>
        </c:txPr>
        <c:crossAx val="72569216"/>
        <c:crosses val="autoZero"/>
        <c:crossBetween val="between"/>
        <c:majorUnit val="2500"/>
      </c:valAx>
    </c:plotArea>
    <c:plotVisOnly val="1"/>
    <c:dispBlanksAs val="gap"/>
  </c:chart>
  <c:spPr>
    <a:ln>
      <a:solidFill>
        <a:schemeClr val="tx2"/>
      </a:solid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w="57150">
              <a:solidFill>
                <a:schemeClr val="accent3">
                  <a:lumMod val="50000"/>
                </a:schemeClr>
              </a:solidFill>
            </a:ln>
          </c:spPr>
          <c:marker>
            <c:symbol val="none"/>
          </c:marker>
          <c:cat>
            <c:multiLvlStrRef>
              <c:f>'Real $'!$A$52:$B$76</c:f>
              <c:multiLvlStrCache>
                <c:ptCount val="25"/>
                <c:lvl>
                  <c:pt idx="19">
                    <c:v>Q1</c:v>
                  </c:pt>
                  <c:pt idx="20">
                    <c:v>Q2</c:v>
                  </c:pt>
                  <c:pt idx="21">
                    <c:v>Q3</c:v>
                  </c:pt>
                  <c:pt idx="22">
                    <c:v>Q4</c:v>
                  </c:pt>
                  <c:pt idx="23">
                    <c:v>Q1</c:v>
                  </c:pt>
                  <c:pt idx="24">
                    <c:v>Q2</c:v>
                  </c:pt>
                </c:lvl>
                <c:lvl>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2009</c:v>
                  </c:pt>
                  <c:pt idx="21">
                    <c:v>2009</c:v>
                  </c:pt>
                  <c:pt idx="22">
                    <c:v>2009</c:v>
                  </c:pt>
                  <c:pt idx="23">
                    <c:v>2010</c:v>
                  </c:pt>
                  <c:pt idx="24">
                    <c:v>2010</c:v>
                  </c:pt>
                </c:lvl>
              </c:multiLvlStrCache>
            </c:multiLvlStrRef>
          </c:cat>
          <c:val>
            <c:numRef>
              <c:f>'Real $'!$C$52:$C$76</c:f>
              <c:numCache>
                <c:formatCode>"$"#,##0.0</c:formatCode>
                <c:ptCount val="25"/>
                <c:pt idx="0">
                  <c:v>34279.949430842491</c:v>
                </c:pt>
                <c:pt idx="1">
                  <c:v>35375.929705579976</c:v>
                </c:pt>
                <c:pt idx="2">
                  <c:v>35824.649438029614</c:v>
                </c:pt>
                <c:pt idx="3">
                  <c:v>36837.997721107175</c:v>
                </c:pt>
                <c:pt idx="4">
                  <c:v>37079.462213900202</c:v>
                </c:pt>
                <c:pt idx="5">
                  <c:v>39917.802393627891</c:v>
                </c:pt>
                <c:pt idx="6">
                  <c:v>41636.483293959347</c:v>
                </c:pt>
                <c:pt idx="7">
                  <c:v>45583.313906334392</c:v>
                </c:pt>
                <c:pt idx="8">
                  <c:v>50157.272238650301</c:v>
                </c:pt>
                <c:pt idx="9">
                  <c:v>55687.076008803531</c:v>
                </c:pt>
                <c:pt idx="10">
                  <c:v>54066.572268292693</c:v>
                </c:pt>
                <c:pt idx="11">
                  <c:v>52301.60713281887</c:v>
                </c:pt>
                <c:pt idx="12">
                  <c:v>49971.503566055195</c:v>
                </c:pt>
                <c:pt idx="13">
                  <c:v>55847.513270108691</c:v>
                </c:pt>
                <c:pt idx="14">
                  <c:v>60857.155885712586</c:v>
                </c:pt>
                <c:pt idx="15">
                  <c:v>66280.138318655634</c:v>
                </c:pt>
                <c:pt idx="16">
                  <c:v>69252.4873565366</c:v>
                </c:pt>
                <c:pt idx="17">
                  <c:v>67474.449334915262</c:v>
                </c:pt>
                <c:pt idx="18">
                  <c:v>52017.304539649194</c:v>
                </c:pt>
                <c:pt idx="19">
                  <c:v>50121.222302824484</c:v>
                </c:pt>
                <c:pt idx="20">
                  <c:v>51357.883482812125</c:v>
                </c:pt>
                <c:pt idx="21">
                  <c:v>53538.141937622277</c:v>
                </c:pt>
                <c:pt idx="22">
                  <c:v>54044.318440932511</c:v>
                </c:pt>
                <c:pt idx="23">
                  <c:v>55212.644029496834</c:v>
                </c:pt>
                <c:pt idx="24">
                  <c:v>53432.408929066441</c:v>
                </c:pt>
              </c:numCache>
            </c:numRef>
          </c:val>
        </c:ser>
        <c:marker val="1"/>
        <c:axId val="72603520"/>
        <c:axId val="72609792"/>
      </c:lineChart>
      <c:catAx>
        <c:axId val="72603520"/>
        <c:scaling>
          <c:orientation val="minMax"/>
        </c:scaling>
        <c:axPos val="b"/>
        <c:title>
          <c:tx>
            <c:rich>
              <a:bodyPr/>
              <a:lstStyle/>
              <a:p>
                <a:pPr>
                  <a:defRPr/>
                </a:pPr>
                <a:r>
                  <a:rPr lang="en-US"/>
                  <a:t>Source: Board of Governors</a:t>
                </a:r>
                <a:r>
                  <a:rPr lang="en-US" baseline="0"/>
                  <a:t> of the Federal Reserve System, Statistical Releases, Flow of Funds - Z.1</a:t>
                </a:r>
                <a:endParaRPr lang="en-US"/>
              </a:p>
            </c:rich>
          </c:tx>
          <c:layout/>
        </c:title>
        <c:majorTickMark val="none"/>
        <c:tickLblPos val="nextTo"/>
        <c:txPr>
          <a:bodyPr/>
          <a:lstStyle/>
          <a:p>
            <a:pPr>
              <a:defRPr b="1"/>
            </a:pPr>
            <a:endParaRPr lang="en-US"/>
          </a:p>
        </c:txPr>
        <c:crossAx val="72609792"/>
        <c:crosses val="autoZero"/>
        <c:auto val="1"/>
        <c:lblAlgn val="ctr"/>
        <c:lblOffset val="100"/>
      </c:catAx>
      <c:valAx>
        <c:axId val="72609792"/>
        <c:scaling>
          <c:orientation val="minMax"/>
          <c:max val="80000"/>
          <c:min val="0"/>
        </c:scaling>
        <c:axPos val="l"/>
        <c:majorGridlines/>
        <c:title>
          <c:tx>
            <c:rich>
              <a:bodyPr rot="-5400000" vert="horz"/>
              <a:lstStyle/>
              <a:p>
                <a:pPr>
                  <a:defRPr/>
                </a:pPr>
                <a:r>
                  <a:rPr lang="en-US"/>
                  <a:t>in billions of real 2010 dollars</a:t>
                </a:r>
              </a:p>
            </c:rich>
          </c:tx>
          <c:layout/>
        </c:title>
        <c:numFmt formatCode="&quot;$&quot;#,##0" sourceLinked="0"/>
        <c:tickLblPos val="nextTo"/>
        <c:txPr>
          <a:bodyPr/>
          <a:lstStyle/>
          <a:p>
            <a:pPr>
              <a:defRPr b="1"/>
            </a:pPr>
            <a:endParaRPr lang="en-US"/>
          </a:p>
        </c:txPr>
        <c:crossAx val="72603520"/>
        <c:crosses val="autoZero"/>
        <c:crossBetween val="between"/>
        <c:majorUnit val="5000"/>
      </c:valAx>
    </c:plotArea>
    <c:plotVisOnly val="1"/>
    <c:dispBlanksAs val="gap"/>
  </c:chart>
  <c:spPr>
    <a:ln>
      <a:solidFill>
        <a:schemeClr val="tx2"/>
      </a:solid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Sheet1!$B$8</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Sheet1!$A$9:$A$14</c:f>
              <c:strCache>
                <c:ptCount val="6"/>
                <c:pt idx="0">
                  <c:v>Less than 35</c:v>
                </c:pt>
                <c:pt idx="1">
                  <c:v>35-44</c:v>
                </c:pt>
                <c:pt idx="2">
                  <c:v>45-54</c:v>
                </c:pt>
                <c:pt idx="3">
                  <c:v>55-64</c:v>
                </c:pt>
                <c:pt idx="4">
                  <c:v>65-74</c:v>
                </c:pt>
                <c:pt idx="5">
                  <c:v>75 or more</c:v>
                </c:pt>
              </c:strCache>
            </c:strRef>
          </c:cat>
          <c:val>
            <c:numRef>
              <c:f>Sheet1!$B$9:$B$14</c:f>
              <c:numCache>
                <c:formatCode>General</c:formatCode>
                <c:ptCount val="6"/>
                <c:pt idx="0">
                  <c:v>106</c:v>
                </c:pt>
                <c:pt idx="1">
                  <c:v>325.60000000000002</c:v>
                </c:pt>
                <c:pt idx="2">
                  <c:v>661.2</c:v>
                </c:pt>
                <c:pt idx="3">
                  <c:v>935.8</c:v>
                </c:pt>
                <c:pt idx="4">
                  <c:v>1015.2</c:v>
                </c:pt>
                <c:pt idx="5">
                  <c:v>638.20000000000005</c:v>
                </c:pt>
              </c:numCache>
            </c:numRef>
          </c:val>
        </c:ser>
        <c:axId val="72975104"/>
        <c:axId val="72977024"/>
      </c:barChart>
      <c:catAx>
        <c:axId val="72975104"/>
        <c:scaling>
          <c:orientation val="minMax"/>
        </c:scaling>
        <c:axPos val="b"/>
        <c:title>
          <c:tx>
            <c:rich>
              <a:bodyPr/>
              <a:lstStyle/>
              <a:p>
                <a:pPr>
                  <a:defRPr/>
                </a:pPr>
                <a:r>
                  <a:rPr lang="en-US" dirty="0" smtClean="0"/>
                  <a:t>Age</a:t>
                </a:r>
                <a:r>
                  <a:rPr lang="en-US" baseline="0" dirty="0" smtClean="0"/>
                  <a:t> Cohort</a:t>
                </a:r>
                <a:endParaRPr lang="en-US" dirty="0"/>
              </a:p>
            </c:rich>
          </c:tx>
          <c:layout/>
        </c:title>
        <c:tickLblPos val="nextTo"/>
        <c:txPr>
          <a:bodyPr/>
          <a:lstStyle/>
          <a:p>
            <a:pPr>
              <a:defRPr b="1"/>
            </a:pPr>
            <a:endParaRPr lang="en-US"/>
          </a:p>
        </c:txPr>
        <c:crossAx val="72977024"/>
        <c:crosses val="autoZero"/>
        <c:auto val="1"/>
        <c:lblAlgn val="ctr"/>
        <c:lblOffset val="100"/>
      </c:catAx>
      <c:valAx>
        <c:axId val="72977024"/>
        <c:scaling>
          <c:orientation val="minMax"/>
        </c:scaling>
        <c:axPos val="l"/>
        <c:majorGridlines/>
        <c:title>
          <c:tx>
            <c:rich>
              <a:bodyPr rot="-5400000" vert="horz"/>
              <a:lstStyle/>
              <a:p>
                <a:pPr>
                  <a:defRPr/>
                </a:pPr>
                <a:r>
                  <a:rPr lang="en-US" dirty="0" smtClean="0"/>
                  <a:t>Mean net worth in thousands of</a:t>
                </a:r>
                <a:r>
                  <a:rPr lang="en-US" baseline="0" dirty="0" smtClean="0"/>
                  <a:t> real 2007 dollars</a:t>
                </a:r>
                <a:endParaRPr lang="en-US" dirty="0"/>
              </a:p>
            </c:rich>
          </c:tx>
          <c:layout/>
        </c:title>
        <c:numFmt formatCode="&quot;$&quot;#,##0" sourceLinked="0"/>
        <c:tickLblPos val="nextTo"/>
        <c:txPr>
          <a:bodyPr/>
          <a:lstStyle/>
          <a:p>
            <a:pPr>
              <a:defRPr b="1"/>
            </a:pPr>
            <a:endParaRPr lang="en-US"/>
          </a:p>
        </c:txPr>
        <c:crossAx val="72975104"/>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Sheet1!$A$27:$A$30</c:f>
              <c:strCache>
                <c:ptCount val="4"/>
                <c:pt idx="0">
                  <c:v>Working for someone else</c:v>
                </c:pt>
                <c:pt idx="1">
                  <c:v>Self-employed</c:v>
                </c:pt>
                <c:pt idx="2">
                  <c:v>Retired</c:v>
                </c:pt>
                <c:pt idx="3">
                  <c:v>Other not working</c:v>
                </c:pt>
              </c:strCache>
            </c:strRef>
          </c:cat>
          <c:val>
            <c:numRef>
              <c:f>Sheet1!$B$27:$B$30</c:f>
              <c:numCache>
                <c:formatCode>General</c:formatCode>
                <c:ptCount val="4"/>
                <c:pt idx="0">
                  <c:v>350.1</c:v>
                </c:pt>
                <c:pt idx="1">
                  <c:v>1961.3</c:v>
                </c:pt>
                <c:pt idx="2">
                  <c:v>543.1</c:v>
                </c:pt>
                <c:pt idx="3">
                  <c:v>124.1</c:v>
                </c:pt>
              </c:numCache>
            </c:numRef>
          </c:val>
        </c:ser>
        <c:axId val="73161344"/>
        <c:axId val="73184000"/>
      </c:barChart>
      <c:catAx>
        <c:axId val="73161344"/>
        <c:scaling>
          <c:orientation val="minMax"/>
        </c:scaling>
        <c:axPos val="b"/>
        <c:title>
          <c:tx>
            <c:rich>
              <a:bodyPr/>
              <a:lstStyle/>
              <a:p>
                <a:pPr>
                  <a:defRPr/>
                </a:pPr>
                <a:r>
                  <a:rPr lang="en-US" dirty="0" smtClean="0"/>
                  <a:t>Work</a:t>
                </a:r>
                <a:r>
                  <a:rPr lang="en-US" baseline="0" dirty="0" smtClean="0"/>
                  <a:t> Status</a:t>
                </a:r>
                <a:endParaRPr lang="en-US" dirty="0"/>
              </a:p>
            </c:rich>
          </c:tx>
          <c:layout/>
        </c:title>
        <c:tickLblPos val="nextTo"/>
        <c:txPr>
          <a:bodyPr/>
          <a:lstStyle/>
          <a:p>
            <a:pPr>
              <a:defRPr b="1"/>
            </a:pPr>
            <a:endParaRPr lang="en-US"/>
          </a:p>
        </c:txPr>
        <c:crossAx val="73184000"/>
        <c:crosses val="autoZero"/>
        <c:auto val="1"/>
        <c:lblAlgn val="ctr"/>
        <c:lblOffset val="100"/>
      </c:catAx>
      <c:valAx>
        <c:axId val="73184000"/>
        <c:scaling>
          <c:orientation val="minMax"/>
        </c:scaling>
        <c:axPos val="l"/>
        <c:majorGridlines/>
        <c:title>
          <c:tx>
            <c:rich>
              <a:bodyPr rot="-5400000" vert="horz"/>
              <a:lstStyle/>
              <a:p>
                <a:pPr>
                  <a:defRPr/>
                </a:pPr>
                <a:r>
                  <a:rPr lang="en-US" dirty="0" smtClean="0"/>
                  <a:t>Mean net worth</a:t>
                </a:r>
                <a:r>
                  <a:rPr lang="en-US" baseline="0" dirty="0" smtClean="0"/>
                  <a:t> in thousands of real 2007 dollars</a:t>
                </a:r>
                <a:endParaRPr lang="en-US" dirty="0"/>
              </a:p>
            </c:rich>
          </c:tx>
          <c:layout/>
        </c:title>
        <c:numFmt formatCode="&quot;$&quot;#,##0" sourceLinked="0"/>
        <c:tickLblPos val="nextTo"/>
        <c:txPr>
          <a:bodyPr/>
          <a:lstStyle/>
          <a:p>
            <a:pPr>
              <a:defRPr b="1"/>
            </a:pPr>
            <a:endParaRPr lang="en-US"/>
          </a:p>
        </c:txPr>
        <c:crossAx val="73161344"/>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Sheet1!$B$39</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Sheet1!$A$40:$A$43</c:f>
              <c:strCache>
                <c:ptCount val="4"/>
                <c:pt idx="0">
                  <c:v>No high school diploma</c:v>
                </c:pt>
                <c:pt idx="1">
                  <c:v>High school diploma</c:v>
                </c:pt>
                <c:pt idx="2">
                  <c:v>Some college</c:v>
                </c:pt>
                <c:pt idx="3">
                  <c:v>College degree</c:v>
                </c:pt>
              </c:strCache>
            </c:strRef>
          </c:cat>
          <c:val>
            <c:numRef>
              <c:f>Sheet1!$B$40:$B$43</c:f>
              <c:numCache>
                <c:formatCode>General</c:formatCode>
                <c:ptCount val="4"/>
                <c:pt idx="0">
                  <c:v>142.9</c:v>
                </c:pt>
                <c:pt idx="1">
                  <c:v>251.6</c:v>
                </c:pt>
                <c:pt idx="2">
                  <c:v>365.9</c:v>
                </c:pt>
                <c:pt idx="3">
                  <c:v>1097.8</c:v>
                </c:pt>
              </c:numCache>
            </c:numRef>
          </c:val>
        </c:ser>
        <c:axId val="73347840"/>
        <c:axId val="73349760"/>
      </c:barChart>
      <c:catAx>
        <c:axId val="73347840"/>
        <c:scaling>
          <c:orientation val="minMax"/>
        </c:scaling>
        <c:axPos val="b"/>
        <c:title>
          <c:tx>
            <c:rich>
              <a:bodyPr/>
              <a:lstStyle/>
              <a:p>
                <a:pPr>
                  <a:defRPr/>
                </a:pPr>
                <a:r>
                  <a:rPr lang="en-US" dirty="0" smtClean="0"/>
                  <a:t>Education Level</a:t>
                </a:r>
                <a:endParaRPr lang="en-US" dirty="0"/>
              </a:p>
            </c:rich>
          </c:tx>
          <c:layout/>
        </c:title>
        <c:tickLblPos val="nextTo"/>
        <c:txPr>
          <a:bodyPr/>
          <a:lstStyle/>
          <a:p>
            <a:pPr>
              <a:defRPr b="1"/>
            </a:pPr>
            <a:endParaRPr lang="en-US"/>
          </a:p>
        </c:txPr>
        <c:crossAx val="73349760"/>
        <c:crosses val="autoZero"/>
        <c:auto val="1"/>
        <c:lblAlgn val="ctr"/>
        <c:lblOffset val="100"/>
      </c:catAx>
      <c:valAx>
        <c:axId val="73349760"/>
        <c:scaling>
          <c:orientation val="minMax"/>
        </c:scaling>
        <c:axPos val="l"/>
        <c:majorGridlines/>
        <c:title>
          <c:tx>
            <c:rich>
              <a:bodyPr rot="-5400000" vert="horz"/>
              <a:lstStyle/>
              <a:p>
                <a:pPr>
                  <a:defRPr/>
                </a:pPr>
                <a:r>
                  <a:rPr lang="en-US" dirty="0" smtClean="0"/>
                  <a:t>Mean net</a:t>
                </a:r>
                <a:r>
                  <a:rPr lang="en-US" baseline="0" dirty="0" smtClean="0"/>
                  <a:t> worth in thousands of real 2007 dollars</a:t>
                </a:r>
                <a:endParaRPr lang="en-US" dirty="0"/>
              </a:p>
            </c:rich>
          </c:tx>
          <c:layout/>
        </c:title>
        <c:numFmt formatCode="&quot;$&quot;#,##0" sourceLinked="0"/>
        <c:tickLblPos val="nextTo"/>
        <c:txPr>
          <a:bodyPr/>
          <a:lstStyle/>
          <a:p>
            <a:pPr>
              <a:defRPr b="1"/>
            </a:pPr>
            <a:endParaRPr lang="en-US"/>
          </a:p>
        </c:txPr>
        <c:crossAx val="73347840"/>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MedianAge!$B$2</c:f>
              <c:strCache>
                <c:ptCount val="1"/>
                <c:pt idx="0">
                  <c:v>2010 Median Age</c:v>
                </c:pt>
              </c:strCache>
            </c:strRef>
          </c:tx>
          <c:dPt>
            <c:idx val="8"/>
            <c:spPr>
              <a:solidFill>
                <a:schemeClr val="accent4">
                  <a:lumMod val="75000"/>
                </a:schemeClr>
              </a:solidFill>
            </c:spPr>
          </c:dPt>
          <c:dPt>
            <c:idx val="10"/>
            <c:spPr>
              <a:solidFill>
                <a:schemeClr val="accent2">
                  <a:lumMod val="75000"/>
                </a:schemeClr>
              </a:solidFill>
            </c:spPr>
          </c:dPt>
          <c:dLbls>
            <c:dLbl>
              <c:idx val="8"/>
              <c:layout/>
              <c:spPr/>
              <c:txPr>
                <a:bodyPr/>
                <a:lstStyle/>
                <a:p>
                  <a:pPr>
                    <a:defRPr sz="1050" b="1"/>
                  </a:pPr>
                  <a:endParaRPr lang="en-US"/>
                </a:p>
              </c:txPr>
              <c:showVal val="1"/>
              <c:showCatName val="1"/>
            </c:dLbl>
            <c:dLbl>
              <c:idx val="10"/>
              <c:layout/>
              <c:spPr/>
              <c:txPr>
                <a:bodyPr/>
                <a:lstStyle/>
                <a:p>
                  <a:pPr>
                    <a:defRPr sz="1050" b="1"/>
                  </a:pPr>
                  <a:endParaRPr lang="en-US"/>
                </a:p>
              </c:txPr>
              <c:showVal val="1"/>
              <c:showCatName val="1"/>
            </c:dLbl>
            <c:txPr>
              <a:bodyPr/>
              <a:lstStyle/>
              <a:p>
                <a:pPr>
                  <a:defRPr sz="1050"/>
                </a:pPr>
                <a:endParaRPr lang="en-US"/>
              </a:p>
            </c:txPr>
            <c:showVal val="1"/>
            <c:showCatName val="1"/>
            <c:separator>
</c:separator>
          </c:dLbls>
          <c:cat>
            <c:strRef>
              <c:f>MedianAge!$A$3:$A$15</c:f>
              <c:strCache>
                <c:ptCount val="13"/>
                <c:pt idx="0">
                  <c:v>Herkimer</c:v>
                </c:pt>
                <c:pt idx="1">
                  <c:v>Ulster</c:v>
                </c:pt>
                <c:pt idx="2">
                  <c:v>Putnam</c:v>
                </c:pt>
                <c:pt idx="3">
                  <c:v>Oneida</c:v>
                </c:pt>
                <c:pt idx="4">
                  <c:v>Cayuga</c:v>
                </c:pt>
                <c:pt idx="5">
                  <c:v>Madison</c:v>
                </c:pt>
                <c:pt idx="6">
                  <c:v>Onondaga</c:v>
                </c:pt>
                <c:pt idx="7">
                  <c:v>Dutchess</c:v>
                </c:pt>
                <c:pt idx="8">
                  <c:v>New York</c:v>
                </c:pt>
                <c:pt idx="9">
                  <c:v>Oswego</c:v>
                </c:pt>
                <c:pt idx="10">
                  <c:v>U.S.</c:v>
                </c:pt>
                <c:pt idx="11">
                  <c:v>Cortland</c:v>
                </c:pt>
                <c:pt idx="12">
                  <c:v>Tompkins</c:v>
                </c:pt>
              </c:strCache>
            </c:strRef>
          </c:cat>
          <c:val>
            <c:numRef>
              <c:f>MedianAge!$B$3:$B$15</c:f>
              <c:numCache>
                <c:formatCode>General</c:formatCode>
                <c:ptCount val="13"/>
                <c:pt idx="0">
                  <c:v>41.8</c:v>
                </c:pt>
                <c:pt idx="1">
                  <c:v>40.800000000000004</c:v>
                </c:pt>
                <c:pt idx="2">
                  <c:v>40.700000000000003</c:v>
                </c:pt>
                <c:pt idx="3">
                  <c:v>40.700000000000003</c:v>
                </c:pt>
                <c:pt idx="4" formatCode="0.0">
                  <c:v>40</c:v>
                </c:pt>
                <c:pt idx="5">
                  <c:v>38.6</c:v>
                </c:pt>
                <c:pt idx="6">
                  <c:v>38.5</c:v>
                </c:pt>
                <c:pt idx="7">
                  <c:v>38.4</c:v>
                </c:pt>
                <c:pt idx="8">
                  <c:v>37.700000000000003</c:v>
                </c:pt>
                <c:pt idx="9">
                  <c:v>37.200000000000003</c:v>
                </c:pt>
                <c:pt idx="10" formatCode="0.0">
                  <c:v>37</c:v>
                </c:pt>
                <c:pt idx="11">
                  <c:v>35.300000000000004</c:v>
                </c:pt>
                <c:pt idx="12">
                  <c:v>31.5</c:v>
                </c:pt>
              </c:numCache>
            </c:numRef>
          </c:val>
        </c:ser>
        <c:axId val="73391104"/>
        <c:axId val="73405184"/>
      </c:barChart>
      <c:catAx>
        <c:axId val="73391104"/>
        <c:scaling>
          <c:orientation val="minMax"/>
        </c:scaling>
        <c:delete val="1"/>
        <c:axPos val="b"/>
        <c:tickLblPos val="none"/>
        <c:crossAx val="73405184"/>
        <c:crosses val="autoZero"/>
        <c:auto val="1"/>
        <c:lblAlgn val="ctr"/>
        <c:lblOffset val="100"/>
      </c:catAx>
      <c:valAx>
        <c:axId val="73405184"/>
        <c:scaling>
          <c:orientation val="minMax"/>
          <c:min val="20"/>
        </c:scaling>
        <c:axPos val="l"/>
        <c:majorGridlines/>
        <c:title>
          <c:tx>
            <c:rich>
              <a:bodyPr rot="-5400000" vert="horz"/>
              <a:lstStyle/>
              <a:p>
                <a:pPr>
                  <a:defRPr/>
                </a:pPr>
                <a:r>
                  <a:rPr lang="en-US" dirty="0" smtClean="0"/>
                  <a:t>Years</a:t>
                </a:r>
                <a:endParaRPr lang="en-US" dirty="0"/>
              </a:p>
            </c:rich>
          </c:tx>
          <c:layout/>
        </c:title>
        <c:numFmt formatCode="General" sourceLinked="1"/>
        <c:tickLblPos val="nextTo"/>
        <c:crossAx val="73391104"/>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Data'!$J$3</c:f>
              <c:strCache>
                <c:ptCount val="1"/>
                <c:pt idx="0">
                  <c:v>Percent of 2010 Group Quarters Population</c:v>
                </c:pt>
              </c:strCache>
            </c:strRef>
          </c:tx>
          <c:dPt>
            <c:idx val="8"/>
            <c:spPr>
              <a:solidFill>
                <a:schemeClr val="accent4">
                  <a:lumMod val="95000"/>
                  <a:lumOff val="5000"/>
                </a:schemeClr>
              </a:solidFill>
            </c:spPr>
          </c:dPt>
          <c:dPt>
            <c:idx val="10"/>
            <c:spPr>
              <a:solidFill>
                <a:schemeClr val="accent2">
                  <a:lumMod val="75000"/>
                </a:schemeClr>
              </a:solidFill>
            </c:spPr>
          </c:dPt>
          <c:dLbls>
            <c:showVal val="1"/>
            <c:showCatName val="1"/>
            <c:separator>
</c:separator>
          </c:dLbls>
          <c:cat>
            <c:strRef>
              <c:f>'Chart Data'!$I$4:$I$16</c:f>
              <c:strCache>
                <c:ptCount val="13"/>
                <c:pt idx="0">
                  <c:v>Tompkins</c:v>
                </c:pt>
                <c:pt idx="1">
                  <c:v>Madison</c:v>
                </c:pt>
                <c:pt idx="2">
                  <c:v>Cortland</c:v>
                </c:pt>
                <c:pt idx="3">
                  <c:v>Oneida</c:v>
                </c:pt>
                <c:pt idx="4">
                  <c:v>Ulster</c:v>
                </c:pt>
                <c:pt idx="5">
                  <c:v>Dutchess</c:v>
                </c:pt>
                <c:pt idx="6">
                  <c:v>Cayuga</c:v>
                </c:pt>
                <c:pt idx="7">
                  <c:v>Oswego</c:v>
                </c:pt>
                <c:pt idx="8">
                  <c:v>New York</c:v>
                </c:pt>
                <c:pt idx="9">
                  <c:v>Onondaga</c:v>
                </c:pt>
                <c:pt idx="10">
                  <c:v>U.S.</c:v>
                </c:pt>
                <c:pt idx="11">
                  <c:v>Putnam</c:v>
                </c:pt>
                <c:pt idx="12">
                  <c:v>Herkimer</c:v>
                </c:pt>
              </c:strCache>
            </c:strRef>
          </c:cat>
          <c:val>
            <c:numRef>
              <c:f>'Chart Data'!$J$4:$J$16</c:f>
              <c:numCache>
                <c:formatCode>0.0%</c:formatCode>
                <c:ptCount val="13"/>
                <c:pt idx="0">
                  <c:v>0.12868943482242207</c:v>
                </c:pt>
                <c:pt idx="1">
                  <c:v>7.5023565368905143E-2</c:v>
                </c:pt>
                <c:pt idx="2">
                  <c:v>7.2476969257841417E-2</c:v>
                </c:pt>
                <c:pt idx="3">
                  <c:v>6.4356030768304012E-2</c:v>
                </c:pt>
                <c:pt idx="4">
                  <c:v>6.3392615817071979E-2</c:v>
                </c:pt>
                <c:pt idx="5">
                  <c:v>6.3047403454873738E-2</c:v>
                </c:pt>
                <c:pt idx="6">
                  <c:v>5.6939949884785367E-2</c:v>
                </c:pt>
                <c:pt idx="7">
                  <c:v>4.1054607733350887E-2</c:v>
                </c:pt>
                <c:pt idx="8">
                  <c:v>3.1170404463712685E-2</c:v>
                </c:pt>
                <c:pt idx="9">
                  <c:v>3.0100224474764212E-2</c:v>
                </c:pt>
                <c:pt idx="10">
                  <c:v>2.6577307635256956E-2</c:v>
                </c:pt>
                <c:pt idx="11">
                  <c:v>2.2006575988647012E-2</c:v>
                </c:pt>
                <c:pt idx="12">
                  <c:v>1.7128326509723645E-2</c:v>
                </c:pt>
              </c:numCache>
            </c:numRef>
          </c:val>
        </c:ser>
        <c:axId val="73433856"/>
        <c:axId val="73435392"/>
      </c:barChart>
      <c:catAx>
        <c:axId val="73433856"/>
        <c:scaling>
          <c:orientation val="minMax"/>
        </c:scaling>
        <c:delete val="1"/>
        <c:axPos val="b"/>
        <c:tickLblPos val="none"/>
        <c:crossAx val="73435392"/>
        <c:crosses val="autoZero"/>
        <c:auto val="1"/>
        <c:lblAlgn val="ctr"/>
        <c:lblOffset val="100"/>
      </c:catAx>
      <c:valAx>
        <c:axId val="73435392"/>
        <c:scaling>
          <c:orientation val="minMax"/>
        </c:scaling>
        <c:axPos val="l"/>
        <c:majorGridlines/>
        <c:numFmt formatCode="0%" sourceLinked="0"/>
        <c:tickLblPos val="nextTo"/>
        <c:crossAx val="73433856"/>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Data'!$D$3</c:f>
              <c:strCache>
                <c:ptCount val="1"/>
                <c:pt idx="0">
                  <c:v>Percent of 2009 Dividends, Interest &amp; Rent Income</c:v>
                </c:pt>
              </c:strCache>
            </c:strRef>
          </c:tx>
          <c:dPt>
            <c:idx val="1"/>
            <c:spPr>
              <a:solidFill>
                <a:schemeClr val="accent2">
                  <a:lumMod val="75000"/>
                </a:schemeClr>
              </a:solidFill>
            </c:spPr>
          </c:dPt>
          <c:dPt>
            <c:idx val="3"/>
            <c:spPr>
              <a:solidFill>
                <a:schemeClr val="accent4">
                  <a:lumMod val="95000"/>
                  <a:lumOff val="5000"/>
                </a:schemeClr>
              </a:solidFill>
            </c:spPr>
          </c:dPt>
          <c:dLbls>
            <c:showVal val="1"/>
            <c:showCatName val="1"/>
            <c:separator>
</c:separator>
          </c:dLbls>
          <c:cat>
            <c:strRef>
              <c:f>'Chart Data'!$C$4:$C$16</c:f>
              <c:strCache>
                <c:ptCount val="13"/>
                <c:pt idx="0">
                  <c:v>Tompkins</c:v>
                </c:pt>
                <c:pt idx="1">
                  <c:v>U.S.</c:v>
                </c:pt>
                <c:pt idx="2">
                  <c:v>Ulster</c:v>
                </c:pt>
                <c:pt idx="3">
                  <c:v>New York</c:v>
                </c:pt>
                <c:pt idx="4">
                  <c:v>Dutchess</c:v>
                </c:pt>
                <c:pt idx="5">
                  <c:v>Madison</c:v>
                </c:pt>
                <c:pt idx="6">
                  <c:v>Putnam</c:v>
                </c:pt>
                <c:pt idx="7">
                  <c:v>Onondaga</c:v>
                </c:pt>
                <c:pt idx="8">
                  <c:v>Oneida</c:v>
                </c:pt>
                <c:pt idx="9">
                  <c:v>Cortland</c:v>
                </c:pt>
                <c:pt idx="10">
                  <c:v>Cayuga</c:v>
                </c:pt>
                <c:pt idx="11">
                  <c:v>Herkimer</c:v>
                </c:pt>
                <c:pt idx="12">
                  <c:v>Oswego</c:v>
                </c:pt>
              </c:strCache>
            </c:strRef>
          </c:cat>
          <c:val>
            <c:numRef>
              <c:f>'Chart Data'!$D$4:$D$16</c:f>
              <c:numCache>
                <c:formatCode>0.00%</c:formatCode>
                <c:ptCount val="13"/>
                <c:pt idx="0">
                  <c:v>0.20080470056201871</c:v>
                </c:pt>
                <c:pt idx="1">
                  <c:v>0.1802211525636454</c:v>
                </c:pt>
                <c:pt idx="2">
                  <c:v>0.17987087045255687</c:v>
                </c:pt>
                <c:pt idx="3">
                  <c:v>0.17814544508911884</c:v>
                </c:pt>
                <c:pt idx="4">
                  <c:v>0.16921219885505087</c:v>
                </c:pt>
                <c:pt idx="5">
                  <c:v>0.1618224981533519</c:v>
                </c:pt>
                <c:pt idx="6">
                  <c:v>0.16169657407149446</c:v>
                </c:pt>
                <c:pt idx="7">
                  <c:v>0.15933314303163904</c:v>
                </c:pt>
                <c:pt idx="8">
                  <c:v>0.15882886007349331</c:v>
                </c:pt>
                <c:pt idx="9">
                  <c:v>0.14365470914513476</c:v>
                </c:pt>
                <c:pt idx="10">
                  <c:v>0.14034606363328686</c:v>
                </c:pt>
                <c:pt idx="11">
                  <c:v>0.13657668523790031</c:v>
                </c:pt>
                <c:pt idx="12">
                  <c:v>0.12049349709619459</c:v>
                </c:pt>
              </c:numCache>
            </c:numRef>
          </c:val>
        </c:ser>
        <c:axId val="73456256"/>
        <c:axId val="73503104"/>
      </c:barChart>
      <c:catAx>
        <c:axId val="73456256"/>
        <c:scaling>
          <c:orientation val="minMax"/>
        </c:scaling>
        <c:delete val="1"/>
        <c:axPos val="b"/>
        <c:tickLblPos val="none"/>
        <c:crossAx val="73503104"/>
        <c:crosses val="autoZero"/>
        <c:auto val="1"/>
        <c:lblAlgn val="ctr"/>
        <c:lblOffset val="100"/>
      </c:catAx>
      <c:valAx>
        <c:axId val="73503104"/>
        <c:scaling>
          <c:orientation val="minMax"/>
        </c:scaling>
        <c:axPos val="l"/>
        <c:majorGridlines/>
        <c:numFmt formatCode="0%" sourceLinked="0"/>
        <c:tickLblPos val="nextTo"/>
        <c:crossAx val="73456256"/>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0.11092</cdr:x>
      <cdr:y>0.15399</cdr:y>
    </cdr:from>
    <cdr:to>
      <cdr:x>0.97627</cdr:x>
      <cdr:y>0.72915</cdr:y>
    </cdr:to>
    <cdr:cxnSp macro="">
      <cdr:nvCxnSpPr>
        <cdr:cNvPr id="5" name="Straight Arrow Connector 4"/>
        <cdr:cNvCxnSpPr/>
      </cdr:nvCxnSpPr>
      <cdr:spPr>
        <a:xfrm xmlns:a="http://schemas.openxmlformats.org/drawingml/2006/main" flipV="1">
          <a:off x="960783" y="969065"/>
          <a:ext cx="7495760" cy="3619501"/>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0.11964</cdr:x>
      <cdr:y>0.32841</cdr:y>
    </cdr:from>
    <cdr:to>
      <cdr:x>0.97232</cdr:x>
      <cdr:y>0.50677</cdr:y>
    </cdr:to>
    <cdr:cxnSp macro="">
      <cdr:nvCxnSpPr>
        <cdr:cNvPr id="3" name="Straight Connector 2"/>
        <cdr:cNvCxnSpPr/>
      </cdr:nvCxnSpPr>
      <cdr:spPr>
        <a:xfrm xmlns:a="http://schemas.openxmlformats.org/drawingml/2006/main" flipV="1">
          <a:off x="1037683" y="2067622"/>
          <a:ext cx="7395427" cy="1122866"/>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0.22018</cdr:x>
      <cdr:y>0.28571</cdr:y>
    </cdr:from>
    <cdr:to>
      <cdr:x>0.36145</cdr:x>
      <cdr:y>0.34944</cdr:y>
    </cdr:to>
    <cdr:sp macro="" textlink="">
      <cdr:nvSpPr>
        <cdr:cNvPr id="6" name="TextBox 5"/>
        <cdr:cNvSpPr txBox="1"/>
      </cdr:nvSpPr>
      <cdr:spPr>
        <a:xfrm xmlns:a="http://schemas.openxmlformats.org/drawingml/2006/main">
          <a:off x="1828800" y="1371600"/>
          <a:ext cx="1173356" cy="305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1</a:t>
          </a:r>
        </a:p>
      </cdr:txBody>
    </cdr:sp>
  </cdr:relSizeAnchor>
  <cdr:relSizeAnchor xmlns:cdr="http://schemas.openxmlformats.org/drawingml/2006/chartDrawing">
    <cdr:from>
      <cdr:x>0.41607</cdr:x>
      <cdr:y>0.09524</cdr:y>
    </cdr:from>
    <cdr:to>
      <cdr:x>0.62232</cdr:x>
      <cdr:y>0.25092</cdr:y>
    </cdr:to>
    <cdr:sp macro="" textlink="">
      <cdr:nvSpPr>
        <cdr:cNvPr id="7" name="TextBox 6"/>
        <cdr:cNvSpPr txBox="1"/>
      </cdr:nvSpPr>
      <cdr:spPr>
        <a:xfrm xmlns:a="http://schemas.openxmlformats.org/drawingml/2006/main">
          <a:off x="3455794" y="457200"/>
          <a:ext cx="1713071" cy="747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Dot Com &amp; </a:t>
          </a:r>
        </a:p>
        <a:p xmlns:a="http://schemas.openxmlformats.org/drawingml/2006/main">
          <a:pPr algn="ctr"/>
          <a:r>
            <a:rPr lang="en-US" sz="1600" b="1" dirty="0"/>
            <a:t>9-11 Recession</a:t>
          </a:r>
        </a:p>
      </cdr:txBody>
    </cdr:sp>
  </cdr:relSizeAnchor>
  <cdr:relSizeAnchor xmlns:cdr="http://schemas.openxmlformats.org/drawingml/2006/chartDrawing">
    <cdr:from>
      <cdr:x>0.76147</cdr:x>
      <cdr:y>0.11111</cdr:y>
    </cdr:from>
    <cdr:to>
      <cdr:x>0.88111</cdr:x>
      <cdr:y>0.16277</cdr:y>
    </cdr:to>
    <cdr:sp macro="" textlink="">
      <cdr:nvSpPr>
        <cdr:cNvPr id="8" name="TextBox 7"/>
        <cdr:cNvSpPr txBox="1"/>
      </cdr:nvSpPr>
      <cdr:spPr>
        <a:xfrm xmlns:a="http://schemas.openxmlformats.org/drawingml/2006/main">
          <a:off x="6324600" y="533400"/>
          <a:ext cx="993706" cy="247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2</a:t>
          </a:r>
        </a:p>
      </cdr:txBody>
    </cdr:sp>
  </cdr:relSizeAnchor>
  <cdr:relSizeAnchor xmlns:cdr="http://schemas.openxmlformats.org/drawingml/2006/chartDrawing">
    <cdr:from>
      <cdr:x>0.83913</cdr:x>
      <cdr:y>0.20635</cdr:y>
    </cdr:from>
    <cdr:to>
      <cdr:x>1</cdr:x>
      <cdr:y>0.34921</cdr:y>
    </cdr:to>
    <cdr:sp macro="" textlink="">
      <cdr:nvSpPr>
        <cdr:cNvPr id="9" name="TextBox 8"/>
        <cdr:cNvSpPr txBox="1"/>
      </cdr:nvSpPr>
      <cdr:spPr>
        <a:xfrm xmlns:a="http://schemas.openxmlformats.org/drawingml/2006/main">
          <a:off x="6969670" y="990600"/>
          <a:ext cx="133613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Great Recession</a:t>
          </a:r>
        </a:p>
      </cdr:txBody>
    </cdr:sp>
  </cdr:relSizeAnchor>
  <cdr:relSizeAnchor xmlns:cdr="http://schemas.openxmlformats.org/drawingml/2006/chartDrawing">
    <cdr:from>
      <cdr:x>0.64196</cdr:x>
      <cdr:y>0.39483</cdr:y>
    </cdr:from>
    <cdr:to>
      <cdr:x>0.90826</cdr:x>
      <cdr:y>0.49206</cdr:y>
    </cdr:to>
    <cdr:sp macro="" textlink="">
      <cdr:nvSpPr>
        <cdr:cNvPr id="10" name="TextBox 9"/>
        <cdr:cNvSpPr txBox="1"/>
      </cdr:nvSpPr>
      <cdr:spPr>
        <a:xfrm xmlns:a="http://schemas.openxmlformats.org/drawingml/2006/main">
          <a:off x="5331990" y="1895420"/>
          <a:ext cx="2211809" cy="466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Historic  Trend Line</a:t>
          </a:r>
        </a:p>
      </cdr:txBody>
    </cdr:sp>
  </cdr:relSizeAnchor>
  <cdr:relSizeAnchor xmlns:cdr="http://schemas.openxmlformats.org/drawingml/2006/chartDrawing">
    <cdr:from>
      <cdr:x>0.32589</cdr:x>
      <cdr:y>0.32595</cdr:y>
    </cdr:from>
    <cdr:to>
      <cdr:x>0.42078</cdr:x>
      <cdr:y>0.34048</cdr:y>
    </cdr:to>
    <cdr:cxnSp macro="">
      <cdr:nvCxnSpPr>
        <cdr:cNvPr id="12" name="Straight Arrow Connector 11"/>
        <cdr:cNvCxnSpPr/>
      </cdr:nvCxnSpPr>
      <cdr:spPr>
        <a:xfrm xmlns:a="http://schemas.openxmlformats.org/drawingml/2006/main">
          <a:off x="2826524" y="2052133"/>
          <a:ext cx="822960" cy="9144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0.51696</cdr:x>
      <cdr:y>0.21894</cdr:y>
    </cdr:from>
    <cdr:to>
      <cdr:x>0.53839</cdr:x>
      <cdr:y>0.32226</cdr:y>
    </cdr:to>
    <cdr:cxnSp macro="">
      <cdr:nvCxnSpPr>
        <cdr:cNvPr id="14" name="Straight Arrow Connector 13"/>
        <cdr:cNvCxnSpPr/>
      </cdr:nvCxnSpPr>
      <cdr:spPr>
        <a:xfrm xmlns:a="http://schemas.openxmlformats.org/drawingml/2006/main">
          <a:off x="4483720" y="1378415"/>
          <a:ext cx="185853" cy="650487"/>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0.68839</cdr:x>
      <cdr:y>0.17097</cdr:y>
    </cdr:from>
    <cdr:to>
      <cdr:x>0.7875</cdr:x>
      <cdr:y>0.21771</cdr:y>
    </cdr:to>
    <cdr:cxnSp macro="">
      <cdr:nvCxnSpPr>
        <cdr:cNvPr id="16" name="Straight Arrow Connector 15"/>
        <cdr:cNvCxnSpPr/>
      </cdr:nvCxnSpPr>
      <cdr:spPr>
        <a:xfrm xmlns:a="http://schemas.openxmlformats.org/drawingml/2006/main" flipH="1">
          <a:off x="5970549" y="1076402"/>
          <a:ext cx="859573" cy="294269"/>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0.78304</cdr:x>
      <cdr:y>0.28782</cdr:y>
    </cdr:from>
    <cdr:to>
      <cdr:x>0.825</cdr:x>
      <cdr:y>0.31611</cdr:y>
    </cdr:to>
    <cdr:cxnSp macro="">
      <cdr:nvCxnSpPr>
        <cdr:cNvPr id="18" name="Straight Arrow Connector 17"/>
        <cdr:cNvCxnSpPr/>
      </cdr:nvCxnSpPr>
      <cdr:spPr>
        <a:xfrm xmlns:a="http://schemas.openxmlformats.org/drawingml/2006/main" flipH="1">
          <a:off x="6791402" y="1812073"/>
          <a:ext cx="363964" cy="178110"/>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5" name="Rectangle 3"/>
          <p:cNvSpPr>
            <a:spLocks noGrp="1" noChangeArrowheads="1"/>
          </p:cNvSpPr>
          <p:nvPr>
            <p:ph type="dt" sz="quarter" idx="1"/>
          </p:nvPr>
        </p:nvSpPr>
        <p:spPr bwMode="auto">
          <a:xfrm>
            <a:off x="3972773"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6" name="Rectangle 4"/>
          <p:cNvSpPr>
            <a:spLocks noGrp="1" noChangeArrowheads="1"/>
          </p:cNvSpPr>
          <p:nvPr>
            <p:ph type="ftr" sz="quarter" idx="2"/>
          </p:nvPr>
        </p:nvSpPr>
        <p:spPr bwMode="auto">
          <a:xfrm>
            <a:off x="0"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7" name="Rectangle 5"/>
          <p:cNvSpPr>
            <a:spLocks noGrp="1" noChangeArrowheads="1"/>
          </p:cNvSpPr>
          <p:nvPr>
            <p:ph type="sldNum" sz="quarter" idx="3"/>
          </p:nvPr>
        </p:nvSpPr>
        <p:spPr bwMode="auto">
          <a:xfrm>
            <a:off x="3972773"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defTabSz="927642" eaLnBrk="0" hangingPunct="0">
              <a:lnSpc>
                <a:spcPct val="100000"/>
              </a:lnSpc>
              <a:spcBef>
                <a:spcPct val="0"/>
              </a:spcBef>
              <a:defRPr sz="800">
                <a:effectLst/>
                <a:latin typeface="Times New Roman" pitchFamily="18" charset="0"/>
                <a:cs typeface="+mn-cs"/>
              </a:defRPr>
            </a:lvl1pPr>
          </a:lstStyle>
          <a:p>
            <a:pPr>
              <a:defRPr/>
            </a:pPr>
            <a:fld id="{F22ABA44-9376-4DBE-9167-E489D5682D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72773" y="0"/>
            <a:ext cx="3037628" cy="46482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43012" name="Rectangle 4"/>
          <p:cNvSpPr>
            <a:spLocks noGrp="1" noRot="1" noChangeAspect="1" noChangeArrowheads="1" noTextEdit="1"/>
          </p:cNvSpPr>
          <p:nvPr>
            <p:ph type="sldImg" idx="2"/>
          </p:nvPr>
        </p:nvSpPr>
        <p:spPr bwMode="auto">
          <a:xfrm>
            <a:off x="1181100" y="695325"/>
            <a:ext cx="4649788" cy="34893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91002" y="4415790"/>
            <a:ext cx="4828397" cy="4184972"/>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p>
            <a:pPr lvl="0"/>
            <a:r>
              <a:rPr lang="en-US" altLang="en-US" noProof="0" smtClean="0"/>
              <a:t>Click to edit Master text styles</a:t>
            </a:r>
          </a:p>
        </p:txBody>
      </p:sp>
      <p:sp>
        <p:nvSpPr>
          <p:cNvPr id="5126" name="Rectangle 6"/>
          <p:cNvSpPr>
            <a:spLocks noGrp="1" noChangeArrowheads="1"/>
          </p:cNvSpPr>
          <p:nvPr>
            <p:ph type="ftr" sz="quarter" idx="4"/>
          </p:nvPr>
        </p:nvSpPr>
        <p:spPr bwMode="auto">
          <a:xfrm>
            <a:off x="0"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defTabSz="927642"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72773" y="8831580"/>
            <a:ext cx="3037628" cy="46482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defTabSz="927642" eaLnBrk="0" hangingPunct="0">
              <a:lnSpc>
                <a:spcPct val="100000"/>
              </a:lnSpc>
              <a:spcBef>
                <a:spcPct val="0"/>
              </a:spcBef>
              <a:defRPr sz="800">
                <a:effectLst/>
                <a:latin typeface="Times New Roman" pitchFamily="18" charset="0"/>
                <a:cs typeface="+mn-cs"/>
              </a:defRPr>
            </a:lvl1pPr>
          </a:lstStyle>
          <a:p>
            <a:pPr>
              <a:defRPr/>
            </a:pPr>
            <a:fld id="{F1DE2245-6291-448F-B563-C4F6A145AA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marL="114300" indent="-11430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1pPr>
    <a:lvl2pPr marL="742950" indent="-28575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63F50-3478-4BFD-AB07-C83870C86143}" type="slidenum">
              <a:rPr lang="en-US"/>
              <a:pPr/>
              <a:t>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marL="229098" indent="-229098"/>
            <a:r>
              <a:rPr lang="en-US" dirty="0"/>
              <a:t>Good Day.</a:t>
            </a:r>
          </a:p>
          <a:p>
            <a:pPr marL="229098" indent="-229098"/>
            <a:endParaRPr lang="en-US" dirty="0"/>
          </a:p>
          <a:p>
            <a:pPr marL="229098" indent="-229098"/>
            <a:r>
              <a:rPr lang="en-US" dirty="0"/>
              <a:t>Thanks for giving me the opportunity to share some thought-provoking ideas about securing New York’s future… and to share a surprising secret about money in [County].</a:t>
            </a:r>
          </a:p>
          <a:p>
            <a:pPr marL="229098" indent="-229098"/>
            <a:endParaRPr lang="en-US" dirty="0"/>
          </a:p>
          <a:p>
            <a:pPr marL="229098" indent="-229098"/>
            <a:r>
              <a:rPr lang="en-US" b="1" i="1" dirty="0"/>
              <a:t>Preparing for your presentation:</a:t>
            </a:r>
          </a:p>
          <a:p>
            <a:pPr marL="229098" indent="-229098"/>
            <a:r>
              <a:rPr lang="en-US" i="1" dirty="0"/>
              <a:t>As you get ready to make this presentation, remember that copies of the Securing Our Future handout and county report provide good summary information as well as a nice leave behind.</a:t>
            </a:r>
          </a:p>
          <a:p>
            <a:pPr marL="229098" indent="-229098"/>
            <a:r>
              <a:rPr lang="en-US" i="1" dirty="0"/>
              <a:t>Especially when in front of an audience that is hearing about the local wealth transfer for the first time, you may be asked questions about the research and methodology used to calculate your figures. The state report is a comprehensive resource for wealth transfer in your state and county. Familiarize yourself with particularly the source information and methodology sections toward the 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A5A54-C8B9-48D7-AE51-95B423195696}" type="slidenum">
              <a:rPr lang="en-US">
                <a:solidFill>
                  <a:prstClr val="black"/>
                </a:solidFill>
              </a:rPr>
              <a:pPr/>
              <a:t>11</a:t>
            </a:fld>
            <a:endParaRPr lang="en-US">
              <a:solidFill>
                <a:prstClr val="black"/>
              </a:solidFill>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marL="229098" indent="-229098"/>
            <a:r>
              <a:rPr lang="en-US" dirty="0"/>
              <a:t>Their lifestyles—and their mobility—are unprecedented as well.</a:t>
            </a:r>
          </a:p>
          <a:p>
            <a:pPr marL="229098" indent="-229098"/>
            <a:endParaRPr lang="en-US" dirty="0"/>
          </a:p>
          <a:p>
            <a:pPr marL="229098" indent="-229098"/>
            <a:r>
              <a:rPr lang="en-US" dirty="0"/>
              <a:t>For generations, most people lived entire lives close to their birthplace. One family might occupy the same property, even the same home, for multiple generations.</a:t>
            </a:r>
          </a:p>
          <a:p>
            <a:pPr marL="229098" indent="-229098"/>
            <a:r>
              <a:rPr lang="en-US" dirty="0"/>
              <a:t>[County] wealth passed from generation to generation, but stayed in [County].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3911-4025-4828-B491-448F53057A53}" type="slidenum">
              <a:rPr lang="en-US">
                <a:solidFill>
                  <a:prstClr val="black"/>
                </a:solidFill>
              </a:rPr>
              <a:pPr/>
              <a:t>12</a:t>
            </a:fld>
            <a:endParaRPr lang="en-US">
              <a:solidFill>
                <a:prstClr val="black"/>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229098" indent="-229098">
              <a:lnSpc>
                <a:spcPct val="80000"/>
              </a:lnSpc>
            </a:pPr>
            <a:r>
              <a:rPr lang="en-US" sz="800" dirty="0"/>
              <a:t>One of three things:</a:t>
            </a:r>
          </a:p>
          <a:p>
            <a:pPr marL="229098" indent="-229098">
              <a:lnSpc>
                <a:spcPct val="80000"/>
              </a:lnSpc>
              <a:buFontTx/>
              <a:buChar char="•"/>
            </a:pPr>
            <a:r>
              <a:rPr lang="en-US" sz="800" dirty="0"/>
              <a:t>It will be inherited</a:t>
            </a:r>
          </a:p>
          <a:p>
            <a:pPr marL="229098" indent="-229098">
              <a:lnSpc>
                <a:spcPct val="80000"/>
              </a:lnSpc>
              <a:buFontTx/>
              <a:buChar char="•"/>
            </a:pPr>
            <a:r>
              <a:rPr lang="en-US" sz="800" dirty="0"/>
              <a:t>It will be paid in taxes</a:t>
            </a:r>
          </a:p>
          <a:p>
            <a:pPr marL="229098" indent="-229098">
              <a:lnSpc>
                <a:spcPct val="80000"/>
              </a:lnSpc>
              <a:buFontTx/>
              <a:buChar char="•"/>
            </a:pPr>
            <a:r>
              <a:rPr lang="en-US" sz="800" dirty="0"/>
              <a:t>It will be given to charity to be invested in community, education and religious organizations</a:t>
            </a:r>
          </a:p>
          <a:p>
            <a:pPr marL="229098" indent="-229098">
              <a:lnSpc>
                <a:spcPct val="80000"/>
              </a:lnSpc>
            </a:pPr>
            <a:endParaRPr lang="en-US" sz="800" dirty="0"/>
          </a:p>
          <a:p>
            <a:pPr marL="229098" indent="-229098">
              <a:lnSpc>
                <a:spcPct val="80000"/>
              </a:lnSpc>
            </a:pPr>
            <a:r>
              <a:rPr lang="en-US" sz="800" dirty="0"/>
              <a:t>With most estates in the U.S.,</a:t>
            </a:r>
          </a:p>
          <a:p>
            <a:pPr marL="229098" indent="-229098">
              <a:lnSpc>
                <a:spcPct val="80000"/>
              </a:lnSpc>
            </a:pPr>
            <a:r>
              <a:rPr lang="en-US" sz="800" dirty="0"/>
              <a:t>The vast majority goes to heirs.</a:t>
            </a:r>
          </a:p>
          <a:p>
            <a:pPr marL="229098" indent="-229098">
              <a:lnSpc>
                <a:spcPct val="80000"/>
              </a:lnSpc>
            </a:pPr>
            <a:endParaRPr lang="en-US" sz="800" dirty="0"/>
          </a:p>
          <a:p>
            <a:pPr marL="229098" indent="-229098">
              <a:lnSpc>
                <a:spcPct val="80000"/>
              </a:lnSpc>
            </a:pPr>
            <a:r>
              <a:rPr lang="en-US" sz="800" dirty="0"/>
              <a:t>For the largest estates in the U.S.,</a:t>
            </a:r>
          </a:p>
          <a:p>
            <a:pPr marL="229098" indent="-229098">
              <a:lnSpc>
                <a:spcPct val="80000"/>
              </a:lnSpc>
            </a:pPr>
            <a:r>
              <a:rPr lang="en-US" sz="800" dirty="0"/>
              <a:t>A good chunk can go to taxes. </a:t>
            </a:r>
          </a:p>
          <a:p>
            <a:pPr marL="229098" indent="-229098">
              <a:lnSpc>
                <a:spcPct val="80000"/>
              </a:lnSpc>
            </a:pPr>
            <a:endParaRPr lang="en-US" sz="800" dirty="0"/>
          </a:p>
          <a:p>
            <a:pPr marL="229098" indent="-229098">
              <a:lnSpc>
                <a:spcPct val="80000"/>
              </a:lnSpc>
            </a:pPr>
            <a:r>
              <a:rPr lang="en-US" sz="800" dirty="0"/>
              <a:t>But although a charitable legacy can actually benefit heirs for those with big estates, historically less than 20% of them have left a charitable legacy.</a:t>
            </a:r>
          </a:p>
          <a:p>
            <a:pPr marL="229098" indent="-229098">
              <a:lnSpc>
                <a:spcPct val="80000"/>
              </a:lnSpc>
            </a:pPr>
            <a:endParaRPr lang="en-US" sz="800" dirty="0"/>
          </a:p>
          <a:p>
            <a:pPr marL="229098" indent="-229098">
              <a:lnSpc>
                <a:spcPct val="80000"/>
              </a:lnSpc>
            </a:pPr>
            <a:r>
              <a:rPr lang="en-US" sz="800" dirty="0"/>
              <a:t>And for more modest estates—where estate taxes are not a factor—very little goes to charitable causes… even for people who are dedicated and regularly support their church, alma mater, or community throughout their lifetime.</a:t>
            </a:r>
          </a:p>
          <a:p>
            <a:pPr marL="229098" indent="-229098">
              <a:lnSpc>
                <a:spcPct val="80000"/>
              </a:lnSpc>
            </a:pPr>
            <a:endParaRPr lang="en-US" sz="800" dirty="0"/>
          </a:p>
          <a:p>
            <a:pPr marL="229098" indent="-229098">
              <a:lnSpc>
                <a:spcPct val="80000"/>
              </a:lnSpc>
            </a:pPr>
            <a:r>
              <a:rPr lang="en-US" sz="800" dirty="0"/>
              <a:t>Source:</a:t>
            </a:r>
          </a:p>
          <a:p>
            <a:pPr marL="229098" indent="-229098">
              <a:lnSpc>
                <a:spcPct val="80000"/>
              </a:lnSpc>
            </a:pPr>
            <a:r>
              <a:rPr lang="en-US" sz="800" b="1" dirty="0"/>
              <a:t>Charitable Statistics: An Untapped Well of Good</a:t>
            </a:r>
            <a:r>
              <a:rPr lang="en-US" sz="800" dirty="0"/>
              <a:t> </a:t>
            </a:r>
          </a:p>
          <a:p>
            <a:pPr marL="229098" indent="-229098">
              <a:lnSpc>
                <a:spcPct val="80000"/>
              </a:lnSpc>
            </a:pPr>
            <a:r>
              <a:rPr lang="en-US" sz="800" dirty="0"/>
              <a:t>There are more than 260 million Americans, of whom approximately two million die each year. </a:t>
            </a:r>
          </a:p>
          <a:p>
            <a:pPr marL="229098" indent="-229098">
              <a:lnSpc>
                <a:spcPct val="80000"/>
              </a:lnSpc>
            </a:pPr>
            <a:r>
              <a:rPr lang="en-US" sz="800" dirty="0"/>
              <a:t>In 1996, 79,346 estate tax forms were filed with the federal government. (At the time, these forms were required for estates in excess of $600,000.) Eighteen percent of the forms listed a charitable gift. </a:t>
            </a:r>
          </a:p>
          <a:p>
            <a:pPr marL="229098" indent="-229098">
              <a:lnSpc>
                <a:spcPct val="80000"/>
              </a:lnSpc>
            </a:pPr>
            <a:r>
              <a:rPr lang="en-US" sz="800" dirty="0"/>
              <a:t>In other words, 82 percent of the nation's wealthiest individuals left nothing to charity. </a:t>
            </a:r>
          </a:p>
          <a:p>
            <a:pPr marL="229098" indent="-229098">
              <a:lnSpc>
                <a:spcPct val="80000"/>
              </a:lnSpc>
            </a:pPr>
            <a:endParaRPr lang="en-US" sz="800" dirty="0"/>
          </a:p>
          <a:p>
            <a:pPr marL="229098" indent="-229098">
              <a:lnSpc>
                <a:spcPct val="80000"/>
              </a:lnSpc>
            </a:pPr>
            <a:r>
              <a:rPr lang="en-US" sz="800" dirty="0"/>
              <a:t>Monroe County:  In a 2004 survey of individuals 55+, 90% of those with wills gave regularly to charity, but 23% of them included charities in their wills. (</a:t>
            </a:r>
            <a:r>
              <a:rPr lang="en-US" sz="800" dirty="0" err="1"/>
              <a:t>WILLpower</a:t>
            </a:r>
            <a:r>
              <a:rPr lang="en-US" sz="800" baseline="30000" dirty="0" err="1"/>
              <a:t>SM</a:t>
            </a:r>
            <a:r>
              <a:rPr lang="en-US" sz="800" dirty="0"/>
              <a:t>)</a:t>
            </a:r>
          </a:p>
          <a:p>
            <a:pPr marL="229098" indent="-229098">
              <a:lnSpc>
                <a:spcPct val="80000"/>
              </a:lnSpc>
            </a:pPr>
            <a:r>
              <a:rPr lang="en-US" sz="800" dirty="0"/>
              <a:t>A high percentage of Monroe County adults over 55 have wills – over 80%.</a:t>
            </a:r>
          </a:p>
          <a:p>
            <a:pPr marL="229098" indent="-229098">
              <a:lnSpc>
                <a:spcPct val="80000"/>
              </a:lnSpc>
            </a:pPr>
            <a:endParaRPr lang="en-US" sz="800" dirty="0"/>
          </a:p>
          <a:p>
            <a:pPr marL="229098" indent="-229098">
              <a:lnSpc>
                <a:spcPct val="80000"/>
              </a:lnSpc>
            </a:pPr>
            <a:r>
              <a:rPr lang="en-US" sz="800" dirty="0"/>
              <a:t>In addition, the IRS tells us that charity is getting a decreasing share of the money in these wealthy estates, from 21.8 percent in 1976 to 6.3 percent in 1992. </a:t>
            </a:r>
          </a:p>
          <a:p>
            <a:pPr marL="229098" indent="-229098">
              <a:lnSpc>
                <a:spcPct val="80000"/>
              </a:lnSpc>
            </a:pPr>
            <a:r>
              <a:rPr lang="en-US" sz="800" dirty="0"/>
              <a:t>According to a 2004 Associated Press news story, only 42 percent of adults have wills, a five percent drop since 2000.</a:t>
            </a:r>
          </a:p>
          <a:p>
            <a:pPr marL="229098" indent="-229098">
              <a:lnSpc>
                <a:spcPct val="80000"/>
              </a:lnSpc>
            </a:pPr>
            <a:r>
              <a:rPr lang="en-US" sz="800" dirty="0"/>
              <a:t>If only 20 percent of Americans left a charitable bequest, the current number of charitable bequests would more than double. Imagine what the impact to charitable organizations would be if the 80 percent of Americans who give during their lifetimes also made a charitable gift through their estate plans!</a:t>
            </a:r>
            <a:br>
              <a:rPr lang="en-US" sz="800" dirty="0"/>
            </a:br>
            <a:endParaRPr lang="en-US" sz="800" dirty="0"/>
          </a:p>
          <a:p>
            <a:pPr marL="229098" indent="-229098">
              <a:lnSpc>
                <a:spcPct val="80000"/>
              </a:lnSpc>
            </a:pPr>
            <a:r>
              <a:rPr lang="en-US" sz="800" dirty="0"/>
              <a:t>http://www.leavealegacy.org/why_give.asp</a:t>
            </a:r>
          </a:p>
          <a:p>
            <a:pPr marL="229098" indent="-229098">
              <a:lnSpc>
                <a:spcPct val="80000"/>
              </a:lnSpc>
            </a:pPr>
            <a:endParaRPr lang="en-US" sz="800" dirty="0"/>
          </a:p>
          <a:p>
            <a:pPr marL="229098" indent="-229098">
              <a:lnSpc>
                <a:spcPct val="80000"/>
              </a:lnSpc>
            </a:pP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F619B-0C9A-476E-85D7-90EA066CDD4C}" type="slidenum">
              <a:rPr lang="en-US">
                <a:solidFill>
                  <a:prstClr val="black"/>
                </a:solidFill>
              </a:rPr>
              <a:pPr/>
              <a:t>13</a:t>
            </a:fld>
            <a:endParaRPr 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marL="229098" indent="-229098"/>
            <a:r>
              <a:rPr lang="en-US" dirty="0"/>
              <a:t>But to realize the 5% potential for [County], the next 10 to 20 years are critical. </a:t>
            </a:r>
          </a:p>
          <a:p>
            <a:pPr marL="229098" indent="-229098"/>
            <a:r>
              <a:rPr lang="en-US" dirty="0"/>
              <a:t>It’s a limited window of time… during which we have the opportunity to preserve some of today’s wealth for tomorrow’s generations.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0523-238D-46C6-8F30-5C52F2B3D526}" type="slidenum">
              <a:rPr lang="en-US">
                <a:solidFill>
                  <a:prstClr val="black"/>
                </a:solidFill>
              </a:rPr>
              <a:pPr/>
              <a:t>14</a:t>
            </a:fld>
            <a:endParaRPr lang="en-US">
              <a:solidFill>
                <a:prstClr val="black"/>
              </a:solidFill>
            </a:endParaRPr>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pPr marL="229098" indent="-229098"/>
            <a:r>
              <a:rPr lang="en-US" dirty="0"/>
              <a:t>Consider how one gift of $100,000 can grow.</a:t>
            </a:r>
          </a:p>
          <a:p>
            <a:pPr marL="229098" indent="-229098"/>
            <a:endParaRPr lang="en-US" dirty="0"/>
          </a:p>
          <a:p>
            <a:pPr marL="229098" indent="-229098"/>
            <a:r>
              <a:rPr lang="en-US" dirty="0"/>
              <a:t>In the first 15 years, it has doubled in value: generating $100,000 in grants to support local causes and programs, and retaining all of its original value.</a:t>
            </a:r>
          </a:p>
          <a:p>
            <a:pPr marL="229098" indent="-229098"/>
            <a:endParaRPr lang="en-US" dirty="0"/>
          </a:p>
          <a:p>
            <a:pPr marL="229098" indent="-229098"/>
            <a:r>
              <a:rPr lang="en-US" dirty="0"/>
              <a:t>By year 25, the value has doubled again, having paid out $200,000 in grants while growing to be worth $213,000.</a:t>
            </a:r>
          </a:p>
          <a:p>
            <a:pPr marL="229098" indent="-229098"/>
            <a:endParaRPr lang="en-US" dirty="0"/>
          </a:p>
          <a:p>
            <a:pPr marL="229098" indent="-229098"/>
            <a:r>
              <a:rPr lang="en-US" dirty="0"/>
              <a:t>In just 50 years, the original $100,000 gift has generated nearly $1 million in value: $625,000 in grants, and $355,000 in asset growth.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F285D-89AE-4954-9C61-6BD8DBEBEC71}" type="slidenum">
              <a:rPr lang="en-US">
                <a:solidFill>
                  <a:prstClr val="black"/>
                </a:solidFill>
              </a:rPr>
              <a:pPr/>
              <a:t>15</a:t>
            </a:fld>
            <a:endParaRPr lang="en-US">
              <a:solidFill>
                <a:prstClr val="black"/>
              </a:solidFill>
            </a:endParaRP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229098" indent="-229098"/>
            <a:r>
              <a:rPr lang="en-US" dirty="0"/>
              <a:t>The opportunity is significant.</a:t>
            </a:r>
          </a:p>
          <a:p>
            <a:pPr marL="229098" indent="-229098"/>
            <a:endParaRPr lang="en-US" dirty="0"/>
          </a:p>
          <a:p>
            <a:pPr marL="229098" indent="-229098"/>
            <a:r>
              <a:rPr lang="en-US" dirty="0"/>
              <a:t>In [County], population XXX,XXX if just 5% of those assets were earmarked to benefit the community, </a:t>
            </a:r>
          </a:p>
          <a:p>
            <a:pPr marL="229098" indent="-229098"/>
            <a:r>
              <a:rPr lang="en-US" dirty="0"/>
              <a:t>that would generate [$XXX million] in just the next 10 years… </a:t>
            </a:r>
          </a:p>
          <a:p>
            <a:pPr marL="229098" indent="-229098"/>
            <a:r>
              <a:rPr lang="en-US" dirty="0"/>
              <a:t>a total of [$XX billion] over the next 50 years.</a:t>
            </a:r>
          </a:p>
          <a:p>
            <a:pPr marL="229098" indent="-229098"/>
            <a:endParaRPr lang="en-US" dirty="0"/>
          </a:p>
          <a:p>
            <a:pPr marL="229098" indent="-229098"/>
            <a:endParaRPr lang="en-US" dirty="0"/>
          </a:p>
          <a:p>
            <a:pPr marL="229098" indent="-229098">
              <a:buFont typeface="Symbol" pitchFamily="18" charset="2"/>
              <a:buAutoNum type="arabicPeriod"/>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solidFill>
                  <a:prstClr val="black"/>
                </a:solidFill>
              </a:rPr>
              <a:pPr/>
              <a:t>16</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9098" indent="-229098"/>
            <a:r>
              <a:rPr lang="en-US" dirty="0"/>
              <a:t>And consider the numbers if everyone gives... just think of the good work this kind of money could do in [County].</a:t>
            </a:r>
          </a:p>
          <a:p>
            <a:pPr marL="229098" indent="-229098"/>
            <a:endParaRPr lang="en-US" dirty="0"/>
          </a:p>
          <a:p>
            <a:pPr marL="229098" indent="-229098"/>
            <a:r>
              <a:rPr lang="en-US" dirty="0"/>
              <a:t>In year 10, [$XXX million] in charitable gifts would have produced [$XX million] in grants, and grown into a [$XXX million] community endowment.</a:t>
            </a:r>
          </a:p>
          <a:p>
            <a:pPr marL="229098" indent="-229098"/>
            <a:endParaRPr lang="en-US" dirty="0"/>
          </a:p>
          <a:p>
            <a:pPr marL="229098" indent="-229098"/>
            <a:r>
              <a:rPr lang="en-US" dirty="0"/>
              <a:t>By year 50, the collective 5% is staggering: nearly one billion dollars in gifts, [XX billion] in grants, and a [XX billion dollar] community endowment.</a:t>
            </a:r>
          </a:p>
          <a:p>
            <a:pPr marL="229098" indent="-229098"/>
            <a:endParaRPr lang="en-US" dirty="0"/>
          </a:p>
          <a:p>
            <a:pPr marL="229098" indent="-229098"/>
            <a:r>
              <a:rPr lang="en-US" dirty="0"/>
              <a:t>In the year 2058, that will have made a huge difference for the people of [County].</a:t>
            </a:r>
          </a:p>
          <a:p>
            <a:pPr marL="229098" indent="-229098"/>
            <a:endParaRPr lang="en-US" dirty="0"/>
          </a:p>
          <a:p>
            <a:pPr marL="229098" indent="-229098"/>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smtClean="0"/>
              <a:t>The TOW model produces scenarios based on projections of likely futures, not predictions or forecasts of actual future outcomes. Scenarios are driven by key assumptions about the future, based on historical trends. In all cases, we work to create conservative scenarios that represent realistic estimates of TOW opportunities. The scenario numbers generated are not predictive – indicating what WILL result 10 and 20 years from now – but rather demonstrate potential or a “likely future” given past and current trends. They are not designed to dictate policy but rather to provoke strategic discussions driven by a simple question – what if the community were able to capture just 5% of the wealth that will transfer between generations over the next 10, 20, or 50</a:t>
            </a:r>
          </a:p>
          <a:p>
            <a:pPr eaLnBrk="1" hangingPunct="1"/>
            <a:r>
              <a:rPr lang="en-US" smtClean="0"/>
              <a:t>years to support investments in community betterment?</a:t>
            </a:r>
          </a:p>
        </p:txBody>
      </p:sp>
      <p:sp>
        <p:nvSpPr>
          <p:cNvPr id="25604" name="Slide Number Placeholder 3"/>
          <p:cNvSpPr>
            <a:spLocks noGrp="1"/>
          </p:cNvSpPr>
          <p:nvPr>
            <p:ph type="sldNum" sz="quarter" idx="5"/>
          </p:nvPr>
        </p:nvSpPr>
        <p:spPr>
          <a:noFill/>
          <a:ln>
            <a:miter lim="800000"/>
            <a:headEnd/>
            <a:tailEnd/>
          </a:ln>
        </p:spPr>
        <p:txBody>
          <a:bodyPr/>
          <a:lstStyle/>
          <a:p>
            <a:fld id="{E8BED558-0B2D-4526-B3AE-FC8BBFF86E25}" type="slidenum">
              <a:rPr lang="en-US" smtClean="0">
                <a:solidFill>
                  <a:prstClr val="black"/>
                </a:solidFill>
              </a:rPr>
              <a:pPr/>
              <a:t>22</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6628" name="Slide Number Placeholder 3"/>
          <p:cNvSpPr>
            <a:spLocks noGrp="1"/>
          </p:cNvSpPr>
          <p:nvPr>
            <p:ph type="sldNum" sz="quarter" idx="5"/>
          </p:nvPr>
        </p:nvSpPr>
        <p:spPr>
          <a:noFill/>
          <a:ln>
            <a:miter lim="800000"/>
            <a:headEnd/>
            <a:tailEnd/>
          </a:ln>
        </p:spPr>
        <p:txBody>
          <a:bodyPr/>
          <a:lstStyle/>
          <a:p>
            <a:fld id="{739AEB25-6058-4F62-966E-02D238FD5DB1}" type="slidenum">
              <a:rPr lang="en-US" smtClean="0">
                <a:solidFill>
                  <a:prstClr val="black"/>
                </a:solidFill>
              </a:rPr>
              <a:pPr/>
              <a:t>23</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7652" name="Slide Number Placeholder 3"/>
          <p:cNvSpPr>
            <a:spLocks noGrp="1"/>
          </p:cNvSpPr>
          <p:nvPr>
            <p:ph type="sldNum" sz="quarter" idx="5"/>
          </p:nvPr>
        </p:nvSpPr>
        <p:spPr>
          <a:noFill/>
          <a:ln>
            <a:miter lim="800000"/>
            <a:headEnd/>
            <a:tailEnd/>
          </a:ln>
        </p:spPr>
        <p:txBody>
          <a:bodyPr/>
          <a:lstStyle/>
          <a:p>
            <a:fld id="{4CC16C8E-86CF-4516-A2B2-8163F9FC32B6}"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solidFill>
                  <a:prstClr val="black"/>
                </a:solidFill>
              </a:rPr>
              <a:pPr/>
              <a:t>25</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860DDB2-73FD-404B-ABA4-0877406DECFA}" type="slidenum">
              <a:rPr lang="en-US" altLang="en-US" smtClean="0">
                <a:cs typeface="Arial" charset="0"/>
              </a:rPr>
              <a:pPr/>
              <a:t>2</a:t>
            </a:fld>
            <a:endParaRPr lang="en-US" altLang="en-US" smtClean="0">
              <a:cs typeface="Arial" charset="0"/>
            </a:endParaRPr>
          </a:p>
        </p:txBody>
      </p:sp>
      <p:sp>
        <p:nvSpPr>
          <p:cNvPr id="44035" name="Rectangle 10"/>
          <p:cNvSpPr>
            <a:spLocks noGrp="1" noRot="1" noChangeAspect="1" noChangeArrowheads="1" noTextEdit="1"/>
          </p:cNvSpPr>
          <p:nvPr>
            <p:ph type="sldImg"/>
          </p:nvPr>
        </p:nvSpPr>
        <p:spPr>
          <a:ln/>
        </p:spPr>
      </p:sp>
      <p:sp>
        <p:nvSpPr>
          <p:cNvPr id="44036"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smtClean="0"/>
          </a:p>
        </p:txBody>
      </p:sp>
      <p:sp>
        <p:nvSpPr>
          <p:cNvPr id="41988" name="Slide Number Placeholder 3"/>
          <p:cNvSpPr>
            <a:spLocks noGrp="1"/>
          </p:cNvSpPr>
          <p:nvPr>
            <p:ph type="sldNum" sz="quarter" idx="5"/>
          </p:nvPr>
        </p:nvSpPr>
        <p:spPr>
          <a:noFill/>
          <a:ln>
            <a:miter lim="800000"/>
            <a:headEnd/>
            <a:tailEnd/>
          </a:ln>
        </p:spPr>
        <p:txBody>
          <a:bodyPr/>
          <a:lstStyle/>
          <a:p>
            <a:fld id="{EFF3F3E8-CF87-49E6-9C4B-F6D442B47023}" type="slidenum">
              <a:rPr lang="en-US" smtClean="0">
                <a:solidFill>
                  <a:prstClr val="black"/>
                </a:solidFill>
              </a:rPr>
              <a:pPr/>
              <a:t>26</a:t>
            </a:fld>
            <a:endParaRPr lang="en-US"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solidFill>
                  <a:prstClr val="black"/>
                </a:solidFill>
              </a:rPr>
              <a:pPr/>
              <a:t>27</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solidFill>
                  <a:prstClr val="black"/>
                </a:solidFill>
              </a:rPr>
              <a:pPr/>
              <a:t>35</a:t>
            </a:fld>
            <a:endParaRPr lang="en-US">
              <a:solidFill>
                <a:prstClr val="black"/>
              </a:solidFill>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9098" indent="-229098"/>
            <a:r>
              <a:rPr lang="en-US" dirty="0"/>
              <a:t>And consider the numbers if everyone gives... just think of the good work this kind of money could do in [County].</a:t>
            </a:r>
          </a:p>
          <a:p>
            <a:pPr marL="229098" indent="-229098"/>
            <a:endParaRPr lang="en-US" dirty="0"/>
          </a:p>
          <a:p>
            <a:pPr marL="229098" indent="-229098"/>
            <a:r>
              <a:rPr lang="en-US" dirty="0"/>
              <a:t>In year 10, [$XXX million] in charitable gifts would have produced [$XX million] in grants, and grown into a [$XXX million] community endowment.</a:t>
            </a:r>
          </a:p>
          <a:p>
            <a:pPr marL="229098" indent="-229098"/>
            <a:endParaRPr lang="en-US" dirty="0"/>
          </a:p>
          <a:p>
            <a:pPr marL="229098" indent="-229098"/>
            <a:r>
              <a:rPr lang="en-US" dirty="0"/>
              <a:t>By year 50, the collective 5% is staggering: nearly one billion dollars in gifts, [XX billion] in grants, and a [XX billion dollar] community endowment.</a:t>
            </a:r>
          </a:p>
          <a:p>
            <a:pPr marL="229098" indent="-229098"/>
            <a:endParaRPr lang="en-US" dirty="0"/>
          </a:p>
          <a:p>
            <a:pPr marL="229098" indent="-229098"/>
            <a:r>
              <a:rPr lang="en-US" dirty="0"/>
              <a:t>In the year 2058, that will have made a huge difference for the people of [County].</a:t>
            </a:r>
          </a:p>
          <a:p>
            <a:pPr marL="229098" indent="-229098"/>
            <a:endParaRPr lang="en-US" dirty="0"/>
          </a:p>
          <a:p>
            <a:pPr marL="229098" indent="-229098"/>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solidFill>
                  <a:prstClr val="black"/>
                </a:solidFill>
                <a:latin typeface="Times New Roman" pitchFamily="18" charset="0"/>
              </a:rPr>
              <a:pPr algn="r" defTabSz="927642" eaLnBrk="0" hangingPunct="0"/>
              <a:t>36</a:t>
            </a:fld>
            <a:endParaRPr lang="en-US" altLang="en-US" sz="800" dirty="0">
              <a:solidFill>
                <a:prstClr val="black"/>
              </a:solidFill>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latin typeface="Times New Roman" pitchFamily="18" charset="0"/>
              </a:rPr>
              <a:pPr algn="r" defTabSz="927642" eaLnBrk="0" hangingPunct="0"/>
              <a:t>37</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latin typeface="Times New Roman" pitchFamily="18" charset="0"/>
              </a:rPr>
              <a:pPr algn="r" defTabSz="927642" eaLnBrk="0" hangingPunct="0"/>
              <a:t>38</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latin typeface="Times New Roman" pitchFamily="18" charset="0"/>
              </a:rPr>
              <a:pPr algn="r" defTabSz="927642" eaLnBrk="0" hangingPunct="0"/>
              <a:t>39</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5B9CE-DB0F-483C-935A-124F14414B52}" type="slidenum">
              <a:rPr lang="en-US">
                <a:solidFill>
                  <a:prstClr val="black"/>
                </a:solidFill>
              </a:rPr>
              <a:pPr/>
              <a:t>40</a:t>
            </a:fld>
            <a:endParaRPr lang="en-US">
              <a:solidFill>
                <a:prstClr val="black"/>
              </a:solidFill>
            </a:endParaRPr>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pPr marL="229098" indent="-229098"/>
            <a:r>
              <a:rPr lang="en-US" dirty="0"/>
              <a:t>Hopefully, I’ve convinced you that everyone can be a philanthropist. </a:t>
            </a:r>
          </a:p>
          <a:p>
            <a:pPr marL="229098" indent="-229098"/>
            <a:endParaRPr lang="en-US" dirty="0"/>
          </a:p>
          <a:p>
            <a:pPr marL="229098" indent="-229098"/>
            <a:r>
              <a:rPr lang="en-US" dirty="0"/>
              <a:t>One good way is by giving for good.</a:t>
            </a:r>
          </a:p>
          <a:p>
            <a:pPr marL="229098" indent="-229098"/>
            <a:endParaRPr lang="en-US" dirty="0"/>
          </a:p>
          <a:p>
            <a:pPr marL="229098" indent="-229098"/>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D3835B6-01B7-44FE-BEEE-F6B608F34090}" type="slidenum">
              <a:rPr lang="en-US" altLang="en-US" smtClean="0">
                <a:cs typeface="Arial" charset="0"/>
              </a:rPr>
              <a:pPr/>
              <a:t>3</a:t>
            </a:fld>
            <a:endParaRPr lang="en-US" altLang="en-US"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lIns="91564" tIns="45782" rIns="91564" bIns="45782"/>
          <a:lstStyle/>
          <a:p>
            <a:pPr>
              <a:buFont typeface="Symbol" pitchFamily="18" charset="2"/>
              <a:buNone/>
            </a:pPr>
            <a:r>
              <a:rPr lang="en-US" altLang="en-US" smtClean="0"/>
              <a:t>(Customize this slide with the name of your town/area)</a:t>
            </a:r>
          </a:p>
          <a:p>
            <a:pPr>
              <a:buFont typeface="Symbol" pitchFamily="18" charset="2"/>
              <a:buNone/>
            </a:pPr>
            <a:endParaRPr lang="en-US" altLang="en-US" smtClean="0"/>
          </a:p>
          <a:p>
            <a:pPr>
              <a:buFont typeface="Symbol" pitchFamily="18" charset="2"/>
              <a:buChar char="·"/>
            </a:pPr>
            <a:r>
              <a:rPr lang="en-US" altLang="en-US" smtClean="0"/>
              <a:t>Here’s a more specific description of [</a:t>
            </a:r>
            <a:r>
              <a:rPr lang="en-US" altLang="en-US" u="sng" smtClean="0"/>
              <a:t>your local foundation name</a:t>
            </a:r>
            <a:r>
              <a:rPr lang="en-US" altLang="en-US" smtClean="0"/>
              <a:t>] </a:t>
            </a:r>
            <a:r>
              <a:rPr lang="en-US" smtClean="0"/>
              <a:t>—</a:t>
            </a:r>
            <a:r>
              <a:rPr lang="en-US" altLang="en-US" smtClean="0"/>
              <a:t> we are a tax-exempt public charity created by and for the people of [</a:t>
            </a:r>
            <a:r>
              <a:rPr lang="en-US" altLang="en-US" u="sng" smtClean="0"/>
              <a:t>local area</a:t>
            </a:r>
            <a:r>
              <a:rPr lang="en-US" altLang="en-US" smtClean="0"/>
              <a:t>]. </a:t>
            </a:r>
          </a:p>
          <a:p>
            <a:pPr>
              <a:buFont typeface="Symbol" pitchFamily="18" charset="2"/>
              <a:buChar char="·"/>
            </a:pPr>
            <a:r>
              <a:rPr lang="en-US" altLang="en-US" smtClean="0"/>
              <a:t>So, now that you know </a:t>
            </a:r>
            <a:r>
              <a:rPr lang="en-US" altLang="en-US" i="1" smtClean="0"/>
              <a:t>what</a:t>
            </a:r>
            <a:r>
              <a:rPr lang="en-US" altLang="en-US" smtClean="0"/>
              <a:t> we are, the next logical question might be…</a:t>
            </a:r>
          </a:p>
          <a:p>
            <a:pPr>
              <a:buFont typeface="Symbol" pitchFamily="18" charset="2"/>
              <a:buChar char="·"/>
            </a:pPr>
            <a:r>
              <a:rPr lang="en-US" altLang="en-US" smtClean="0"/>
              <a:t>What is different about a community foundation?</a:t>
            </a:r>
          </a:p>
          <a:p>
            <a:pPr>
              <a:buFont typeface="Symbol" pitchFamily="18" charset="2"/>
              <a:buChar char="·"/>
            </a:pPr>
            <a:r>
              <a:rPr lang="en-US" altLang="en-US" smtClean="0"/>
              <a:t>Just what differentiates community foundations from other forms of organized philanthropy? Well… </a:t>
            </a:r>
          </a:p>
          <a:p>
            <a:pPr>
              <a:buFont typeface="Symbol" pitchFamily="18" charset="2"/>
              <a:buChar char="·"/>
            </a:pPr>
            <a:endParaRPr lang="en-US" alt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9FFBF524-D907-4A88-8493-E84189854D89}" type="slidenum">
              <a:rPr lang="en-US" altLang="en-US" sz="800">
                <a:latin typeface="Times New Roman" pitchFamily="18" charset="0"/>
              </a:rPr>
              <a:pPr algn="r" defTabSz="927642" eaLnBrk="0" hangingPunct="0"/>
              <a:t>4</a:t>
            </a:fld>
            <a:endParaRPr lang="en-US" altLang="en-US" sz="80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5</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6F44-4461-4F3B-9004-E9CB4A226B02}" type="slidenum">
              <a:rPr lang="en-US"/>
              <a:pPr/>
              <a:t>7</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29098" indent="-229098"/>
            <a:r>
              <a:rPr lang="en-US" dirty="0"/>
              <a:t>That’s no longer true.</a:t>
            </a:r>
          </a:p>
          <a:p>
            <a:pPr marL="229098" indent="-229098"/>
            <a:r>
              <a:rPr lang="en-US" dirty="0"/>
              <a:t>Many of the “next generations” no longer live in [County]… and once the wealth leaves [County], it will never return.</a:t>
            </a:r>
          </a:p>
          <a:p>
            <a:pPr marL="229098" indent="-229098"/>
            <a:endParaRPr lang="en-US" dirty="0"/>
          </a:p>
          <a:p>
            <a:pPr marL="229098" indent="-229098"/>
            <a:r>
              <a:rPr lang="en-US" dirty="0"/>
              <a:t>This is important today because in the next </a:t>
            </a:r>
            <a:r>
              <a:rPr lang="en-US" b="1" dirty="0"/>
              <a:t>20 years, </a:t>
            </a:r>
            <a:r>
              <a:rPr lang="en-US" dirty="0"/>
              <a:t>the largest mass of wealth in history will transfer… from the WW II generation to Baby Boomers, then from Baby Boomers to the next generation.</a:t>
            </a:r>
          </a:p>
          <a:p>
            <a:pPr marL="229098" indent="-229098"/>
            <a:endParaRPr lang="en-US" dirty="0"/>
          </a:p>
          <a:p>
            <a:pPr marL="229098" indent="-229098"/>
            <a:r>
              <a:rPr lang="en-US" dirty="0"/>
              <a:t>And of course, the two things we all know we can’t avoid are still death and taxes.</a:t>
            </a:r>
          </a:p>
          <a:p>
            <a:pPr marL="229098" indent="-229098"/>
            <a:endParaRPr lang="en-US" dirty="0"/>
          </a:p>
          <a:p>
            <a:pPr marL="229098" indent="-229098"/>
            <a:r>
              <a:rPr lang="en-US" dirty="0"/>
              <a:t>The Community Foundation corollary to both: you can’t take it with you. </a:t>
            </a:r>
          </a:p>
          <a:p>
            <a:pPr marL="229098" indent="-229098"/>
            <a:endParaRPr lang="en-US" dirty="0"/>
          </a:p>
          <a:p>
            <a:pPr marL="229098" indent="-229098"/>
            <a:r>
              <a:rPr lang="en-US" dirty="0"/>
              <a:t>So what will happen to all this wealth accumulated by the WWII and Baby Boom generations?</a:t>
            </a:r>
          </a:p>
          <a:p>
            <a:pPr marL="229098" indent="-229098"/>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CB74F-8C71-4D05-9F19-959FEE64748F}" type="slidenum">
              <a:rPr lang="en-US">
                <a:solidFill>
                  <a:prstClr val="black"/>
                </a:solidFill>
              </a:rPr>
              <a:pPr/>
              <a:t>8</a:t>
            </a:fld>
            <a:endParaRPr lang="en-US">
              <a:solidFill>
                <a:prstClr val="black"/>
              </a:solidFill>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229098" indent="-229098"/>
            <a:r>
              <a:rPr lang="en-US" dirty="0"/>
              <a:t>It all adds up.</a:t>
            </a:r>
          </a:p>
          <a:p>
            <a:pPr marL="229098" indent="-229098"/>
            <a:endParaRPr lang="en-US" dirty="0"/>
          </a:p>
          <a:p>
            <a:pPr marL="229098" indent="-229098"/>
            <a:r>
              <a:rPr lang="en-US" dirty="0"/>
              <a:t>Look at these estimates:</a:t>
            </a:r>
          </a:p>
          <a:p>
            <a:pPr marL="229098" indent="-229098"/>
            <a:r>
              <a:rPr lang="en-US" dirty="0"/>
              <a:t>$53 trillion in the United States</a:t>
            </a:r>
          </a:p>
          <a:p>
            <a:pPr marL="229098" indent="-229098"/>
            <a:r>
              <a:rPr lang="en-US" dirty="0"/>
              <a:t>$2.07 in New York State</a:t>
            </a:r>
          </a:p>
          <a:p>
            <a:pPr marL="229098" indent="-229098"/>
            <a:r>
              <a:rPr lang="en-US" dirty="0"/>
              <a:t>[$XXX billion] in [County]… an average of [$XXX,XXX] per household</a:t>
            </a:r>
          </a:p>
          <a:p>
            <a:pPr marL="229098" indent="-229098"/>
            <a:endParaRPr lang="en-US" dirty="0"/>
          </a:p>
          <a:p>
            <a:pPr marL="229098" indent="-229098"/>
            <a:r>
              <a:rPr lang="en-US" dirty="0"/>
              <a:t>Experts say these numbers are unprecedented. </a:t>
            </a:r>
          </a:p>
          <a:p>
            <a:pPr marL="229098" indent="-229098"/>
            <a:r>
              <a:rPr lang="en-US" dirty="0"/>
              <a:t>The World War II generation, plus the Baby Boom generation, own more private wealth than any time in our history. </a:t>
            </a:r>
          </a:p>
          <a:p>
            <a:pPr marL="229098" indent="-229098"/>
            <a:endParaRPr lang="en-US" dirty="0"/>
          </a:p>
          <a:p>
            <a:pPr marL="229098" indent="-229098"/>
            <a:r>
              <a:rPr lang="en-US" b="1" i="1" dirty="0"/>
              <a:t>Note:</a:t>
            </a:r>
          </a:p>
          <a:p>
            <a:pPr marL="229098" indent="-229098"/>
            <a:r>
              <a:rPr lang="en-US" i="1" dirty="0"/>
              <a:t>These numbers may be staggering to some; this slide may offer a good opportunity to stop and ask if there are questions regarding the numbers, research, methodology, etc. Again, the state report is a comprehensive source for research and methodology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ADF4-2F38-463D-9546-E2D4B730FEC1}" type="slidenum">
              <a:rPr lang="en-US">
                <a:solidFill>
                  <a:prstClr val="black"/>
                </a:solidFill>
              </a:rPr>
              <a:pPr/>
              <a:t>9</a:t>
            </a:fld>
            <a:endParaRPr lang="en-US">
              <a:solidFill>
                <a:prstClr val="black"/>
              </a:solidFill>
            </a:endParaRP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pPr marL="229098" indent="-229098"/>
            <a:r>
              <a:rPr lang="en-US" dirty="0"/>
              <a:t>Community foundations worked with the Rural Policy Research Institute Center for Rural Entrepreneurship, state demographers, local experts and Federal data sources to identify how much wealth is scheduled to transfer generations here in [County] over the next 50 years. </a:t>
            </a:r>
          </a:p>
          <a:p>
            <a:pPr marL="229098" indent="-229098"/>
            <a:endParaRPr lang="en-US" dirty="0"/>
          </a:p>
          <a:p>
            <a:pPr marL="229098" indent="-229098"/>
            <a:r>
              <a:rPr lang="en-US" dirty="0"/>
              <a:t>Our research estimates that in 2030-2035 the transfer of wealth in New York State will peak</a:t>
            </a:r>
          </a:p>
          <a:p>
            <a:pPr marL="229098" indent="-229098"/>
            <a:endParaRPr lang="en-US" dirty="0"/>
          </a:p>
          <a:p>
            <a:pPr marL="229098" indent="-229098"/>
            <a:endParaRPr lang="en-US" dirty="0"/>
          </a:p>
          <a:p>
            <a:pPr marL="229098" indent="-229098"/>
            <a:r>
              <a:rPr lang="en-US" dirty="0"/>
              <a:t>You can see how that compares with national estimates as well.</a:t>
            </a:r>
          </a:p>
          <a:p>
            <a:pPr marL="229098" indent="-229098"/>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81CB4-F2D4-43EA-AF52-5C1FB3BBDE1B}" type="slidenum">
              <a:rPr lang="en-US">
                <a:solidFill>
                  <a:prstClr val="black"/>
                </a:solidFill>
              </a:rPr>
              <a:pPr/>
              <a:t>10</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marL="229098" indent="-229098"/>
            <a:r>
              <a:rPr lang="en-US" dirty="0"/>
              <a:t>And would it surprise you to learn that right here in [County], experts have documented [$XX billion] in private wealth?</a:t>
            </a:r>
          </a:p>
          <a:p>
            <a:pPr marL="229098" indent="-229098"/>
            <a:endParaRPr lang="en-US" dirty="0"/>
          </a:p>
          <a:p>
            <a:pPr marL="229098" indent="-229098"/>
            <a:r>
              <a:rPr lang="en-US" dirty="0"/>
              <a:t>That averages out to more than [$XXX,XXX] per household.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707920A1-844C-456F-B760-43A527C1E4D5}" type="slidenum">
              <a:rPr lang="en-US" altLang="en-US"/>
              <a:pPr>
                <a:defRPr/>
              </a:pPr>
              <a:t>‹#›</a:t>
            </a:fld>
            <a:endParaRPr lang="en-US"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D1839BD-D691-4FE7-B95B-BC15DBBA2916}" type="slidenum">
              <a:rPr lang="en-US" altLang="en-US"/>
              <a:pPr>
                <a:defRPr/>
              </a:pPr>
              <a:t>‹#›</a:t>
            </a:fld>
            <a:endParaRPr lang="en-US"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6917DE2F-2434-41C6-8F32-71ABF4581ECA}" type="slidenum">
              <a:rPr lang="en-US" altLang="en-US"/>
              <a:pPr>
                <a:defRPr/>
              </a:pPr>
              <a:t>‹#›</a:t>
            </a:fld>
            <a:endParaRPr lang="en-US" alt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49250"/>
            <a:ext cx="8251825" cy="5645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72502A0B-1234-43A9-A979-BE7C4BF79CF5}" type="slidenum">
              <a:rPr lang="en-US" altLang="en-US"/>
              <a:pPr>
                <a:defRPr/>
              </a:pPr>
              <a:t>‹#›</a:t>
            </a:fld>
            <a:endParaRPr lang="en-US" alt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0"/>
            <a:ext cx="8218488"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6725" y="2352675"/>
            <a:ext cx="8242300" cy="3641725"/>
          </a:xfrm>
        </p:spPr>
        <p:txBody>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lvl1pPr>
          </a:lstStyle>
          <a:p>
            <a:pPr>
              <a:defRPr/>
            </a:pPr>
            <a:fld id="{D3992911-F5AD-4542-9730-DE9EEE568553}" type="slidenum">
              <a:rPr lang="en-US" altLang="en-US"/>
              <a:pPr>
                <a:defRPr/>
              </a:pPr>
              <a:t>‹#›</a:t>
            </a:fld>
            <a:endParaRPr lang="en-US" alt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7051811-52DB-424E-A370-EFD740612058}"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EB51EF1-E5F5-41D1-880F-17FD29A3EBFD}"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3702F40-4133-480E-A387-5FF276E4EF3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91F4081-0B88-4721-8D6A-8F33E5E97F56}"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AAA871C-BCF9-479A-9EDF-D9A3EF50DA3B}"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4983843-9F1F-44FF-B460-FFD802D8CA8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DCD036F-63F0-4906-A8D0-947C71B672DB}" type="slidenum">
              <a:rPr lang="en-US" altLang="en-US"/>
              <a:pPr>
                <a:defRPr/>
              </a:pPr>
              <a:t>‹#›</a:t>
            </a:fld>
            <a:endParaRPr lang="en-US" alt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04CFF88-8485-4E9A-A1D0-94BBEE494FE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93B5B56-053D-4E67-824D-F077A48B8760}"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156CDD1-609A-4423-9451-74A671F7CB28}"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C874AE0-3687-4A5A-8766-48095C2CEED4}"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FF25095-AE79-40EF-8066-DD7E74AC7E1B}"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3013" y="2627313"/>
            <a:ext cx="6173787" cy="349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3791B-C0A2-4273-BB4E-D350D099C15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3B9D02D6-61FB-44E7-BC5F-72CFC70E90DE}"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97A8EB42-A751-4F34-A850-29D42EDA3F17}"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4DF8818E-0C6F-4B21-A981-CC1E75AADE65}"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5A08A81F-3B11-483B-A4F3-121A4BC850A5}"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E8682ECB-32AD-402A-8B7D-A10B3FFD8214}" type="slidenum">
              <a:rPr lang="en-US" altLang="en-US"/>
              <a:pPr>
                <a:defRPr/>
              </a:pPr>
              <a:t>‹#›</a:t>
            </a:fld>
            <a:endParaRPr lang="en-US" altLang="en-US"/>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055A0A58-B761-494C-8E1C-31EA96F08C84}"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fld id="{9C77F6F5-F251-4F05-9515-E3892E6CABC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5253875A-FFF8-4B29-A4DE-30CAB620BF8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475EF59-C3D8-4BFF-A0C1-CA6367B4628E}"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65C5291B-BEF6-497F-9A52-17CEEB875319}"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9C2F146A-9252-4932-B26C-440787D120BB}"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49250"/>
            <a:ext cx="2062162" cy="5645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9250"/>
            <a:ext cx="6037263" cy="5645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2742571D-A81C-4028-94D5-943D74D827B3}"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2352675"/>
            <a:ext cx="4044950" cy="364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1810F1F0-ED8F-47CD-8BC7-FF99AF014103}" type="slidenum">
              <a:rPr lang="en-US" altLang="en-US"/>
              <a:pPr>
                <a:defRPr/>
              </a:pPr>
              <a:t>‹#›</a:t>
            </a:fld>
            <a:endParaRPr lang="en-US"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863662DE-D9E6-4D9B-AD37-1F8D92083460}" type="slidenum">
              <a:rPr lang="en-US" altLang="en-US"/>
              <a:pPr>
                <a:defRPr/>
              </a:pPr>
              <a:t>‹#›</a:t>
            </a:fld>
            <a:endParaRPr lang="en-US"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9B7E7DAF-893F-44E4-8EE6-605433FFABFB}" type="slidenum">
              <a:rPr lang="en-US" altLang="en-US"/>
              <a:pPr>
                <a:defRPr/>
              </a:pPr>
              <a:t>‹#›</a:t>
            </a:fld>
            <a:endParaRPr lang="en-US"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2FE6B717-8D9D-46F1-B7A5-67AC363FB0C9}" type="slidenum">
              <a:rPr lang="en-US" altLang="en-US"/>
              <a:pPr>
                <a:defRPr/>
              </a:pPr>
              <a:t>‹#›</a:t>
            </a:fld>
            <a:endParaRPr lang="en-US"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2DB1934-74F5-41FC-B738-C8158ED41AA7}" type="slidenum">
              <a:rPr lang="en-US" altLang="en-US"/>
              <a:pPr>
                <a:defRPr/>
              </a:pPr>
              <a:t>‹#›</a:t>
            </a:fld>
            <a:endParaRPr lang="en-US"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4993DE7-ABBA-4E68-B417-88C9F70E5C0F}" type="slidenum">
              <a:rPr lang="en-US" altLang="en-US"/>
              <a:pPr>
                <a:defRPr/>
              </a:pPr>
              <a:t>‹#›</a:t>
            </a:fld>
            <a:endParaRPr lang="en-US"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0" name="Rectangle 6"/>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77A7183A-48A1-464D-BC1A-30FF50AB74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Lst>
  <p:transition advClick="0" advTm="10000">
    <p:dissolve/>
  </p:transition>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eaLnBrk="0" fontAlgn="base" hangingPunct="0">
        <a:lnSpc>
          <a:spcPct val="95000"/>
        </a:lnSpc>
        <a:spcBef>
          <a:spcPct val="0"/>
        </a:spcBef>
        <a:spcAft>
          <a:spcPct val="0"/>
        </a:spcAft>
        <a:defRPr sz="3400" b="1">
          <a:solidFill>
            <a:schemeClr val="tx1"/>
          </a:solidFill>
          <a:latin typeface="Arial" charset="0"/>
        </a:defRPr>
      </a:lvl6pPr>
      <a:lvl7pPr marL="914400" algn="ctr" rtl="0" eaLnBrk="0" fontAlgn="base" hangingPunct="0">
        <a:lnSpc>
          <a:spcPct val="95000"/>
        </a:lnSpc>
        <a:spcBef>
          <a:spcPct val="0"/>
        </a:spcBef>
        <a:spcAft>
          <a:spcPct val="0"/>
        </a:spcAft>
        <a:defRPr sz="3400" b="1">
          <a:solidFill>
            <a:schemeClr val="tx1"/>
          </a:solidFill>
          <a:latin typeface="Arial" charset="0"/>
        </a:defRPr>
      </a:lvl7pPr>
      <a:lvl8pPr marL="1371600" algn="ctr" rtl="0" eaLnBrk="0" fontAlgn="base" hangingPunct="0">
        <a:lnSpc>
          <a:spcPct val="95000"/>
        </a:lnSpc>
        <a:spcBef>
          <a:spcPct val="0"/>
        </a:spcBef>
        <a:spcAft>
          <a:spcPct val="0"/>
        </a:spcAft>
        <a:defRPr sz="3400" b="1">
          <a:solidFill>
            <a:schemeClr val="tx1"/>
          </a:solidFill>
          <a:latin typeface="Arial" charset="0"/>
        </a:defRPr>
      </a:lvl8pPr>
      <a:lvl9pPr marL="1828800" algn="ctr" rtl="0" eaLnBrk="0" fontAlgn="base" hangingPunct="0">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eaLnBrk="0" fontAlgn="base" hangingPunct="0">
        <a:spcBef>
          <a:spcPct val="20000"/>
        </a:spcBef>
        <a:spcAft>
          <a:spcPct val="0"/>
        </a:spcAft>
        <a:buChar char="»"/>
        <a:defRPr sz="2000">
          <a:solidFill>
            <a:schemeClr val="tx1"/>
          </a:solidFill>
          <a:latin typeface="Trebuchet MS" pitchFamily="34" charset="0"/>
        </a:defRPr>
      </a:lvl6pPr>
      <a:lvl7pPr marL="2971800" indent="-228600" algn="l" rtl="0" eaLnBrk="0" fontAlgn="base" hangingPunct="0">
        <a:spcBef>
          <a:spcPct val="20000"/>
        </a:spcBef>
        <a:spcAft>
          <a:spcPct val="0"/>
        </a:spcAft>
        <a:buChar char="»"/>
        <a:defRPr sz="2000">
          <a:solidFill>
            <a:schemeClr val="tx1"/>
          </a:solidFill>
          <a:latin typeface="Trebuchet MS" pitchFamily="34" charset="0"/>
        </a:defRPr>
      </a:lvl7pPr>
      <a:lvl8pPr marL="3429000" indent="-228600" algn="l" rtl="0" eaLnBrk="0" fontAlgn="base" hangingPunct="0">
        <a:spcBef>
          <a:spcPct val="20000"/>
        </a:spcBef>
        <a:spcAft>
          <a:spcPct val="0"/>
        </a:spcAft>
        <a:buChar char="»"/>
        <a:defRPr sz="2000">
          <a:solidFill>
            <a:schemeClr val="tx1"/>
          </a:solidFill>
          <a:latin typeface="Trebuchet MS" pitchFamily="34" charset="0"/>
        </a:defRPr>
      </a:lvl8pPr>
      <a:lvl9pPr marL="3886200" indent="-228600" algn="l" rtl="0" eaLnBrk="0" fontAlgn="base" hangingPunct="0">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defRPr/>
            </a:pPr>
            <a:endParaRPr lang="en-US">
              <a:solidFill>
                <a:prstClr val="black">
                  <a:tint val="75000"/>
                </a:prstClr>
              </a:solidFill>
              <a:latin typeface="Times New Roman" pitchFamily="18"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defRPr/>
            </a:pPr>
            <a:endParaRPr lang="en-US">
              <a:solidFill>
                <a:prstClr val="black">
                  <a:tint val="75000"/>
                </a:prstClr>
              </a:solidFill>
              <a:latin typeface="Times New Roman" pitchFamily="18"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defRPr/>
            </a:pPr>
            <a:fld id="{A09B0E72-ECEC-4A07-B290-04C62EC45D02}" type="slidenum">
              <a:rPr lang="en-US" smtClean="0">
                <a:solidFill>
                  <a:prstClr val="black">
                    <a:tint val="75000"/>
                  </a:prstClr>
                </a:solidFill>
                <a:latin typeface="Times New Roman" pitchFamily="18" charset="0"/>
                <a:cs typeface="+mn-cs"/>
              </a:rPr>
              <a:pPr eaLnBrk="0" hangingPunct="0">
                <a:defRPr/>
              </a:pPr>
              <a:t>‹#›</a:t>
            </a:fld>
            <a:endParaRPr lang="en-US">
              <a:solidFill>
                <a:prstClr val="black">
                  <a:tint val="75000"/>
                </a:prstClr>
              </a:solidFill>
              <a:latin typeface="Times New Roman" pitchFamily="18" charset="0"/>
              <a:cs typeface="+mn-cs"/>
            </a:endParaRPr>
          </a:p>
        </p:txBody>
      </p:sp>
      <p:pic>
        <p:nvPicPr>
          <p:cNvPr id="7" name="Picture 15" descr="Logo small Tow"/>
          <p:cNvPicPr>
            <a:picLocks noChangeAspect="1" noChangeArrowheads="1"/>
          </p:cNvPicPr>
          <p:nvPr userDrawn="1"/>
        </p:nvPicPr>
        <p:blipFill>
          <a:blip r:embed="rId14" cstate="print"/>
          <a:srcRect/>
          <a:stretch>
            <a:fillRect/>
          </a:stretch>
        </p:blipFill>
        <p:spPr bwMode="auto">
          <a:xfrm>
            <a:off x="7315200" y="609600"/>
            <a:ext cx="1346200" cy="1068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49250"/>
            <a:ext cx="8218488"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66725" y="2352675"/>
            <a:ext cx="8242300" cy="364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413124" name="Rectangle 4"/>
          <p:cNvSpPr>
            <a:spLocks noGrp="1" noChangeArrowheads="1"/>
          </p:cNvSpPr>
          <p:nvPr>
            <p:ph type="sldNum" sz="quarter" idx="4"/>
          </p:nvPr>
        </p:nvSpPr>
        <p:spPr bwMode="auto">
          <a:xfrm>
            <a:off x="6997700" y="6489700"/>
            <a:ext cx="1905000" cy="242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800">
                <a:effectLst/>
                <a:latin typeface="Arial Narrow" pitchFamily="34" charset="0"/>
                <a:cs typeface="+mn-cs"/>
              </a:defRPr>
            </a:lvl1pPr>
          </a:lstStyle>
          <a:p>
            <a:pPr>
              <a:defRPr/>
            </a:pPr>
            <a:fld id="{A004D2DE-DE0B-4F06-BF4A-F9D540512082}" type="slidenum">
              <a:rPr lang="en-US" altLang="en-US">
                <a:solidFill>
                  <a:srgbClr val="000000"/>
                </a:solidFill>
              </a:rPr>
              <a:pPr>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ransition advClick="0" advTm="10000">
    <p:dissolve/>
  </p:transition>
  <p:txStyles>
    <p:titleStyle>
      <a:lvl1pPr algn="ctr" rtl="0" eaLnBrk="0" fontAlgn="base" hangingPunct="0">
        <a:lnSpc>
          <a:spcPct val="95000"/>
        </a:lnSpc>
        <a:spcBef>
          <a:spcPct val="0"/>
        </a:spcBef>
        <a:spcAft>
          <a:spcPct val="0"/>
        </a:spcAft>
        <a:defRPr sz="3400" b="1">
          <a:solidFill>
            <a:schemeClr val="tx1"/>
          </a:solidFill>
          <a:latin typeface="+mj-lt"/>
          <a:ea typeface="+mj-ea"/>
          <a:cs typeface="+mj-cs"/>
        </a:defRPr>
      </a:lvl1pPr>
      <a:lvl2pPr algn="ctr" rtl="0" eaLnBrk="0" fontAlgn="base" hangingPunct="0">
        <a:lnSpc>
          <a:spcPct val="95000"/>
        </a:lnSpc>
        <a:spcBef>
          <a:spcPct val="0"/>
        </a:spcBef>
        <a:spcAft>
          <a:spcPct val="0"/>
        </a:spcAft>
        <a:defRPr sz="3400" b="1">
          <a:solidFill>
            <a:schemeClr val="tx1"/>
          </a:solidFill>
          <a:latin typeface="Arial" charset="0"/>
        </a:defRPr>
      </a:lvl2pPr>
      <a:lvl3pPr algn="ctr" rtl="0" eaLnBrk="0" fontAlgn="base" hangingPunct="0">
        <a:lnSpc>
          <a:spcPct val="95000"/>
        </a:lnSpc>
        <a:spcBef>
          <a:spcPct val="0"/>
        </a:spcBef>
        <a:spcAft>
          <a:spcPct val="0"/>
        </a:spcAft>
        <a:defRPr sz="3400" b="1">
          <a:solidFill>
            <a:schemeClr val="tx1"/>
          </a:solidFill>
          <a:latin typeface="Arial" charset="0"/>
        </a:defRPr>
      </a:lvl3pPr>
      <a:lvl4pPr algn="ctr" rtl="0" eaLnBrk="0" fontAlgn="base" hangingPunct="0">
        <a:lnSpc>
          <a:spcPct val="95000"/>
        </a:lnSpc>
        <a:spcBef>
          <a:spcPct val="0"/>
        </a:spcBef>
        <a:spcAft>
          <a:spcPct val="0"/>
        </a:spcAft>
        <a:defRPr sz="3400" b="1">
          <a:solidFill>
            <a:schemeClr val="tx1"/>
          </a:solidFill>
          <a:latin typeface="Arial" charset="0"/>
        </a:defRPr>
      </a:lvl4pPr>
      <a:lvl5pPr algn="ctr" rtl="0" eaLnBrk="0" fontAlgn="base" hangingPunct="0">
        <a:lnSpc>
          <a:spcPct val="95000"/>
        </a:lnSpc>
        <a:spcBef>
          <a:spcPct val="0"/>
        </a:spcBef>
        <a:spcAft>
          <a:spcPct val="0"/>
        </a:spcAft>
        <a:defRPr sz="3400" b="1">
          <a:solidFill>
            <a:schemeClr val="tx1"/>
          </a:solidFill>
          <a:latin typeface="Arial" charset="0"/>
        </a:defRPr>
      </a:lvl5pPr>
      <a:lvl6pPr marL="457200" algn="ctr" rtl="0" fontAlgn="base">
        <a:lnSpc>
          <a:spcPct val="95000"/>
        </a:lnSpc>
        <a:spcBef>
          <a:spcPct val="0"/>
        </a:spcBef>
        <a:spcAft>
          <a:spcPct val="0"/>
        </a:spcAft>
        <a:defRPr sz="3400" b="1">
          <a:solidFill>
            <a:schemeClr val="tx1"/>
          </a:solidFill>
          <a:latin typeface="Arial" charset="0"/>
        </a:defRPr>
      </a:lvl6pPr>
      <a:lvl7pPr marL="914400" algn="ctr" rtl="0" fontAlgn="base">
        <a:lnSpc>
          <a:spcPct val="95000"/>
        </a:lnSpc>
        <a:spcBef>
          <a:spcPct val="0"/>
        </a:spcBef>
        <a:spcAft>
          <a:spcPct val="0"/>
        </a:spcAft>
        <a:defRPr sz="3400" b="1">
          <a:solidFill>
            <a:schemeClr val="tx1"/>
          </a:solidFill>
          <a:latin typeface="Arial" charset="0"/>
        </a:defRPr>
      </a:lvl7pPr>
      <a:lvl8pPr marL="1371600" algn="ctr" rtl="0" fontAlgn="base">
        <a:lnSpc>
          <a:spcPct val="95000"/>
        </a:lnSpc>
        <a:spcBef>
          <a:spcPct val="0"/>
        </a:spcBef>
        <a:spcAft>
          <a:spcPct val="0"/>
        </a:spcAft>
        <a:defRPr sz="3400" b="1">
          <a:solidFill>
            <a:schemeClr val="tx1"/>
          </a:solidFill>
          <a:latin typeface="Arial" charset="0"/>
        </a:defRPr>
      </a:lvl8pPr>
      <a:lvl9pPr marL="1828800" algn="ctr" rtl="0" fontAlgn="base">
        <a:lnSpc>
          <a:spcPct val="95000"/>
        </a:lnSpc>
        <a:spcBef>
          <a:spcPct val="0"/>
        </a:spcBef>
        <a:spcAft>
          <a:spcPct val="0"/>
        </a:spcAft>
        <a:defRPr sz="3400" b="1">
          <a:solidFill>
            <a:schemeClr val="tx1"/>
          </a:solidFill>
          <a:latin typeface="Arial" charset="0"/>
        </a:defRPr>
      </a:lvl9pPr>
    </p:titleStyle>
    <p:bodyStyle>
      <a:lvl1pPr marL="222250" indent="-222250" algn="l" rtl="0" eaLnBrk="0" fontAlgn="base" hangingPunct="0">
        <a:lnSpc>
          <a:spcPct val="85000"/>
        </a:lnSpc>
        <a:spcBef>
          <a:spcPct val="30000"/>
        </a:spcBef>
        <a:spcAft>
          <a:spcPct val="0"/>
        </a:spcAft>
        <a:buChar char="•"/>
        <a:defRPr sz="2200">
          <a:solidFill>
            <a:schemeClr val="tx1"/>
          </a:solidFill>
          <a:latin typeface="+mn-lt"/>
          <a:ea typeface="+mn-ea"/>
          <a:cs typeface="+mn-cs"/>
        </a:defRPr>
      </a:lvl1pPr>
      <a:lvl2pPr marL="630238" indent="-284163" algn="l" rtl="0" eaLnBrk="0" fontAlgn="base" hangingPunct="0">
        <a:lnSpc>
          <a:spcPct val="85000"/>
        </a:lnSpc>
        <a:spcBef>
          <a:spcPct val="3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rebuchet MS" pitchFamily="34" charset="0"/>
        </a:defRPr>
      </a:lvl4pPr>
      <a:lvl5pPr marL="2057400" indent="-228600" algn="l" rtl="0" eaLnBrk="0" fontAlgn="base" hangingPunct="0">
        <a:spcBef>
          <a:spcPct val="20000"/>
        </a:spcBef>
        <a:spcAft>
          <a:spcPct val="0"/>
        </a:spcAft>
        <a:buChar char="»"/>
        <a:defRPr sz="2000">
          <a:solidFill>
            <a:schemeClr val="tx1"/>
          </a:solidFill>
          <a:latin typeface="Trebuchet MS" pitchFamily="34" charset="0"/>
        </a:defRPr>
      </a:lvl5pPr>
      <a:lvl6pPr marL="2514600" indent="-228600" algn="l" rtl="0" fontAlgn="base">
        <a:spcBef>
          <a:spcPct val="20000"/>
        </a:spcBef>
        <a:spcAft>
          <a:spcPct val="0"/>
        </a:spcAft>
        <a:buChar char="»"/>
        <a:defRPr sz="2000">
          <a:solidFill>
            <a:schemeClr val="tx1"/>
          </a:solidFill>
          <a:latin typeface="Trebuchet MS" pitchFamily="34" charset="0"/>
        </a:defRPr>
      </a:lvl6pPr>
      <a:lvl7pPr marL="2971800" indent="-228600" algn="l" rtl="0" fontAlgn="base">
        <a:spcBef>
          <a:spcPct val="20000"/>
        </a:spcBef>
        <a:spcAft>
          <a:spcPct val="0"/>
        </a:spcAft>
        <a:buChar char="»"/>
        <a:defRPr sz="2000">
          <a:solidFill>
            <a:schemeClr val="tx1"/>
          </a:solidFill>
          <a:latin typeface="Trebuchet MS" pitchFamily="34" charset="0"/>
        </a:defRPr>
      </a:lvl7pPr>
      <a:lvl8pPr marL="3429000" indent="-228600" algn="l" rtl="0" fontAlgn="base">
        <a:spcBef>
          <a:spcPct val="20000"/>
        </a:spcBef>
        <a:spcAft>
          <a:spcPct val="0"/>
        </a:spcAft>
        <a:buChar char="»"/>
        <a:defRPr sz="2000">
          <a:solidFill>
            <a:schemeClr val="tx1"/>
          </a:solidFill>
          <a:latin typeface="Trebuchet MS" pitchFamily="34" charset="0"/>
        </a:defRPr>
      </a:lvl8pPr>
      <a:lvl9pPr marL="3886200" indent="-228600" algn="l" rtl="0" fontAlgn="base">
        <a:spcBef>
          <a:spcPct val="20000"/>
        </a:spcBef>
        <a:spcAft>
          <a:spcPct val="0"/>
        </a:spcAft>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www.cftompkins.org/" TargetMode="External"/><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www.facebook.com/cftompkins" TargetMode="External"/><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32.jpeg"/><Relationship Id="rId5" Type="http://schemas.openxmlformats.org/officeDocument/2006/relationships/image" Target="../media/image1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228600" y="219075"/>
            <a:ext cx="869315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88774" name="Rectangle 6"/>
          <p:cNvSpPr>
            <a:spLocks noChangeArrowheads="1"/>
          </p:cNvSpPr>
          <p:nvPr/>
        </p:nvSpPr>
        <p:spPr bwMode="auto">
          <a:xfrm>
            <a:off x="3133725" y="2139950"/>
            <a:ext cx="4537075" cy="579438"/>
          </a:xfrm>
          <a:prstGeom prst="rect">
            <a:avLst/>
          </a:prstGeom>
          <a:noFill/>
          <a:ln w="9525">
            <a:noFill/>
            <a:miter lim="800000"/>
            <a:headEnd/>
            <a:tailEnd/>
          </a:ln>
          <a:effectLst/>
        </p:spPr>
        <p:txBody>
          <a:bodyPr anchor="ctr"/>
          <a:lstStyle/>
          <a:p>
            <a:pPr algn="l"/>
            <a:endParaRPr lang="en-US" sz="2300" i="1" dirty="0">
              <a:solidFill>
                <a:schemeClr val="bg1"/>
              </a:solidFill>
            </a:endParaRPr>
          </a:p>
        </p:txBody>
      </p:sp>
      <p:sp>
        <p:nvSpPr>
          <p:cNvPr id="288775" name="Rectangle 7"/>
          <p:cNvSpPr>
            <a:spLocks noGrp="1" noChangeArrowheads="1"/>
          </p:cNvSpPr>
          <p:nvPr>
            <p:ph type="title"/>
          </p:nvPr>
        </p:nvSpPr>
        <p:spPr>
          <a:xfrm>
            <a:off x="609600" y="330506"/>
            <a:ext cx="8077200" cy="2644048"/>
          </a:xfrm>
          <a:noFill/>
          <a:ln/>
        </p:spPr>
        <p:txBody>
          <a:bodyPr>
            <a:normAutofit fontScale="90000"/>
          </a:bodyPr>
          <a:lstStyle/>
          <a:p>
            <a:pPr algn="ct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b="1" dirty="0" smtClean="0">
                <a:solidFill>
                  <a:schemeClr val="bg1"/>
                </a:solidFill>
              </a:rPr>
              <a:t/>
            </a:r>
            <a:br>
              <a:rPr lang="en-US" sz="2800" b="1" dirty="0" smtClean="0">
                <a:solidFill>
                  <a:schemeClr val="bg1"/>
                </a:solidFill>
              </a:rPr>
            </a:br>
            <a:r>
              <a:rPr lang="en-US" sz="4000" b="1" dirty="0" smtClean="0">
                <a:solidFill>
                  <a:schemeClr val="bg1"/>
                </a:solidFill>
              </a:rPr>
              <a:t>Tompkins County </a:t>
            </a:r>
            <a:br>
              <a:rPr lang="en-US" sz="4000" b="1" dirty="0" smtClean="0">
                <a:solidFill>
                  <a:schemeClr val="bg1"/>
                </a:solidFill>
              </a:rPr>
            </a:br>
            <a:r>
              <a:rPr lang="en-US" sz="4000" b="1" dirty="0" smtClean="0">
                <a:solidFill>
                  <a:schemeClr val="bg1"/>
                </a:solidFill>
              </a:rPr>
              <a:t>Transfer of Wealth Opportunities</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2800" dirty="0" smtClean="0">
                <a:solidFill>
                  <a:schemeClr val="bg1"/>
                </a:solidFill>
              </a:rPr>
              <a:t>Human Services Coalition Forum</a:t>
            </a:r>
            <a:r>
              <a:rPr lang="en-US" sz="2800" dirty="0" smtClean="0">
                <a:solidFill>
                  <a:schemeClr val="bg1"/>
                </a:solidFill>
              </a:rPr>
              <a:t/>
            </a:r>
            <a:br>
              <a:rPr lang="en-US" sz="2800" dirty="0" smtClean="0">
                <a:solidFill>
                  <a:schemeClr val="bg1"/>
                </a:solidFill>
              </a:rPr>
            </a:br>
            <a:r>
              <a:rPr lang="en-US" sz="2800" dirty="0" smtClean="0">
                <a:solidFill>
                  <a:schemeClr val="bg1"/>
                </a:solidFill>
              </a:rPr>
              <a:t>Wedn</a:t>
            </a:r>
            <a:r>
              <a:rPr lang="en-US" sz="2800" dirty="0" smtClean="0">
                <a:solidFill>
                  <a:schemeClr val="bg1"/>
                </a:solidFill>
              </a:rPr>
              <a:t>esday</a:t>
            </a:r>
            <a:r>
              <a:rPr lang="en-US" sz="2800" dirty="0" smtClean="0">
                <a:solidFill>
                  <a:schemeClr val="bg1"/>
                </a:solidFill>
              </a:rPr>
              <a:t>, November </a:t>
            </a:r>
            <a:r>
              <a:rPr lang="en-US" sz="2800" dirty="0" smtClean="0">
                <a:solidFill>
                  <a:schemeClr val="bg1"/>
                </a:solidFill>
              </a:rPr>
              <a:t>14, </a:t>
            </a:r>
            <a:r>
              <a:rPr lang="en-US" sz="2800" dirty="0" smtClean="0">
                <a:solidFill>
                  <a:schemeClr val="bg1"/>
                </a:solidFill>
              </a:rPr>
              <a:t>2012</a:t>
            </a:r>
            <a:r>
              <a:rPr lang="en-US" sz="4000" b="1" dirty="0" smtClean="0">
                <a:solidFill>
                  <a:schemeClr val="bg1"/>
                </a:solidFill>
              </a:rPr>
              <a:t> </a:t>
            </a:r>
            <a:r>
              <a:rPr lang="en-US" sz="2800" b="1" dirty="0" smtClean="0">
                <a:solidFill>
                  <a:schemeClr val="bg1"/>
                </a:solidFill>
              </a:rPr>
              <a:t/>
            </a:r>
            <a:br>
              <a:rPr lang="en-US" sz="2800" b="1" dirty="0" smtClean="0">
                <a:solidFill>
                  <a:schemeClr val="bg1"/>
                </a:solidFill>
              </a:rPr>
            </a:b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pic>
        <p:nvPicPr>
          <p:cNvPr id="288777" name="Picture 9" descr="000003395283 ppt"/>
          <p:cNvPicPr>
            <a:picLocks noChangeAspect="1" noChangeArrowheads="1"/>
          </p:cNvPicPr>
          <p:nvPr/>
        </p:nvPicPr>
        <p:blipFill>
          <a:blip r:embed="rId3" cstate="print"/>
          <a:srcRect t="17091" b="28815"/>
          <a:stretch>
            <a:fillRect/>
          </a:stretch>
        </p:blipFill>
        <p:spPr bwMode="auto">
          <a:xfrm>
            <a:off x="234950" y="3498850"/>
            <a:ext cx="8686800" cy="3135313"/>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304800" y="3581400"/>
            <a:ext cx="8686800" cy="3086100"/>
          </a:xfrm>
          <a:prstGeom prst="rect">
            <a:avLst/>
          </a:prstGeom>
          <a:solidFill>
            <a:srgbClr val="628335"/>
          </a:solidFill>
          <a:ln w="9525" algn="ctr">
            <a:solidFill>
              <a:srgbClr val="4D4D4D"/>
            </a:solidFill>
            <a:miter lim="800000"/>
            <a:headEnd/>
            <a:tailEnd/>
          </a:ln>
          <a:effectLst/>
        </p:spPr>
        <p:txBody>
          <a:bodyPr wrap="none" anchor="ctr"/>
          <a:lstStyle/>
          <a:p>
            <a:pPr eaLnBrk="0" hangingPunct="0"/>
            <a:endParaRPr lang="en-US" sz="1800" dirty="0">
              <a:solidFill>
                <a:prstClr val="black"/>
              </a:solidFill>
              <a:latin typeface="Times New Roman" pitchFamily="18" charset="0"/>
              <a:cs typeface="+mn-cs"/>
            </a:endParaRPr>
          </a:p>
        </p:txBody>
      </p:sp>
      <p:sp>
        <p:nvSpPr>
          <p:cNvPr id="268293" name="Rectangle 5"/>
          <p:cNvSpPr>
            <a:spLocks noGrp="1" noChangeArrowheads="1"/>
          </p:cNvSpPr>
          <p:nvPr>
            <p:ph type="title"/>
          </p:nvPr>
        </p:nvSpPr>
        <p:spPr>
          <a:xfrm>
            <a:off x="609600" y="3581400"/>
            <a:ext cx="8229600" cy="1066800"/>
          </a:xfrm>
          <a:noFill/>
          <a:ln/>
        </p:spPr>
        <p:txBody>
          <a:bodyPr>
            <a:normAutofit/>
          </a:bodyPr>
          <a:lstStyle/>
          <a:p>
            <a:r>
              <a:rPr lang="en-US" sz="3200" dirty="0" smtClean="0">
                <a:solidFill>
                  <a:schemeClr val="bg1"/>
                </a:solidFill>
                <a:latin typeface="Times New Roman" pitchFamily="18" charset="0"/>
                <a:cs typeface="Times New Roman" pitchFamily="18" charset="0"/>
              </a:rPr>
              <a:t>Current Household Net Worth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Tompkins County, New York </a:t>
            </a:r>
            <a:r>
              <a:rPr lang="en-US" sz="2000" dirty="0" smtClean="0">
                <a:solidFill>
                  <a:schemeClr val="bg1"/>
                </a:solidFill>
                <a:latin typeface="Times New Roman" pitchFamily="18" charset="0"/>
                <a:cs typeface="Times New Roman" pitchFamily="18" charset="0"/>
              </a:rPr>
              <a:t>as of 2010</a:t>
            </a:r>
            <a:endParaRPr lang="en-US" sz="2000" dirty="0">
              <a:solidFill>
                <a:schemeClr val="bg1"/>
              </a:solidFill>
              <a:latin typeface="Times New Roman" pitchFamily="18" charset="0"/>
              <a:cs typeface="Times New Roman" pitchFamily="18" charset="0"/>
            </a:endParaRPr>
          </a:p>
        </p:txBody>
      </p:sp>
      <p:grpSp>
        <p:nvGrpSpPr>
          <p:cNvPr id="2" name="Group 16"/>
          <p:cNvGrpSpPr>
            <a:grpSpLocks/>
          </p:cNvGrpSpPr>
          <p:nvPr/>
        </p:nvGrpSpPr>
        <p:grpSpPr bwMode="auto">
          <a:xfrm>
            <a:off x="3238500" y="5984882"/>
            <a:ext cx="2743200" cy="423863"/>
            <a:chOff x="2026" y="3734"/>
            <a:chExt cx="1728" cy="267"/>
          </a:xfrm>
        </p:grpSpPr>
        <p:sp>
          <p:nvSpPr>
            <p:cNvPr id="268301" name="Rectangle 13"/>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68302" name="Text Box 14"/>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eaLnBrk="0" hangingPunct="0">
                <a:spcBef>
                  <a:spcPct val="45000"/>
                </a:spcBef>
              </a:pPr>
              <a:r>
                <a:rPr lang="en-US" sz="2000" b="1" dirty="0" smtClean="0">
                  <a:solidFill>
                    <a:prstClr val="white"/>
                  </a:solidFill>
                  <a:latin typeface="Times New Roman" pitchFamily="18" charset="0"/>
                  <a:cs typeface="+mn-cs"/>
                </a:rPr>
                <a:t>$190,200 </a:t>
              </a:r>
              <a:r>
                <a:rPr lang="en-US" sz="2000" dirty="0">
                  <a:solidFill>
                    <a:prstClr val="white"/>
                  </a:solidFill>
                  <a:latin typeface="Times New Roman" pitchFamily="18" charset="0"/>
                  <a:cs typeface="+mn-cs"/>
                </a:rPr>
                <a:t>per household</a:t>
              </a:r>
            </a:p>
          </p:txBody>
        </p:sp>
      </p:grpSp>
      <p:grpSp>
        <p:nvGrpSpPr>
          <p:cNvPr id="3" name="Group 17"/>
          <p:cNvGrpSpPr>
            <a:grpSpLocks/>
          </p:cNvGrpSpPr>
          <p:nvPr/>
        </p:nvGrpSpPr>
        <p:grpSpPr bwMode="auto">
          <a:xfrm>
            <a:off x="3200400" y="5486400"/>
            <a:ext cx="2743200" cy="423863"/>
            <a:chOff x="2026" y="3734"/>
            <a:chExt cx="1728" cy="267"/>
          </a:xfrm>
        </p:grpSpPr>
        <p:sp>
          <p:nvSpPr>
            <p:cNvPr id="268306" name="Rectangle 18"/>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68307" name="Text Box 19"/>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eaLnBrk="0" hangingPunct="0">
                <a:spcBef>
                  <a:spcPct val="45000"/>
                </a:spcBef>
              </a:pPr>
              <a:r>
                <a:rPr lang="en-US" sz="2000" b="1" dirty="0" smtClean="0">
                  <a:solidFill>
                    <a:prstClr val="white"/>
                  </a:solidFill>
                  <a:latin typeface="Times New Roman" pitchFamily="18" charset="0"/>
                  <a:cs typeface="+mn-cs"/>
                </a:rPr>
                <a:t>$7.4 </a:t>
              </a:r>
              <a:r>
                <a:rPr lang="en-US" sz="2000" b="1" dirty="0">
                  <a:solidFill>
                    <a:prstClr val="white"/>
                  </a:solidFill>
                  <a:latin typeface="Times New Roman" pitchFamily="18" charset="0"/>
                  <a:cs typeface="+mn-cs"/>
                </a:rPr>
                <a:t>billion </a:t>
              </a:r>
              <a:r>
                <a:rPr lang="en-US" sz="2000" dirty="0" smtClean="0">
                  <a:solidFill>
                    <a:prstClr val="white"/>
                  </a:solidFill>
                  <a:latin typeface="Times New Roman" pitchFamily="18" charset="0"/>
                  <a:cs typeface="+mn-cs"/>
                </a:rPr>
                <a:t>total  </a:t>
              </a:r>
              <a:endParaRPr lang="en-US" sz="2000" dirty="0">
                <a:solidFill>
                  <a:prstClr val="white"/>
                </a:solidFill>
                <a:latin typeface="Times New Roman" pitchFamily="18" charset="0"/>
                <a:cs typeface="+mn-cs"/>
              </a:endParaRPr>
            </a:p>
          </p:txBody>
        </p:sp>
      </p:grpSp>
      <p:pic>
        <p:nvPicPr>
          <p:cNvPr id="268312" name="Picture 24" descr="new-york-physical-mapTOWcrop"/>
          <p:cNvPicPr>
            <a:picLocks noChangeAspect="1" noChangeArrowheads="1"/>
          </p:cNvPicPr>
          <p:nvPr/>
        </p:nvPicPr>
        <p:blipFill>
          <a:blip r:embed="rId3" cstate="print"/>
          <a:srcRect/>
          <a:stretch>
            <a:fillRect/>
          </a:stretch>
        </p:blipFill>
        <p:spPr bwMode="auto">
          <a:xfrm>
            <a:off x="1203325" y="0"/>
            <a:ext cx="7143750" cy="3489325"/>
          </a:xfrm>
          <a:prstGeom prst="rect">
            <a:avLst/>
          </a:prstGeom>
          <a:noFill/>
        </p:spPr>
      </p:pic>
      <p:sp>
        <p:nvSpPr>
          <p:cNvPr id="268313" name="Text Box 25"/>
          <p:cNvSpPr txBox="1">
            <a:spLocks noChangeArrowheads="1"/>
          </p:cNvSpPr>
          <p:nvPr/>
        </p:nvSpPr>
        <p:spPr bwMode="auto">
          <a:xfrm>
            <a:off x="685800" y="4572000"/>
            <a:ext cx="6019800" cy="1569660"/>
          </a:xfrm>
          <a:prstGeom prst="rect">
            <a:avLst/>
          </a:prstGeom>
          <a:noFill/>
          <a:ln w="9525">
            <a:noFill/>
            <a:miter lim="800000"/>
            <a:headEnd/>
            <a:tailEnd/>
          </a:ln>
          <a:effectLst/>
        </p:spPr>
        <p:txBody>
          <a:bodyPr wrap="square">
            <a:spAutoFit/>
          </a:bodyPr>
          <a:lstStyle/>
          <a:p>
            <a:pPr eaLnBrk="0" hangingPunct="0">
              <a:spcBef>
                <a:spcPct val="50000"/>
              </a:spcBef>
            </a:pPr>
            <a:endParaRPr lang="en-US" sz="2400" dirty="0" smtClean="0">
              <a:solidFill>
                <a:prstClr val="white"/>
              </a:solidFill>
              <a:latin typeface="Times New Roman" pitchFamily="18" charset="0"/>
              <a:cs typeface="+mn-cs"/>
            </a:endParaRPr>
          </a:p>
          <a:p>
            <a:pPr eaLnBrk="0" hangingPunct="0">
              <a:spcBef>
                <a:spcPct val="50000"/>
              </a:spcBef>
            </a:pPr>
            <a:r>
              <a:rPr lang="en-US" sz="2400" dirty="0" smtClean="0">
                <a:solidFill>
                  <a:prstClr val="white"/>
                </a:solidFill>
                <a:latin typeface="Times New Roman" pitchFamily="18" charset="0"/>
                <a:cs typeface="+mn-cs"/>
              </a:rPr>
              <a:t>Population:</a:t>
            </a:r>
          </a:p>
          <a:p>
            <a:pPr eaLnBrk="0" hangingPunct="0">
              <a:spcBef>
                <a:spcPct val="50000"/>
              </a:spcBef>
            </a:pPr>
            <a:r>
              <a:rPr lang="en-US" sz="2400" dirty="0" smtClean="0">
                <a:solidFill>
                  <a:prstClr val="white"/>
                </a:solidFill>
                <a:latin typeface="Times New Roman" pitchFamily="18" charset="0"/>
                <a:cs typeface="+mn-cs"/>
              </a:rPr>
              <a:t>101,564</a:t>
            </a:r>
            <a:endParaRPr lang="en-US" sz="2400" dirty="0">
              <a:solidFill>
                <a:prstClr val="white"/>
              </a:solidFill>
              <a:latin typeface="Times New Roman" pitchFamily="18" charset="0"/>
              <a:cs typeface="+mn-cs"/>
            </a:endParaRPr>
          </a:p>
        </p:txBody>
      </p:sp>
      <p:sp>
        <p:nvSpPr>
          <p:cNvPr id="12" name="Oval 11"/>
          <p:cNvSpPr/>
          <p:nvPr/>
        </p:nvSpPr>
        <p:spPr bwMode="auto">
          <a:xfrm>
            <a:off x="6096000" y="4800600"/>
            <a:ext cx="2819400" cy="1524000"/>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hangingPunct="0"/>
            <a:r>
              <a:rPr lang="en-US" sz="1800" dirty="0" smtClean="0">
                <a:solidFill>
                  <a:prstClr val="black"/>
                </a:solidFill>
                <a:latin typeface="Times New Roman" pitchFamily="18" charset="0"/>
                <a:cs typeface="+mn-cs"/>
              </a:rPr>
              <a:t>Estimate</a:t>
            </a:r>
          </a:p>
          <a:p>
            <a:pPr algn="ctr" eaLnBrk="0" hangingPunct="0"/>
            <a:r>
              <a:rPr lang="en-US" sz="1800" dirty="0" smtClean="0">
                <a:solidFill>
                  <a:prstClr val="black"/>
                </a:solidFill>
                <a:latin typeface="Times New Roman" pitchFamily="18" charset="0"/>
                <a:cs typeface="+mn-cs"/>
              </a:rPr>
              <a:t>2,900 High Net Worth </a:t>
            </a:r>
          </a:p>
          <a:p>
            <a:pPr algn="ctr" eaLnBrk="0" hangingPunct="0"/>
            <a:r>
              <a:rPr lang="en-US" sz="1800" dirty="0" smtClean="0">
                <a:solidFill>
                  <a:prstClr val="black"/>
                </a:solidFill>
                <a:latin typeface="Times New Roman" pitchFamily="18" charset="0"/>
                <a:cs typeface="+mn-cs"/>
              </a:rPr>
              <a:t>Households</a:t>
            </a:r>
          </a:p>
          <a:p>
            <a:pPr algn="ctr" eaLnBrk="0" hangingPunct="0"/>
            <a:r>
              <a:rPr lang="en-US" sz="1800" dirty="0" smtClean="0">
                <a:solidFill>
                  <a:prstClr val="black"/>
                </a:solidFill>
                <a:latin typeface="Times New Roman" pitchFamily="18" charset="0"/>
                <a:cs typeface="+mn-cs"/>
              </a:rPr>
              <a:t>Assets of &gt;$500,000</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19147923 50s house"/>
          <p:cNvPicPr>
            <a:picLocks noChangeAspect="1" noChangeArrowheads="1"/>
          </p:cNvPicPr>
          <p:nvPr/>
        </p:nvPicPr>
        <p:blipFill>
          <a:blip r:embed="rId3" cstate="print"/>
          <a:srcRect/>
          <a:stretch>
            <a:fillRect/>
          </a:stretch>
        </p:blipFill>
        <p:spPr bwMode="auto">
          <a:xfrm>
            <a:off x="220663" y="214313"/>
            <a:ext cx="2763837" cy="6402387"/>
          </a:xfrm>
          <a:prstGeom prst="rect">
            <a:avLst/>
          </a:prstGeom>
          <a:noFill/>
          <a:ln w="9525">
            <a:solidFill>
              <a:srgbClr val="4D4D4D"/>
            </a:solidFill>
            <a:miter lim="800000"/>
            <a:headEnd/>
            <a:tailEnd/>
          </a:ln>
        </p:spPr>
      </p:pic>
      <p:sp>
        <p:nvSpPr>
          <p:cNvPr id="272386"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2387" name="Rectangle 3"/>
          <p:cNvSpPr>
            <a:spLocks noChangeArrowheads="1"/>
          </p:cNvSpPr>
          <p:nvPr/>
        </p:nvSpPr>
        <p:spPr bwMode="auto">
          <a:xfrm>
            <a:off x="3200400" y="3581400"/>
            <a:ext cx="5689600" cy="3070225"/>
          </a:xfrm>
          <a:prstGeom prst="rect">
            <a:avLst/>
          </a:prstGeom>
          <a:solidFill>
            <a:srgbClr val="A3B4CD"/>
          </a:solidFill>
          <a:ln w="9525">
            <a:solidFill>
              <a:srgbClr val="4D4D4D"/>
            </a:solidFill>
            <a:miter lim="800000"/>
            <a:headEnd/>
            <a:tailEnd/>
          </a:ln>
          <a:effectLst/>
        </p:spPr>
        <p:txBody>
          <a:bodyPr wrap="none" anchor="ctr"/>
          <a:lstStyle/>
          <a:p>
            <a:pPr marL="173038" indent="-173038" fontAlgn="auto">
              <a:spcBef>
                <a:spcPct val="70000"/>
              </a:spcBef>
              <a:spcAft>
                <a:spcPts val="0"/>
              </a:spcAft>
            </a:pPr>
            <a:r>
              <a:rPr lang="en-US" dirty="0" smtClean="0">
                <a:solidFill>
                  <a:prstClr val="white"/>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Today</a:t>
            </a:r>
          </a:p>
          <a:p>
            <a:pPr marL="173038" indent="-173038" fontAlgn="auto">
              <a:spcBef>
                <a:spcPct val="70000"/>
              </a:spcBef>
              <a:spcAft>
                <a:spcPts val="0"/>
              </a:spcAft>
              <a:buFont typeface="Arial" pitchFamily="34" charset="0"/>
              <a:buChar char="•"/>
            </a:pPr>
            <a:r>
              <a:rPr lang="en-US" sz="1800" dirty="0" smtClean="0">
                <a:solidFill>
                  <a:srgbClr val="000000"/>
                </a:solidFill>
                <a:latin typeface="Times New Roman" pitchFamily="18" charset="0"/>
                <a:cs typeface="Times New Roman" pitchFamily="18" charset="0"/>
              </a:rPr>
              <a:t>Many of the next generation no longer</a:t>
            </a:r>
            <a:br>
              <a:rPr lang="en-US" sz="1800" dirty="0" smtClean="0">
                <a:solidFill>
                  <a:srgbClr val="000000"/>
                </a:solidFill>
                <a:latin typeface="Times New Roman" pitchFamily="18" charset="0"/>
                <a:cs typeface="Times New Roman" pitchFamily="18" charset="0"/>
              </a:rPr>
            </a:br>
            <a:r>
              <a:rPr lang="en-US" sz="1800" dirty="0" smtClean="0">
                <a:solidFill>
                  <a:srgbClr val="000000"/>
                </a:solidFill>
                <a:latin typeface="Times New Roman" pitchFamily="18" charset="0"/>
                <a:cs typeface="Times New Roman" pitchFamily="18" charset="0"/>
              </a:rPr>
              <a:t>live in our county</a:t>
            </a:r>
          </a:p>
          <a:p>
            <a:pPr marL="173038" indent="-173038" fontAlgn="auto">
              <a:spcBef>
                <a:spcPct val="70000"/>
              </a:spcBef>
              <a:spcAft>
                <a:spcPts val="0"/>
              </a:spcAft>
              <a:buFont typeface="Arial" pitchFamily="34" charset="0"/>
              <a:buChar char="•"/>
            </a:pPr>
            <a:r>
              <a:rPr lang="en-US" sz="1800" dirty="0" smtClean="0">
                <a:solidFill>
                  <a:srgbClr val="000000"/>
                </a:solidFill>
                <a:latin typeface="Times New Roman" pitchFamily="18" charset="0"/>
                <a:cs typeface="Times New Roman" pitchFamily="18" charset="0"/>
              </a:rPr>
              <a:t>Once the wealth leaves our community,</a:t>
            </a:r>
            <a:br>
              <a:rPr lang="en-US" sz="1800" dirty="0" smtClean="0">
                <a:solidFill>
                  <a:srgbClr val="000000"/>
                </a:solidFill>
                <a:latin typeface="Times New Roman" pitchFamily="18" charset="0"/>
                <a:cs typeface="Times New Roman" pitchFamily="18" charset="0"/>
              </a:rPr>
            </a:br>
            <a:r>
              <a:rPr lang="en-US" sz="1800" dirty="0" smtClean="0">
                <a:solidFill>
                  <a:srgbClr val="000000"/>
                </a:solidFill>
                <a:latin typeface="Times New Roman" pitchFamily="18" charset="0"/>
                <a:cs typeface="Times New Roman" pitchFamily="18" charset="0"/>
              </a:rPr>
              <a:t>it will never return</a:t>
            </a:r>
            <a:endParaRPr lang="en-US" sz="1800" dirty="0">
              <a:solidFill>
                <a:srgbClr val="000000"/>
              </a:solidFill>
              <a:latin typeface="Times New Roman" pitchFamily="18" charset="0"/>
              <a:cs typeface="Times New Roman" pitchFamily="18" charset="0"/>
            </a:endParaRPr>
          </a:p>
        </p:txBody>
      </p:sp>
      <p:sp>
        <p:nvSpPr>
          <p:cNvPr id="272388" name="Rectangle 4"/>
          <p:cNvSpPr>
            <a:spLocks noGrp="1" noChangeArrowheads="1"/>
          </p:cNvSpPr>
          <p:nvPr>
            <p:ph idx="1"/>
          </p:nvPr>
        </p:nvSpPr>
        <p:spPr>
          <a:xfrm>
            <a:off x="3379788" y="1295400"/>
            <a:ext cx="4667250" cy="1981200"/>
          </a:xfrm>
          <a:noFill/>
          <a:ln/>
        </p:spPr>
        <p:txBody>
          <a:bodyPr/>
          <a:lstStyle/>
          <a:p>
            <a:pPr marL="173038" indent="-173038">
              <a:spcBef>
                <a:spcPct val="70000"/>
              </a:spcBef>
            </a:pPr>
            <a:r>
              <a:rPr lang="en-US" sz="1800" dirty="0">
                <a:solidFill>
                  <a:schemeClr val="bg1"/>
                </a:solidFill>
                <a:latin typeface="Times New Roman" pitchFamily="18" charset="0"/>
                <a:cs typeface="Times New Roman" pitchFamily="18" charset="0"/>
              </a:rPr>
              <a:t>For generations, people lived entire lives</a:t>
            </a:r>
            <a:br>
              <a:rPr lang="en-US" sz="1800" dirty="0">
                <a:solidFill>
                  <a:schemeClr val="bg1"/>
                </a:solidFill>
                <a:latin typeface="Times New Roman" pitchFamily="18" charset="0"/>
                <a:cs typeface="Times New Roman" pitchFamily="18" charset="0"/>
              </a:rPr>
            </a:br>
            <a:r>
              <a:rPr lang="en-US" sz="1800" dirty="0">
                <a:solidFill>
                  <a:schemeClr val="bg1"/>
                </a:solidFill>
                <a:latin typeface="Times New Roman" pitchFamily="18" charset="0"/>
                <a:cs typeface="Times New Roman" pitchFamily="18" charset="0"/>
              </a:rPr>
              <a:t>close to their birthplace</a:t>
            </a:r>
          </a:p>
          <a:p>
            <a:pPr marL="173038" indent="-173038">
              <a:spcBef>
                <a:spcPct val="70000"/>
              </a:spcBef>
            </a:pPr>
            <a:r>
              <a:rPr lang="en-US" sz="1800" dirty="0" smtClean="0">
                <a:solidFill>
                  <a:schemeClr val="bg1"/>
                </a:solidFill>
                <a:latin typeface="Times New Roman" pitchFamily="18" charset="0"/>
                <a:cs typeface="Times New Roman" pitchFamily="18" charset="0"/>
              </a:rPr>
              <a:t>Tompkins County wealth generally passed </a:t>
            </a:r>
            <a:r>
              <a:rPr lang="en-US" sz="1800" dirty="0">
                <a:solidFill>
                  <a:schemeClr val="bg1"/>
                </a:solidFill>
                <a:latin typeface="Times New Roman" pitchFamily="18" charset="0"/>
                <a:cs typeface="Times New Roman" pitchFamily="18" charset="0"/>
              </a:rPr>
              <a:t>from generation to generation, but </a:t>
            </a:r>
            <a:r>
              <a:rPr lang="en-US" sz="1800" dirty="0" smtClean="0">
                <a:solidFill>
                  <a:schemeClr val="bg1"/>
                </a:solidFill>
                <a:latin typeface="Times New Roman" pitchFamily="18" charset="0"/>
                <a:cs typeface="Times New Roman" pitchFamily="18" charset="0"/>
              </a:rPr>
              <a:t>primarily stayed </a:t>
            </a:r>
            <a:r>
              <a:rPr lang="en-US" sz="1800" dirty="0">
                <a:solidFill>
                  <a:schemeClr val="bg1"/>
                </a:solidFill>
                <a:latin typeface="Times New Roman" pitchFamily="18" charset="0"/>
                <a:cs typeface="Times New Roman" pitchFamily="18" charset="0"/>
              </a:rPr>
              <a:t>in </a:t>
            </a:r>
            <a:r>
              <a:rPr lang="en-US" sz="1800" dirty="0" smtClean="0">
                <a:solidFill>
                  <a:schemeClr val="bg1"/>
                </a:solidFill>
                <a:latin typeface="Times New Roman" pitchFamily="18" charset="0"/>
                <a:cs typeface="Times New Roman" pitchFamily="18" charset="0"/>
              </a:rPr>
              <a:t>Tompkins County</a:t>
            </a:r>
            <a:endParaRPr lang="en-US" sz="1800" dirty="0">
              <a:solidFill>
                <a:schemeClr val="bg1"/>
              </a:solidFill>
              <a:latin typeface="Times New Roman" pitchFamily="18" charset="0"/>
              <a:cs typeface="Times New Roman" pitchFamily="18" charset="0"/>
            </a:endParaRPr>
          </a:p>
        </p:txBody>
      </p:sp>
      <p:sp>
        <p:nvSpPr>
          <p:cNvPr id="272390" name="Rectangle 6"/>
          <p:cNvSpPr>
            <a:spLocks noChangeArrowheads="1"/>
          </p:cNvSpPr>
          <p:nvPr/>
        </p:nvSpPr>
        <p:spPr bwMode="auto">
          <a:xfrm>
            <a:off x="3492500" y="685801"/>
            <a:ext cx="5226050" cy="685800"/>
          </a:xfrm>
          <a:prstGeom prst="rect">
            <a:avLst/>
          </a:prstGeom>
          <a:noFill/>
          <a:ln w="9525">
            <a:noFill/>
            <a:miter lim="800000"/>
            <a:headEnd/>
            <a:tailEnd/>
          </a:ln>
          <a:effectLst/>
        </p:spPr>
        <p:txBody>
          <a:bodyPr anchor="ctr"/>
          <a:lstStyle/>
          <a:p>
            <a:pPr eaLnBrk="0" hangingPunct="0"/>
            <a:r>
              <a:rPr lang="en-US" b="1" dirty="0">
                <a:solidFill>
                  <a:prstClr val="white"/>
                </a:solidFill>
                <a:latin typeface="Times New Roman" pitchFamily="18" charset="0"/>
                <a:cs typeface="+mn-cs"/>
              </a:rPr>
              <a:t>Yesterday</a:t>
            </a:r>
          </a:p>
        </p:txBody>
      </p:sp>
      <p:sp>
        <p:nvSpPr>
          <p:cNvPr id="272396"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eaLnBrk="0" hangingPunct="0"/>
            <a:r>
              <a:rPr lang="en-US" sz="1400">
                <a:solidFill>
                  <a:prstClr val="white"/>
                </a:solidFill>
                <a:latin typeface="Times New Roman" pitchFamily="18" charset="0"/>
                <a:cs typeface="+mn-cs"/>
              </a:rPr>
              <a:t>COMMUNITY WEALTH</a:t>
            </a:r>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234950" y="227013"/>
            <a:ext cx="8686800" cy="3086100"/>
          </a:xfrm>
          <a:prstGeom prst="rect">
            <a:avLst/>
          </a:prstGeom>
          <a:solidFill>
            <a:srgbClr val="628335"/>
          </a:solidFill>
          <a:ln w="9525">
            <a:solidFill>
              <a:srgbClr val="4D4D4D"/>
            </a:solidFill>
            <a:miter lim="800000"/>
            <a:headEnd/>
            <a:tailEnd/>
          </a:ln>
          <a:effectLst/>
        </p:spPr>
        <p:txBody>
          <a:bodyPr wrap="none" anchor="ctr"/>
          <a:lstStyle/>
          <a:p>
            <a:pPr algn="ctr" eaLnBrk="0" hangingPunct="0"/>
            <a:r>
              <a:rPr lang="en-US" sz="1800" dirty="0" smtClean="0">
                <a:solidFill>
                  <a:prstClr val="white"/>
                </a:solidFill>
                <a:latin typeface="Times New Roman" pitchFamily="18" charset="0"/>
                <a:cs typeface="Times New Roman" pitchFamily="18" charset="0"/>
              </a:rPr>
              <a:t>Capture of TOW opportunities could provide critically important new</a:t>
            </a:r>
          </a:p>
          <a:p>
            <a:pPr algn="ctr" eaLnBrk="0" hangingPunct="0"/>
            <a:r>
              <a:rPr lang="en-US" sz="1800" dirty="0" smtClean="0">
                <a:solidFill>
                  <a:prstClr val="white"/>
                </a:solidFill>
                <a:latin typeface="Times New Roman" pitchFamily="18" charset="0"/>
                <a:cs typeface="Times New Roman" pitchFamily="18" charset="0"/>
              </a:rPr>
              <a:t>financial resources necessary for economic and social innovation and renewal.</a:t>
            </a:r>
            <a:endParaRPr lang="en-US" sz="1800" dirty="0">
              <a:solidFill>
                <a:prstClr val="white"/>
              </a:solidFill>
              <a:latin typeface="Times New Roman" pitchFamily="18" charset="0"/>
              <a:cs typeface="Times New Roman" pitchFamily="18" charset="0"/>
            </a:endParaRPr>
          </a:p>
        </p:txBody>
      </p:sp>
      <p:sp>
        <p:nvSpPr>
          <p:cNvPr id="168964" name="Rectangle 4"/>
          <p:cNvSpPr>
            <a:spLocks noGrp="1" noChangeArrowheads="1"/>
          </p:cNvSpPr>
          <p:nvPr>
            <p:ph type="title"/>
          </p:nvPr>
        </p:nvSpPr>
        <p:spPr>
          <a:xfrm>
            <a:off x="3119438" y="2487613"/>
            <a:ext cx="5226050" cy="579437"/>
          </a:xfrm>
        </p:spPr>
        <p:txBody>
          <a:bodyPr>
            <a:normAutofit fontScale="90000"/>
          </a:bodyPr>
          <a:lstStyle/>
          <a:p>
            <a:r>
              <a:rPr lang="en-US" dirty="0">
                <a:solidFill>
                  <a:schemeClr val="bg1"/>
                </a:solidFill>
              </a:rPr>
              <a:t>Three beneficiaries</a:t>
            </a:r>
          </a:p>
        </p:txBody>
      </p:sp>
      <p:grpSp>
        <p:nvGrpSpPr>
          <p:cNvPr id="2" name="Group 47"/>
          <p:cNvGrpSpPr>
            <a:grpSpLocks/>
          </p:cNvGrpSpPr>
          <p:nvPr/>
        </p:nvGrpSpPr>
        <p:grpSpPr bwMode="auto">
          <a:xfrm>
            <a:off x="3216275" y="3535363"/>
            <a:ext cx="2735263" cy="3111500"/>
            <a:chOff x="2026" y="2227"/>
            <a:chExt cx="1723" cy="1960"/>
          </a:xfrm>
        </p:grpSpPr>
        <p:pic>
          <p:nvPicPr>
            <p:cNvPr id="169000" name="Picture 40" descr="iSt_000002848028"/>
            <p:cNvPicPr>
              <a:picLocks noChangeAspect="1" noChangeArrowheads="1"/>
            </p:cNvPicPr>
            <p:nvPr/>
          </p:nvPicPr>
          <p:blipFill>
            <a:blip r:embed="rId3" cstate="print"/>
            <a:srcRect/>
            <a:stretch>
              <a:fillRect/>
            </a:stretch>
          </p:blipFill>
          <p:spPr bwMode="auto">
            <a:xfrm>
              <a:off x="2028" y="2227"/>
              <a:ext cx="1719" cy="1955"/>
            </a:xfrm>
            <a:prstGeom prst="rect">
              <a:avLst/>
            </a:prstGeom>
            <a:noFill/>
            <a:ln w="9525">
              <a:solidFill>
                <a:srgbClr val="4D4D4D"/>
              </a:solidFill>
              <a:miter lim="800000"/>
              <a:headEnd/>
              <a:tailEnd/>
            </a:ln>
          </p:spPr>
        </p:pic>
        <p:sp>
          <p:nvSpPr>
            <p:cNvPr id="168980" name="Rectangle 20"/>
            <p:cNvSpPr>
              <a:spLocks noChangeArrowheads="1"/>
            </p:cNvSpPr>
            <p:nvPr/>
          </p:nvSpPr>
          <p:spPr bwMode="auto">
            <a:xfrm>
              <a:off x="2026" y="3942"/>
              <a:ext cx="1723" cy="245"/>
            </a:xfrm>
            <a:prstGeom prst="rect">
              <a:avLst/>
            </a:prstGeom>
            <a:solidFill>
              <a:srgbClr val="628335"/>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68981" name="Rectangle 21"/>
            <p:cNvSpPr>
              <a:spLocks noChangeArrowheads="1"/>
            </p:cNvSpPr>
            <p:nvPr/>
          </p:nvSpPr>
          <p:spPr bwMode="auto">
            <a:xfrm>
              <a:off x="2061" y="3934"/>
              <a:ext cx="936" cy="234"/>
            </a:xfrm>
            <a:prstGeom prst="rect">
              <a:avLst/>
            </a:prstGeom>
            <a:noFill/>
            <a:ln w="9525">
              <a:noFill/>
              <a:miter lim="800000"/>
              <a:headEnd/>
              <a:tailEnd/>
            </a:ln>
            <a:effectLst/>
          </p:spPr>
          <p:txBody>
            <a:bodyPr/>
            <a:lstStyle/>
            <a:p>
              <a:pPr marL="173038" indent="-173038" eaLnBrk="0" hangingPunct="0">
                <a:spcBef>
                  <a:spcPct val="45000"/>
                </a:spcBef>
              </a:pPr>
              <a:r>
                <a:rPr lang="en-US" sz="1800">
                  <a:solidFill>
                    <a:prstClr val="white"/>
                  </a:solidFill>
                  <a:latin typeface="Times New Roman" pitchFamily="18" charset="0"/>
                  <a:cs typeface="+mn-cs"/>
                </a:rPr>
                <a:t>Taxes</a:t>
              </a:r>
            </a:p>
          </p:txBody>
        </p:sp>
      </p:grpSp>
      <p:grpSp>
        <p:nvGrpSpPr>
          <p:cNvPr id="3" name="Group 48"/>
          <p:cNvGrpSpPr>
            <a:grpSpLocks/>
          </p:cNvGrpSpPr>
          <p:nvPr/>
        </p:nvGrpSpPr>
        <p:grpSpPr bwMode="auto">
          <a:xfrm>
            <a:off x="6172200" y="3536950"/>
            <a:ext cx="2727325" cy="3109913"/>
            <a:chOff x="3888" y="2228"/>
            <a:chExt cx="1718" cy="1959"/>
          </a:xfrm>
        </p:grpSpPr>
        <p:pic>
          <p:nvPicPr>
            <p:cNvPr id="169001" name="Picture 41" descr="iSt_000000296073"/>
            <p:cNvPicPr>
              <a:picLocks noChangeAspect="1" noChangeArrowheads="1"/>
            </p:cNvPicPr>
            <p:nvPr/>
          </p:nvPicPr>
          <p:blipFill>
            <a:blip r:embed="rId4" cstate="print"/>
            <a:srcRect/>
            <a:stretch>
              <a:fillRect/>
            </a:stretch>
          </p:blipFill>
          <p:spPr bwMode="auto">
            <a:xfrm>
              <a:off x="3888" y="2228"/>
              <a:ext cx="1718" cy="1955"/>
            </a:xfrm>
            <a:prstGeom prst="rect">
              <a:avLst/>
            </a:prstGeom>
            <a:noFill/>
            <a:ln w="9525">
              <a:solidFill>
                <a:srgbClr val="4D4D4D"/>
              </a:solidFill>
              <a:miter lim="800000"/>
              <a:headEnd/>
              <a:tailEnd/>
            </a:ln>
          </p:spPr>
        </p:pic>
        <p:sp>
          <p:nvSpPr>
            <p:cNvPr id="168982" name="Rectangle 22"/>
            <p:cNvSpPr>
              <a:spLocks noChangeArrowheads="1"/>
            </p:cNvSpPr>
            <p:nvPr/>
          </p:nvSpPr>
          <p:spPr bwMode="auto">
            <a:xfrm>
              <a:off x="3889" y="3940"/>
              <a:ext cx="1715" cy="247"/>
            </a:xfrm>
            <a:prstGeom prst="rect">
              <a:avLst/>
            </a:prstGeom>
            <a:solidFill>
              <a:srgbClr val="628335"/>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68983" name="Rectangle 23"/>
            <p:cNvSpPr>
              <a:spLocks noChangeArrowheads="1"/>
            </p:cNvSpPr>
            <p:nvPr/>
          </p:nvSpPr>
          <p:spPr bwMode="auto">
            <a:xfrm>
              <a:off x="3924" y="3932"/>
              <a:ext cx="936" cy="236"/>
            </a:xfrm>
            <a:prstGeom prst="rect">
              <a:avLst/>
            </a:prstGeom>
            <a:noFill/>
            <a:ln w="9525">
              <a:noFill/>
              <a:miter lim="800000"/>
              <a:headEnd/>
              <a:tailEnd/>
            </a:ln>
            <a:effectLst/>
          </p:spPr>
          <p:txBody>
            <a:bodyPr/>
            <a:lstStyle/>
            <a:p>
              <a:pPr marL="173038" indent="-173038" eaLnBrk="0" hangingPunct="0">
                <a:spcBef>
                  <a:spcPct val="45000"/>
                </a:spcBef>
              </a:pPr>
              <a:r>
                <a:rPr lang="en-US" sz="1800">
                  <a:solidFill>
                    <a:prstClr val="white"/>
                  </a:solidFill>
                  <a:latin typeface="Times New Roman" pitchFamily="18" charset="0"/>
                  <a:cs typeface="+mn-cs"/>
                </a:rPr>
                <a:t>Community</a:t>
              </a:r>
            </a:p>
          </p:txBody>
        </p:sp>
      </p:grpSp>
      <p:grpSp>
        <p:nvGrpSpPr>
          <p:cNvPr id="4" name="Group 46"/>
          <p:cNvGrpSpPr>
            <a:grpSpLocks/>
          </p:cNvGrpSpPr>
          <p:nvPr/>
        </p:nvGrpSpPr>
        <p:grpSpPr bwMode="auto">
          <a:xfrm>
            <a:off x="231775" y="3525838"/>
            <a:ext cx="2735263" cy="3121025"/>
            <a:chOff x="146" y="2221"/>
            <a:chExt cx="1723" cy="1966"/>
          </a:xfrm>
        </p:grpSpPr>
        <p:pic>
          <p:nvPicPr>
            <p:cNvPr id="169005" name="Picture 45" descr="70018"/>
            <p:cNvPicPr>
              <a:picLocks noChangeAspect="1" noChangeArrowheads="1"/>
            </p:cNvPicPr>
            <p:nvPr/>
          </p:nvPicPr>
          <p:blipFill>
            <a:blip r:embed="rId5" cstate="print"/>
            <a:srcRect/>
            <a:stretch>
              <a:fillRect/>
            </a:stretch>
          </p:blipFill>
          <p:spPr bwMode="auto">
            <a:xfrm>
              <a:off x="148" y="2221"/>
              <a:ext cx="1721" cy="1960"/>
            </a:xfrm>
            <a:prstGeom prst="rect">
              <a:avLst/>
            </a:prstGeom>
            <a:noFill/>
            <a:ln w="9525">
              <a:solidFill>
                <a:srgbClr val="4D4D4D"/>
              </a:solidFill>
              <a:miter lim="800000"/>
              <a:headEnd/>
              <a:tailEnd/>
            </a:ln>
          </p:spPr>
        </p:pic>
        <p:sp>
          <p:nvSpPr>
            <p:cNvPr id="168979" name="Rectangle 19"/>
            <p:cNvSpPr>
              <a:spLocks noChangeArrowheads="1"/>
            </p:cNvSpPr>
            <p:nvPr/>
          </p:nvSpPr>
          <p:spPr bwMode="auto">
            <a:xfrm>
              <a:off x="146" y="3940"/>
              <a:ext cx="1723" cy="247"/>
            </a:xfrm>
            <a:prstGeom prst="rect">
              <a:avLst/>
            </a:prstGeom>
            <a:solidFill>
              <a:srgbClr val="628335"/>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68985" name="Rectangle 25"/>
            <p:cNvSpPr>
              <a:spLocks noChangeArrowheads="1"/>
            </p:cNvSpPr>
            <p:nvPr/>
          </p:nvSpPr>
          <p:spPr bwMode="auto">
            <a:xfrm>
              <a:off x="197" y="3940"/>
              <a:ext cx="936" cy="236"/>
            </a:xfrm>
            <a:prstGeom prst="rect">
              <a:avLst/>
            </a:prstGeom>
            <a:noFill/>
            <a:ln w="9525">
              <a:noFill/>
              <a:miter lim="800000"/>
              <a:headEnd/>
              <a:tailEnd/>
            </a:ln>
            <a:effectLst/>
          </p:spPr>
          <p:txBody>
            <a:bodyPr/>
            <a:lstStyle/>
            <a:p>
              <a:pPr marL="173038" indent="-173038" eaLnBrk="0" hangingPunct="0">
                <a:spcBef>
                  <a:spcPct val="45000"/>
                </a:spcBef>
              </a:pPr>
              <a:r>
                <a:rPr lang="en-US" sz="1800">
                  <a:solidFill>
                    <a:prstClr val="white"/>
                  </a:solidFill>
                  <a:latin typeface="Times New Roman" pitchFamily="18" charset="0"/>
                  <a:cs typeface="+mn-cs"/>
                </a:rPr>
                <a:t>Heirs</a:t>
              </a:r>
            </a:p>
          </p:txBody>
        </p:sp>
      </p:grpSp>
      <p:sp>
        <p:nvSpPr>
          <p:cNvPr id="168999" name="Rectangle 39"/>
          <p:cNvSpPr>
            <a:spLocks noChangeArrowheads="1"/>
          </p:cNvSpPr>
          <p:nvPr/>
        </p:nvSpPr>
        <p:spPr bwMode="auto">
          <a:xfrm>
            <a:off x="407988" y="274638"/>
            <a:ext cx="6748462" cy="493712"/>
          </a:xfrm>
          <a:prstGeom prst="rect">
            <a:avLst/>
          </a:prstGeom>
          <a:noFill/>
          <a:ln w="9525">
            <a:noFill/>
            <a:miter lim="800000"/>
            <a:headEnd/>
            <a:tailEnd/>
          </a:ln>
          <a:effectLst/>
        </p:spPr>
        <p:txBody>
          <a:bodyPr anchor="ctr"/>
          <a:lstStyle/>
          <a:p>
            <a:pPr eaLnBrk="0" hangingPunct="0"/>
            <a:endParaRPr lang="en-US" sz="1400" dirty="0" smtClean="0">
              <a:solidFill>
                <a:prstClr val="white"/>
              </a:solidFill>
              <a:latin typeface="Times New Roman" pitchFamily="18" charset="0"/>
              <a:cs typeface="+mn-cs"/>
            </a:endParaRPr>
          </a:p>
          <a:p>
            <a:pPr eaLnBrk="0" hangingPunct="0"/>
            <a:endParaRPr lang="en-US" sz="1400" dirty="0" smtClean="0">
              <a:solidFill>
                <a:prstClr val="white"/>
              </a:solidFill>
              <a:latin typeface="Times New Roman" pitchFamily="18" charset="0"/>
              <a:cs typeface="+mn-cs"/>
            </a:endParaRPr>
          </a:p>
          <a:p>
            <a:pPr eaLnBrk="0" hangingPunct="0"/>
            <a:endParaRPr lang="en-US" sz="1400" dirty="0" smtClean="0">
              <a:solidFill>
                <a:prstClr val="white"/>
              </a:solidFill>
              <a:latin typeface="Times New Roman" pitchFamily="18" charset="0"/>
              <a:cs typeface="+mn-cs"/>
            </a:endParaRPr>
          </a:p>
          <a:p>
            <a:pPr eaLnBrk="0" hangingPunct="0"/>
            <a:r>
              <a:rPr lang="en-US" sz="1400" dirty="0" smtClean="0">
                <a:solidFill>
                  <a:prstClr val="white"/>
                </a:solidFill>
                <a:latin typeface="Times New Roman" pitchFamily="18" charset="0"/>
                <a:cs typeface="+mn-cs"/>
              </a:rPr>
              <a:t>PASSING </a:t>
            </a:r>
            <a:r>
              <a:rPr lang="en-US" sz="1400" dirty="0">
                <a:solidFill>
                  <a:prstClr val="white"/>
                </a:solidFill>
                <a:latin typeface="Times New Roman" pitchFamily="18" charset="0"/>
                <a:cs typeface="+mn-cs"/>
              </a:rPr>
              <a:t>WEALTH FROM ONE GENERATION TO THE </a:t>
            </a:r>
            <a:r>
              <a:rPr lang="en-US" sz="1400" dirty="0" smtClean="0">
                <a:solidFill>
                  <a:prstClr val="white"/>
                </a:solidFill>
                <a:latin typeface="Times New Roman" pitchFamily="18" charset="0"/>
                <a:cs typeface="+mn-cs"/>
              </a:rPr>
              <a:t>NEXT</a:t>
            </a:r>
          </a:p>
          <a:p>
            <a:pPr eaLnBrk="0" hangingPunct="0"/>
            <a:endParaRPr lang="en-US" sz="1400" dirty="0" smtClean="0">
              <a:solidFill>
                <a:prstClr val="white"/>
              </a:solidFill>
              <a:latin typeface="Times New Roman" pitchFamily="18" charset="0"/>
              <a:cs typeface="+mn-cs"/>
            </a:endParaRPr>
          </a:p>
          <a:p>
            <a:pPr eaLnBrk="0" hangingPunct="0"/>
            <a:endParaRPr lang="en-US" sz="1400" dirty="0">
              <a:solidFill>
                <a:prstClr val="white"/>
              </a:solidFill>
              <a:latin typeface="Times New Roman" pitchFamily="18" charset="0"/>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28600" y="3559175"/>
            <a:ext cx="8686800" cy="3087688"/>
          </a:xfrm>
          <a:prstGeom prst="rect">
            <a:avLst/>
          </a:prstGeom>
          <a:solidFill>
            <a:srgbClr val="33506F"/>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181254" name="Rectangle 6"/>
          <p:cNvSpPr>
            <a:spLocks noChangeArrowheads="1"/>
          </p:cNvSpPr>
          <p:nvPr/>
        </p:nvSpPr>
        <p:spPr bwMode="auto">
          <a:xfrm>
            <a:off x="457200" y="4419600"/>
            <a:ext cx="8305800" cy="1219200"/>
          </a:xfrm>
          <a:prstGeom prst="rect">
            <a:avLst/>
          </a:prstGeom>
          <a:noFill/>
          <a:ln w="9525">
            <a:noFill/>
            <a:miter lim="800000"/>
            <a:headEnd/>
            <a:tailEnd/>
          </a:ln>
          <a:effectLst/>
        </p:spPr>
        <p:txBody>
          <a:bodyPr/>
          <a:lstStyle/>
          <a:p>
            <a:pPr algn="ctr" eaLnBrk="0" hangingPunct="0">
              <a:spcBef>
                <a:spcPct val="60000"/>
              </a:spcBef>
            </a:pPr>
            <a:r>
              <a:rPr lang="en-US" sz="1800" dirty="0" smtClean="0">
                <a:solidFill>
                  <a:prstClr val="white"/>
                </a:solidFill>
                <a:latin typeface="Times New Roman" pitchFamily="18" charset="0"/>
                <a:cs typeface="+mn-cs"/>
              </a:rPr>
              <a:t>By encouraging conversations about planned giving into charitable endowments, Tompkins County has the opportunity </a:t>
            </a:r>
            <a:r>
              <a:rPr lang="en-US" sz="1800" dirty="0">
                <a:solidFill>
                  <a:prstClr val="white"/>
                </a:solidFill>
                <a:latin typeface="Times New Roman" pitchFamily="18" charset="0"/>
                <a:cs typeface="+mn-cs"/>
              </a:rPr>
              <a:t>to retain </a:t>
            </a:r>
            <a:r>
              <a:rPr lang="en-US" sz="1800" dirty="0" smtClean="0">
                <a:solidFill>
                  <a:prstClr val="white"/>
                </a:solidFill>
                <a:latin typeface="Times New Roman" pitchFamily="18" charset="0"/>
                <a:cs typeface="+mn-cs"/>
              </a:rPr>
              <a:t>some portion </a:t>
            </a:r>
            <a:r>
              <a:rPr lang="en-US" sz="1800" dirty="0">
                <a:solidFill>
                  <a:prstClr val="white"/>
                </a:solidFill>
                <a:latin typeface="Times New Roman" pitchFamily="18" charset="0"/>
                <a:cs typeface="+mn-cs"/>
              </a:rPr>
              <a:t>of </a:t>
            </a:r>
            <a:r>
              <a:rPr lang="en-US" sz="1800" dirty="0" smtClean="0">
                <a:solidFill>
                  <a:prstClr val="white"/>
                </a:solidFill>
                <a:latin typeface="Times New Roman" pitchFamily="18" charset="0"/>
                <a:cs typeface="+mn-cs"/>
              </a:rPr>
              <a:t>our local generational transfer of wealth for grants which will benefit </a:t>
            </a:r>
            <a:r>
              <a:rPr lang="en-US" sz="1800" dirty="0">
                <a:solidFill>
                  <a:prstClr val="white"/>
                </a:solidFill>
                <a:latin typeface="Times New Roman" pitchFamily="18" charset="0"/>
                <a:cs typeface="+mn-cs"/>
              </a:rPr>
              <a:t>future </a:t>
            </a:r>
            <a:r>
              <a:rPr lang="en-US" sz="1800" dirty="0" smtClean="0">
                <a:solidFill>
                  <a:prstClr val="white"/>
                </a:solidFill>
                <a:latin typeface="Times New Roman" pitchFamily="18" charset="0"/>
                <a:cs typeface="+mn-cs"/>
              </a:rPr>
              <a:t>generations</a:t>
            </a:r>
          </a:p>
          <a:p>
            <a:pPr algn="ctr" eaLnBrk="0" hangingPunct="0">
              <a:spcBef>
                <a:spcPct val="60000"/>
              </a:spcBef>
            </a:pPr>
            <a:r>
              <a:rPr lang="en-US" sz="3200" b="1" dirty="0" smtClean="0">
                <a:solidFill>
                  <a:prstClr val="white"/>
                </a:solidFill>
                <a:latin typeface="Times New Roman" pitchFamily="18" charset="0"/>
                <a:cs typeface="+mn-cs"/>
              </a:rPr>
              <a:t>5%</a:t>
            </a:r>
            <a:endParaRPr lang="en-US" sz="3200" b="1" dirty="0">
              <a:solidFill>
                <a:prstClr val="white"/>
              </a:solidFill>
              <a:latin typeface="Times New Roman" pitchFamily="18" charset="0"/>
              <a:cs typeface="+mn-cs"/>
            </a:endParaRPr>
          </a:p>
        </p:txBody>
      </p:sp>
      <p:sp>
        <p:nvSpPr>
          <p:cNvPr id="181259" name="Rectangle 11"/>
          <p:cNvSpPr>
            <a:spLocks noChangeArrowheads="1"/>
          </p:cNvSpPr>
          <p:nvPr/>
        </p:nvSpPr>
        <p:spPr bwMode="auto">
          <a:xfrm>
            <a:off x="1143001" y="3657600"/>
            <a:ext cx="7016750" cy="709613"/>
          </a:xfrm>
          <a:prstGeom prst="rect">
            <a:avLst/>
          </a:prstGeom>
          <a:noFill/>
          <a:ln w="9525">
            <a:noFill/>
            <a:miter lim="800000"/>
            <a:headEnd/>
            <a:tailEnd/>
          </a:ln>
          <a:effectLst/>
        </p:spPr>
        <p:txBody>
          <a:bodyPr anchor="ctr"/>
          <a:lstStyle/>
          <a:p>
            <a:pPr algn="ctr" eaLnBrk="0" hangingPunct="0"/>
            <a:r>
              <a:rPr lang="en-US" b="1" dirty="0" smtClean="0">
                <a:solidFill>
                  <a:prstClr val="white"/>
                </a:solidFill>
                <a:latin typeface="Times New Roman" pitchFamily="18" charset="0"/>
                <a:cs typeface="+mn-cs"/>
              </a:rPr>
              <a:t>A possibility for the </a:t>
            </a:r>
            <a:r>
              <a:rPr lang="en-US" b="1" dirty="0">
                <a:solidFill>
                  <a:prstClr val="white"/>
                </a:solidFill>
                <a:latin typeface="Times New Roman" pitchFamily="18" charset="0"/>
                <a:cs typeface="+mn-cs"/>
              </a:rPr>
              <a:t>next 10 to </a:t>
            </a:r>
            <a:r>
              <a:rPr lang="en-US" b="1" dirty="0" smtClean="0">
                <a:solidFill>
                  <a:prstClr val="white"/>
                </a:solidFill>
                <a:latin typeface="Times New Roman" pitchFamily="18" charset="0"/>
                <a:cs typeface="+mn-cs"/>
              </a:rPr>
              <a:t>50 </a:t>
            </a:r>
            <a:r>
              <a:rPr lang="en-US" b="1" dirty="0">
                <a:solidFill>
                  <a:prstClr val="white"/>
                </a:solidFill>
                <a:latin typeface="Times New Roman" pitchFamily="18" charset="0"/>
                <a:cs typeface="+mn-cs"/>
              </a:rPr>
              <a:t>years</a:t>
            </a:r>
          </a:p>
        </p:txBody>
      </p:sp>
      <p:sp>
        <p:nvSpPr>
          <p:cNvPr id="181263" name="Rectangle 15"/>
          <p:cNvSpPr>
            <a:spLocks noChangeArrowheads="1"/>
          </p:cNvSpPr>
          <p:nvPr/>
        </p:nvSpPr>
        <p:spPr bwMode="auto">
          <a:xfrm>
            <a:off x="247650" y="231775"/>
            <a:ext cx="2728913" cy="3063875"/>
          </a:xfrm>
          <a:prstGeom prst="rect">
            <a:avLst/>
          </a:prstGeom>
          <a:solidFill>
            <a:srgbClr val="839ABB"/>
          </a:solidFill>
          <a:ln w="9525">
            <a:solidFill>
              <a:srgbClr val="4D4D4D"/>
            </a:solidFill>
            <a:miter lim="800000"/>
            <a:headEnd/>
            <a:tailEnd/>
          </a:ln>
          <a:effectLst/>
        </p:spPr>
        <p:txBody>
          <a:bodyPr wrap="none" anchor="ctr"/>
          <a:lstStyle/>
          <a:p>
            <a:pPr eaLnBrk="0" hangingPunct="0"/>
            <a:endParaRPr lang="en-US" sz="1800" dirty="0">
              <a:solidFill>
                <a:prstClr val="black"/>
              </a:solidFill>
              <a:latin typeface="Times New Roman" pitchFamily="18" charset="0"/>
              <a:cs typeface="+mn-cs"/>
            </a:endParaRPr>
          </a:p>
        </p:txBody>
      </p:sp>
      <p:sp>
        <p:nvSpPr>
          <p:cNvPr id="181264" name="Rectangle 16"/>
          <p:cNvSpPr>
            <a:spLocks noChangeArrowheads="1"/>
          </p:cNvSpPr>
          <p:nvPr/>
        </p:nvSpPr>
        <p:spPr bwMode="auto">
          <a:xfrm>
            <a:off x="407988" y="274638"/>
            <a:ext cx="2533650" cy="493712"/>
          </a:xfrm>
          <a:prstGeom prst="rect">
            <a:avLst/>
          </a:prstGeom>
          <a:noFill/>
          <a:ln w="9525">
            <a:noFill/>
            <a:miter lim="800000"/>
            <a:headEnd/>
            <a:tailEnd/>
          </a:ln>
          <a:effectLst/>
        </p:spPr>
        <p:txBody>
          <a:bodyPr anchor="ctr"/>
          <a:lstStyle/>
          <a:p>
            <a:pPr eaLnBrk="0" hangingPunct="0"/>
            <a:endParaRPr lang="en-US" sz="1400" dirty="0" smtClean="0">
              <a:solidFill>
                <a:prstClr val="white"/>
              </a:solidFill>
              <a:latin typeface="Times New Roman" pitchFamily="18" charset="0"/>
              <a:cs typeface="+mn-cs"/>
            </a:endParaRPr>
          </a:p>
          <a:p>
            <a:pPr eaLnBrk="0" hangingPunct="0"/>
            <a:endParaRPr lang="en-US" sz="1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endParaRPr lang="en-US" sz="2400" dirty="0" smtClean="0">
              <a:solidFill>
                <a:prstClr val="white"/>
              </a:solidFill>
              <a:latin typeface="Times New Roman" pitchFamily="18" charset="0"/>
              <a:cs typeface="+mn-cs"/>
            </a:endParaRPr>
          </a:p>
          <a:p>
            <a:pPr eaLnBrk="0" hangingPunct="0"/>
            <a:r>
              <a:rPr lang="en-US" sz="2400" dirty="0" smtClean="0">
                <a:solidFill>
                  <a:prstClr val="white"/>
                </a:solidFill>
                <a:latin typeface="Times New Roman" pitchFamily="18" charset="0"/>
                <a:cs typeface="+mn-cs"/>
              </a:rPr>
              <a:t>Endowment gifts can be held by Community Foundation for BOTH grant making and for agency endowments</a:t>
            </a:r>
          </a:p>
          <a:p>
            <a:pPr eaLnBrk="0" hangingPunct="0"/>
            <a:endParaRPr lang="en-US" sz="2400" dirty="0">
              <a:solidFill>
                <a:prstClr val="white"/>
              </a:solidFill>
              <a:latin typeface="Times New Roman" pitchFamily="18" charset="0"/>
              <a:cs typeface="+mn-cs"/>
            </a:endParaRPr>
          </a:p>
        </p:txBody>
      </p:sp>
      <p:pic>
        <p:nvPicPr>
          <p:cNvPr id="181270" name="Picture 22" descr="dv1940043 ppt"/>
          <p:cNvPicPr>
            <a:picLocks noChangeAspect="1" noChangeArrowheads="1"/>
          </p:cNvPicPr>
          <p:nvPr/>
        </p:nvPicPr>
        <p:blipFill>
          <a:blip r:embed="rId3" cstate="print"/>
          <a:srcRect/>
          <a:stretch>
            <a:fillRect/>
          </a:stretch>
        </p:blipFill>
        <p:spPr bwMode="auto">
          <a:xfrm>
            <a:off x="3243263" y="227013"/>
            <a:ext cx="5678487" cy="3068637"/>
          </a:xfrm>
          <a:prstGeom prst="rect">
            <a:avLst/>
          </a:prstGeom>
          <a:noFill/>
          <a:ln w="9525">
            <a:solidFill>
              <a:srgbClr val="4D4D4D"/>
            </a:solid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1254">
                                            <p:txEl>
                                              <p:pRg st="0" end="0"/>
                                            </p:txEl>
                                          </p:spTgt>
                                        </p:tgtEl>
                                        <p:attrNameLst>
                                          <p:attrName>style.visibility</p:attrName>
                                        </p:attrNameLst>
                                      </p:cBhvr>
                                      <p:to>
                                        <p:strVal val="visible"/>
                                      </p:to>
                                    </p:set>
                                    <p:animEffect transition="in" filter="wipe(left)">
                                      <p:cBhvr>
                                        <p:cTn id="7" dur="500"/>
                                        <p:tgtEl>
                                          <p:spTgt spid="181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1254">
                                            <p:txEl>
                                              <p:pRg st="1" end="1"/>
                                            </p:txEl>
                                          </p:spTgt>
                                        </p:tgtEl>
                                        <p:attrNameLst>
                                          <p:attrName>style.visibility</p:attrName>
                                        </p:attrNameLst>
                                      </p:cBhvr>
                                      <p:to>
                                        <p:strVal val="visible"/>
                                      </p:to>
                                    </p:set>
                                    <p:animEffect transition="in" filter="wipe(left)">
                                      <p:cBhvr>
                                        <p:cTn id="12" dur="500"/>
                                        <p:tgtEl>
                                          <p:spTgt spid="18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938963" y="219075"/>
            <a:ext cx="1965325" cy="4589463"/>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grpSp>
        <p:nvGrpSpPr>
          <p:cNvPr id="2" name="Group 64"/>
          <p:cNvGrpSpPr>
            <a:grpSpLocks/>
          </p:cNvGrpSpPr>
          <p:nvPr/>
        </p:nvGrpSpPr>
        <p:grpSpPr bwMode="auto">
          <a:xfrm>
            <a:off x="6931025" y="1758950"/>
            <a:ext cx="1968500" cy="3048000"/>
            <a:chOff x="4366" y="1108"/>
            <a:chExt cx="1240" cy="1920"/>
          </a:xfrm>
        </p:grpSpPr>
        <p:pic>
          <p:nvPicPr>
            <p:cNvPr id="407588" name="Picture 36" descr="iSt_000002875001 ppt"/>
            <p:cNvPicPr>
              <a:picLocks noChangeAspect="1" noChangeArrowheads="1"/>
            </p:cNvPicPr>
            <p:nvPr/>
          </p:nvPicPr>
          <p:blipFill>
            <a:blip r:embed="rId3" cstate="print">
              <a:clrChange>
                <a:clrFrom>
                  <a:srgbClr val="FFFFFF"/>
                </a:clrFrom>
                <a:clrTo>
                  <a:srgbClr val="FFFFFF">
                    <a:alpha val="0"/>
                  </a:srgbClr>
                </a:clrTo>
              </a:clrChange>
            </a:blip>
            <a:srcRect l="13914" t="13786" r="8615"/>
            <a:stretch>
              <a:fillRect/>
            </a:stretch>
          </p:blipFill>
          <p:spPr bwMode="auto">
            <a:xfrm>
              <a:off x="4389" y="1108"/>
              <a:ext cx="1197" cy="1644"/>
            </a:xfrm>
            <a:prstGeom prst="rect">
              <a:avLst/>
            </a:prstGeom>
            <a:noFill/>
          </p:spPr>
        </p:pic>
        <p:sp>
          <p:nvSpPr>
            <p:cNvPr id="407600" name="Rectangle 48"/>
            <p:cNvSpPr>
              <a:spLocks noChangeArrowheads="1"/>
            </p:cNvSpPr>
            <p:nvPr/>
          </p:nvSpPr>
          <p:spPr bwMode="auto">
            <a:xfrm>
              <a:off x="4366" y="2642"/>
              <a:ext cx="1240" cy="386"/>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601" name="Text Box 49"/>
            <p:cNvSpPr txBox="1">
              <a:spLocks noChangeArrowheads="1"/>
            </p:cNvSpPr>
            <p:nvPr/>
          </p:nvSpPr>
          <p:spPr bwMode="auto">
            <a:xfrm>
              <a:off x="4479" y="2789"/>
              <a:ext cx="938"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300" b="1">
                  <a:solidFill>
                    <a:prstClr val="white"/>
                  </a:solidFill>
                  <a:latin typeface="Times New Roman" pitchFamily="18" charset="0"/>
                  <a:cs typeface="+mn-cs"/>
                </a:rPr>
                <a:t>6+ TIMES</a:t>
              </a:r>
            </a:p>
          </p:txBody>
        </p:sp>
      </p:grpSp>
      <p:sp>
        <p:nvSpPr>
          <p:cNvPr id="407555" name="Rectangle 3"/>
          <p:cNvSpPr>
            <a:spLocks noChangeArrowheads="1"/>
          </p:cNvSpPr>
          <p:nvPr/>
        </p:nvSpPr>
        <p:spPr bwMode="auto">
          <a:xfrm>
            <a:off x="4695825" y="219075"/>
            <a:ext cx="1993900" cy="4589463"/>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6" name="Rectangle 4"/>
          <p:cNvSpPr>
            <a:spLocks noChangeArrowheads="1"/>
          </p:cNvSpPr>
          <p:nvPr/>
        </p:nvSpPr>
        <p:spPr bwMode="auto">
          <a:xfrm>
            <a:off x="2463800" y="219075"/>
            <a:ext cx="1984375" cy="4589463"/>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7" name="Rectangle 5"/>
          <p:cNvSpPr>
            <a:spLocks noChangeArrowheads="1"/>
          </p:cNvSpPr>
          <p:nvPr/>
        </p:nvSpPr>
        <p:spPr bwMode="auto">
          <a:xfrm>
            <a:off x="234950" y="219075"/>
            <a:ext cx="1965325" cy="4584700"/>
          </a:xfrm>
          <a:prstGeom prst="rect">
            <a:avLst/>
          </a:prstGeom>
          <a:solidFill>
            <a:schemeClr val="bg1"/>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8" name="Rectangle 6"/>
          <p:cNvSpPr>
            <a:spLocks noChangeArrowheads="1"/>
          </p:cNvSpPr>
          <p:nvPr/>
        </p:nvSpPr>
        <p:spPr bwMode="auto">
          <a:xfrm>
            <a:off x="234950" y="5059363"/>
            <a:ext cx="8686800"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59" name="Rectangle 7"/>
          <p:cNvSpPr>
            <a:spLocks noGrp="1" noChangeArrowheads="1"/>
          </p:cNvSpPr>
          <p:nvPr>
            <p:ph type="title"/>
          </p:nvPr>
        </p:nvSpPr>
        <p:spPr>
          <a:xfrm>
            <a:off x="398462" y="5637213"/>
            <a:ext cx="8288337" cy="579437"/>
          </a:xfrm>
          <a:noFill/>
          <a:ln/>
        </p:spPr>
        <p:txBody>
          <a:bodyPr>
            <a:noAutofit/>
          </a:bodyPr>
          <a:lstStyle/>
          <a:p>
            <a:r>
              <a:rPr lang="en-US" sz="3600" dirty="0">
                <a:solidFill>
                  <a:schemeClr val="bg1"/>
                </a:solidFill>
              </a:rPr>
              <a:t>One gift, many </a:t>
            </a:r>
            <a:r>
              <a:rPr lang="en-US" sz="3600" dirty="0" smtClean="0">
                <a:solidFill>
                  <a:schemeClr val="bg1"/>
                </a:solidFill>
              </a:rPr>
              <a:t>generations, endless results</a:t>
            </a:r>
            <a:endParaRPr lang="en-US" sz="3600" dirty="0">
              <a:solidFill>
                <a:schemeClr val="bg1"/>
              </a:solidFill>
            </a:endParaRPr>
          </a:p>
        </p:txBody>
      </p:sp>
      <p:grpSp>
        <p:nvGrpSpPr>
          <p:cNvPr id="3" name="Group 57"/>
          <p:cNvGrpSpPr>
            <a:grpSpLocks/>
          </p:cNvGrpSpPr>
          <p:nvPr/>
        </p:nvGrpSpPr>
        <p:grpSpPr bwMode="auto">
          <a:xfrm>
            <a:off x="2538413" y="341313"/>
            <a:ext cx="1854200" cy="1555750"/>
            <a:chOff x="1599" y="191"/>
            <a:chExt cx="1168" cy="980"/>
          </a:xfrm>
        </p:grpSpPr>
        <p:sp>
          <p:nvSpPr>
            <p:cNvPr id="407565" name="Text Box 13"/>
            <p:cNvSpPr txBox="1">
              <a:spLocks noChangeArrowheads="1"/>
            </p:cNvSpPr>
            <p:nvPr/>
          </p:nvSpPr>
          <p:spPr bwMode="auto">
            <a:xfrm>
              <a:off x="1599" y="191"/>
              <a:ext cx="1063"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15</a:t>
              </a:r>
            </a:p>
          </p:txBody>
        </p:sp>
        <p:sp>
          <p:nvSpPr>
            <p:cNvPr id="407566" name="Text Box 14"/>
            <p:cNvSpPr txBox="1">
              <a:spLocks noChangeArrowheads="1"/>
            </p:cNvSpPr>
            <p:nvPr/>
          </p:nvSpPr>
          <p:spPr bwMode="auto">
            <a:xfrm>
              <a:off x="1615" y="433"/>
              <a:ext cx="1152" cy="738"/>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$100,000</a:t>
              </a:r>
              <a:r>
                <a:rPr lang="en-US" sz="1500">
                  <a:solidFill>
                    <a:srgbClr val="333333"/>
                  </a:solidFill>
                  <a:latin typeface="Times New Roman" pitchFamily="18" charset="0"/>
                  <a:cs typeface="+mn-cs"/>
                </a:rPr>
                <a:t> in cumulative grants and services</a:t>
              </a:r>
            </a:p>
            <a:p>
              <a:pPr eaLnBrk="0" hangingPunct="0">
                <a:lnSpc>
                  <a:spcPts val="1900"/>
                </a:lnSpc>
                <a:spcBef>
                  <a:spcPct val="20000"/>
                </a:spcBef>
                <a:spcAft>
                  <a:spcPct val="30000"/>
                </a:spcAft>
              </a:pPr>
              <a:r>
                <a:rPr lang="en-US" sz="1500" b="1">
                  <a:solidFill>
                    <a:srgbClr val="33506F"/>
                  </a:solidFill>
                  <a:latin typeface="Times New Roman" pitchFamily="18" charset="0"/>
                  <a:cs typeface="+mn-cs"/>
                </a:rPr>
                <a:t>$158,000</a:t>
              </a:r>
              <a:r>
                <a:rPr lang="en-US" sz="1500">
                  <a:solidFill>
                    <a:srgbClr val="333333"/>
                  </a:solidFill>
                  <a:latin typeface="Times New Roman" pitchFamily="18" charset="0"/>
                  <a:cs typeface="+mn-cs"/>
                </a:rPr>
                <a:t> balance</a:t>
              </a:r>
            </a:p>
          </p:txBody>
        </p:sp>
      </p:grpSp>
      <p:grpSp>
        <p:nvGrpSpPr>
          <p:cNvPr id="4" name="Group 58"/>
          <p:cNvGrpSpPr>
            <a:grpSpLocks/>
          </p:cNvGrpSpPr>
          <p:nvPr/>
        </p:nvGrpSpPr>
        <p:grpSpPr bwMode="auto">
          <a:xfrm>
            <a:off x="4832350" y="328613"/>
            <a:ext cx="1833563" cy="1568450"/>
            <a:chOff x="3044" y="183"/>
            <a:chExt cx="1155" cy="988"/>
          </a:xfrm>
        </p:grpSpPr>
        <p:sp>
          <p:nvSpPr>
            <p:cNvPr id="407568" name="Text Box 16"/>
            <p:cNvSpPr txBox="1">
              <a:spLocks noChangeArrowheads="1"/>
            </p:cNvSpPr>
            <p:nvPr/>
          </p:nvSpPr>
          <p:spPr bwMode="auto">
            <a:xfrm>
              <a:off x="3044" y="183"/>
              <a:ext cx="1017"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25</a:t>
              </a:r>
            </a:p>
          </p:txBody>
        </p:sp>
        <p:sp>
          <p:nvSpPr>
            <p:cNvPr id="407569" name="Text Box 17"/>
            <p:cNvSpPr txBox="1">
              <a:spLocks noChangeArrowheads="1"/>
            </p:cNvSpPr>
            <p:nvPr/>
          </p:nvSpPr>
          <p:spPr bwMode="auto">
            <a:xfrm>
              <a:off x="3056" y="433"/>
              <a:ext cx="1143" cy="738"/>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$200,000</a:t>
              </a:r>
              <a:r>
                <a:rPr lang="en-US" sz="1500">
                  <a:solidFill>
                    <a:srgbClr val="333333"/>
                  </a:solidFill>
                  <a:latin typeface="Times New Roman" pitchFamily="18" charset="0"/>
                  <a:cs typeface="+mn-cs"/>
                </a:rPr>
                <a:t> in cumulative grants and services</a:t>
              </a:r>
            </a:p>
            <a:p>
              <a:pPr eaLnBrk="0" hangingPunct="0">
                <a:lnSpc>
                  <a:spcPts val="1900"/>
                </a:lnSpc>
                <a:spcBef>
                  <a:spcPct val="20000"/>
                </a:spcBef>
                <a:spcAft>
                  <a:spcPct val="30000"/>
                </a:spcAft>
              </a:pPr>
              <a:r>
                <a:rPr lang="en-US" sz="1500" b="1">
                  <a:solidFill>
                    <a:srgbClr val="33506F"/>
                  </a:solidFill>
                  <a:latin typeface="Times New Roman" pitchFamily="18" charset="0"/>
                  <a:cs typeface="+mn-cs"/>
                </a:rPr>
                <a:t>$213,000</a:t>
              </a:r>
              <a:r>
                <a:rPr lang="en-US" sz="1500">
                  <a:solidFill>
                    <a:srgbClr val="333333"/>
                  </a:solidFill>
                  <a:latin typeface="Times New Roman" pitchFamily="18" charset="0"/>
                  <a:cs typeface="+mn-cs"/>
                </a:rPr>
                <a:t> balance</a:t>
              </a:r>
            </a:p>
          </p:txBody>
        </p:sp>
      </p:grpSp>
      <p:sp>
        <p:nvSpPr>
          <p:cNvPr id="407570" name="Text Box 18"/>
          <p:cNvSpPr txBox="1">
            <a:spLocks noChangeArrowheads="1"/>
          </p:cNvSpPr>
          <p:nvPr/>
        </p:nvSpPr>
        <p:spPr bwMode="auto">
          <a:xfrm>
            <a:off x="5167313" y="6369050"/>
            <a:ext cx="3687762" cy="244475"/>
          </a:xfrm>
          <a:prstGeom prst="rect">
            <a:avLst/>
          </a:prstGeom>
          <a:noFill/>
          <a:ln w="9525">
            <a:noFill/>
            <a:miter lim="800000"/>
            <a:headEnd/>
            <a:tailEnd/>
          </a:ln>
          <a:effectLst/>
        </p:spPr>
        <p:txBody>
          <a:bodyPr>
            <a:spAutoFit/>
          </a:bodyPr>
          <a:lstStyle/>
          <a:p>
            <a:pPr eaLnBrk="0" hangingPunct="0">
              <a:spcBef>
                <a:spcPct val="50000"/>
              </a:spcBef>
            </a:pPr>
            <a:r>
              <a:rPr lang="en-US" sz="1000" i="1">
                <a:solidFill>
                  <a:prstClr val="white"/>
                </a:solidFill>
                <a:latin typeface="Times New Roman" pitchFamily="18" charset="0"/>
                <a:cs typeface="+mn-cs"/>
              </a:rPr>
              <a:t>assumes 5% annual payout and 8.5% rate of return</a:t>
            </a:r>
          </a:p>
        </p:txBody>
      </p:sp>
      <p:grpSp>
        <p:nvGrpSpPr>
          <p:cNvPr id="5" name="Group 60"/>
          <p:cNvGrpSpPr>
            <a:grpSpLocks/>
          </p:cNvGrpSpPr>
          <p:nvPr/>
        </p:nvGrpSpPr>
        <p:grpSpPr bwMode="auto">
          <a:xfrm>
            <a:off x="234950" y="4200525"/>
            <a:ext cx="1965325" cy="600075"/>
            <a:chOff x="148" y="2646"/>
            <a:chExt cx="1238" cy="378"/>
          </a:xfrm>
        </p:grpSpPr>
        <p:sp>
          <p:nvSpPr>
            <p:cNvPr id="407592" name="Rectangle 40"/>
            <p:cNvSpPr>
              <a:spLocks noChangeArrowheads="1"/>
            </p:cNvSpPr>
            <p:nvPr/>
          </p:nvSpPr>
          <p:spPr bwMode="auto">
            <a:xfrm>
              <a:off x="148" y="2646"/>
              <a:ext cx="1238" cy="378"/>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77" name="Text Box 25"/>
            <p:cNvSpPr txBox="1">
              <a:spLocks noChangeArrowheads="1"/>
            </p:cNvSpPr>
            <p:nvPr/>
          </p:nvSpPr>
          <p:spPr bwMode="auto">
            <a:xfrm>
              <a:off x="244" y="2688"/>
              <a:ext cx="1024" cy="310"/>
            </a:xfrm>
            <a:prstGeom prst="rect">
              <a:avLst/>
            </a:prstGeom>
            <a:noFill/>
            <a:ln w="9525">
              <a:noFill/>
              <a:miter lim="800000"/>
              <a:headEnd/>
              <a:tailEnd/>
            </a:ln>
            <a:effectLst/>
          </p:spPr>
          <p:txBody>
            <a:bodyPr wrap="square">
              <a:spAutoFit/>
            </a:bodyPr>
            <a:lstStyle/>
            <a:p>
              <a:pPr eaLnBrk="0" hangingPunct="0">
                <a:spcBef>
                  <a:spcPct val="20000"/>
                </a:spcBef>
                <a:spcAft>
                  <a:spcPct val="30000"/>
                </a:spcAft>
              </a:pPr>
              <a:r>
                <a:rPr lang="en-US" sz="1300" b="1" dirty="0" smtClean="0">
                  <a:solidFill>
                    <a:prstClr val="white"/>
                  </a:solidFill>
                  <a:latin typeface="Times New Roman" pitchFamily="18" charset="0"/>
                  <a:cs typeface="+mn-cs"/>
                </a:rPr>
                <a:t>INITIAL GIFT INVESTED</a:t>
              </a:r>
            </a:p>
          </p:txBody>
        </p:sp>
      </p:grpSp>
      <p:grpSp>
        <p:nvGrpSpPr>
          <p:cNvPr id="6" name="Group 61"/>
          <p:cNvGrpSpPr>
            <a:grpSpLocks/>
          </p:cNvGrpSpPr>
          <p:nvPr/>
        </p:nvGrpSpPr>
        <p:grpSpPr bwMode="auto">
          <a:xfrm>
            <a:off x="2454275" y="3362325"/>
            <a:ext cx="1993900" cy="1444625"/>
            <a:chOff x="1546" y="2118"/>
            <a:chExt cx="1256" cy="910"/>
          </a:xfrm>
        </p:grpSpPr>
        <p:pic>
          <p:nvPicPr>
            <p:cNvPr id="407586" name="Picture 34" descr="iSt_000002875001 p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2" y="2118"/>
              <a:ext cx="378" cy="556"/>
            </a:xfrm>
            <a:prstGeom prst="rect">
              <a:avLst/>
            </a:prstGeom>
            <a:noFill/>
          </p:spPr>
        </p:pic>
        <p:sp>
          <p:nvSpPr>
            <p:cNvPr id="407593" name="Rectangle 41"/>
            <p:cNvSpPr>
              <a:spLocks noChangeArrowheads="1"/>
            </p:cNvSpPr>
            <p:nvPr/>
          </p:nvSpPr>
          <p:spPr bwMode="auto">
            <a:xfrm>
              <a:off x="1546" y="2650"/>
              <a:ext cx="1256" cy="378"/>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80" name="Text Box 28"/>
            <p:cNvSpPr txBox="1">
              <a:spLocks noChangeArrowheads="1"/>
            </p:cNvSpPr>
            <p:nvPr/>
          </p:nvSpPr>
          <p:spPr bwMode="auto">
            <a:xfrm>
              <a:off x="1666" y="2789"/>
              <a:ext cx="951"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300" b="1" dirty="0">
                  <a:solidFill>
                    <a:prstClr val="white"/>
                  </a:solidFill>
                  <a:latin typeface="Times New Roman" pitchFamily="18" charset="0"/>
                  <a:cs typeface="+mn-cs"/>
                </a:rPr>
                <a:t>1 TIME</a:t>
              </a:r>
            </a:p>
          </p:txBody>
        </p:sp>
      </p:grpSp>
      <p:grpSp>
        <p:nvGrpSpPr>
          <p:cNvPr id="7" name="Group 63"/>
          <p:cNvGrpSpPr>
            <a:grpSpLocks/>
          </p:cNvGrpSpPr>
          <p:nvPr/>
        </p:nvGrpSpPr>
        <p:grpSpPr bwMode="auto">
          <a:xfrm>
            <a:off x="4692650" y="3019425"/>
            <a:ext cx="1993900" cy="1787525"/>
            <a:chOff x="2956" y="1902"/>
            <a:chExt cx="1256" cy="1126"/>
          </a:xfrm>
        </p:grpSpPr>
        <p:pic>
          <p:nvPicPr>
            <p:cNvPr id="407587" name="Picture 35" descr="iSt_000002875001 ppt"/>
            <p:cNvPicPr>
              <a:picLocks noChangeAspect="1" noChangeArrowheads="1"/>
            </p:cNvPicPr>
            <p:nvPr/>
          </p:nvPicPr>
          <p:blipFill>
            <a:blip r:embed="rId5" cstate="print">
              <a:clrChange>
                <a:clrFrom>
                  <a:srgbClr val="FFFFFF"/>
                </a:clrFrom>
                <a:clrTo>
                  <a:srgbClr val="FFFFFF">
                    <a:alpha val="0"/>
                  </a:srgbClr>
                </a:clrTo>
              </a:clrChange>
            </a:blip>
            <a:srcRect t="16254"/>
            <a:stretch>
              <a:fillRect/>
            </a:stretch>
          </p:blipFill>
          <p:spPr bwMode="auto">
            <a:xfrm>
              <a:off x="3227" y="1902"/>
              <a:ext cx="652" cy="804"/>
            </a:xfrm>
            <a:prstGeom prst="rect">
              <a:avLst/>
            </a:prstGeom>
            <a:noFill/>
          </p:spPr>
        </p:pic>
        <p:sp>
          <p:nvSpPr>
            <p:cNvPr id="407594" name="Rectangle 42"/>
            <p:cNvSpPr>
              <a:spLocks noChangeArrowheads="1"/>
            </p:cNvSpPr>
            <p:nvPr/>
          </p:nvSpPr>
          <p:spPr bwMode="auto">
            <a:xfrm>
              <a:off x="2956" y="2650"/>
              <a:ext cx="1256" cy="378"/>
            </a:xfrm>
            <a:prstGeom prst="rect">
              <a:avLst/>
            </a:prstGeom>
            <a:solidFill>
              <a:srgbClr val="33506F"/>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07595" name="Text Box 43"/>
            <p:cNvSpPr txBox="1">
              <a:spLocks noChangeArrowheads="1"/>
            </p:cNvSpPr>
            <p:nvPr/>
          </p:nvSpPr>
          <p:spPr bwMode="auto">
            <a:xfrm>
              <a:off x="3070" y="2789"/>
              <a:ext cx="951"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300" b="1">
                  <a:solidFill>
                    <a:prstClr val="white"/>
                  </a:solidFill>
                  <a:latin typeface="Times New Roman" pitchFamily="18" charset="0"/>
                  <a:cs typeface="+mn-cs"/>
                </a:rPr>
                <a:t>2 TIMES</a:t>
              </a:r>
            </a:p>
          </p:txBody>
        </p:sp>
      </p:grpSp>
      <p:grpSp>
        <p:nvGrpSpPr>
          <p:cNvPr id="8" name="Group 59"/>
          <p:cNvGrpSpPr>
            <a:grpSpLocks/>
          </p:cNvGrpSpPr>
          <p:nvPr/>
        </p:nvGrpSpPr>
        <p:grpSpPr bwMode="auto">
          <a:xfrm>
            <a:off x="7065963" y="355600"/>
            <a:ext cx="1798637" cy="1541463"/>
            <a:chOff x="4451" y="200"/>
            <a:chExt cx="1133" cy="971"/>
          </a:xfrm>
        </p:grpSpPr>
        <p:sp>
          <p:nvSpPr>
            <p:cNvPr id="407572" name="Text Box 20"/>
            <p:cNvSpPr txBox="1">
              <a:spLocks noChangeArrowheads="1"/>
            </p:cNvSpPr>
            <p:nvPr/>
          </p:nvSpPr>
          <p:spPr bwMode="auto">
            <a:xfrm>
              <a:off x="4451" y="200"/>
              <a:ext cx="940"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50</a:t>
              </a:r>
            </a:p>
          </p:txBody>
        </p:sp>
        <p:sp>
          <p:nvSpPr>
            <p:cNvPr id="407573" name="Text Box 21"/>
            <p:cNvSpPr txBox="1">
              <a:spLocks noChangeArrowheads="1"/>
            </p:cNvSpPr>
            <p:nvPr/>
          </p:nvSpPr>
          <p:spPr bwMode="auto">
            <a:xfrm>
              <a:off x="4459" y="433"/>
              <a:ext cx="1125" cy="738"/>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$625,000</a:t>
              </a:r>
              <a:r>
                <a:rPr lang="en-US" sz="1500">
                  <a:solidFill>
                    <a:srgbClr val="333333"/>
                  </a:solidFill>
                  <a:latin typeface="Times New Roman" pitchFamily="18" charset="0"/>
                  <a:cs typeface="+mn-cs"/>
                </a:rPr>
                <a:t> in cumulative grants and services</a:t>
              </a:r>
            </a:p>
            <a:p>
              <a:pPr eaLnBrk="0" hangingPunct="0">
                <a:lnSpc>
                  <a:spcPts val="1900"/>
                </a:lnSpc>
                <a:spcBef>
                  <a:spcPct val="20000"/>
                </a:spcBef>
                <a:spcAft>
                  <a:spcPct val="30000"/>
                </a:spcAft>
              </a:pPr>
              <a:r>
                <a:rPr lang="en-US" sz="1500" b="1">
                  <a:solidFill>
                    <a:srgbClr val="33506F"/>
                  </a:solidFill>
                  <a:latin typeface="Times New Roman" pitchFamily="18" charset="0"/>
                  <a:cs typeface="+mn-cs"/>
                </a:rPr>
                <a:t>$455,000</a:t>
              </a:r>
              <a:r>
                <a:rPr lang="en-US" sz="1500">
                  <a:solidFill>
                    <a:srgbClr val="333333"/>
                  </a:solidFill>
                  <a:latin typeface="Times New Roman" pitchFamily="18" charset="0"/>
                  <a:cs typeface="+mn-cs"/>
                </a:rPr>
                <a:t> balance</a:t>
              </a:r>
            </a:p>
          </p:txBody>
        </p:sp>
      </p:grpSp>
      <p:grpSp>
        <p:nvGrpSpPr>
          <p:cNvPr id="9" name="Group 56"/>
          <p:cNvGrpSpPr>
            <a:grpSpLocks/>
          </p:cNvGrpSpPr>
          <p:nvPr/>
        </p:nvGrpSpPr>
        <p:grpSpPr bwMode="auto">
          <a:xfrm>
            <a:off x="349250" y="336550"/>
            <a:ext cx="1816100" cy="1571625"/>
            <a:chOff x="220" y="188"/>
            <a:chExt cx="1144" cy="990"/>
          </a:xfrm>
        </p:grpSpPr>
        <p:sp>
          <p:nvSpPr>
            <p:cNvPr id="407562" name="Text Box 10"/>
            <p:cNvSpPr txBox="1">
              <a:spLocks noChangeArrowheads="1"/>
            </p:cNvSpPr>
            <p:nvPr/>
          </p:nvSpPr>
          <p:spPr bwMode="auto">
            <a:xfrm>
              <a:off x="220" y="188"/>
              <a:ext cx="1030" cy="221"/>
            </a:xfrm>
            <a:prstGeom prst="rect">
              <a:avLst/>
            </a:prstGeom>
            <a:noFill/>
            <a:ln w="9525">
              <a:noFill/>
              <a:miter lim="800000"/>
              <a:headEnd/>
              <a:tailEnd/>
            </a:ln>
            <a:effectLst/>
          </p:spPr>
          <p:txBody>
            <a:bodyPr>
              <a:spAutoFit/>
            </a:bodyPr>
            <a:lstStyle/>
            <a:p>
              <a:pPr eaLnBrk="0" hangingPunct="0"/>
              <a:r>
                <a:rPr lang="en-US" sz="1700" b="1">
                  <a:solidFill>
                    <a:srgbClr val="628335"/>
                  </a:solidFill>
                  <a:latin typeface="Times New Roman" pitchFamily="18" charset="0"/>
                  <a:cs typeface="+mn-cs"/>
                </a:rPr>
                <a:t>YEAR 1</a:t>
              </a:r>
            </a:p>
          </p:txBody>
        </p:sp>
        <p:sp>
          <p:nvSpPr>
            <p:cNvPr id="407563" name="Text Box 11"/>
            <p:cNvSpPr txBox="1">
              <a:spLocks noChangeArrowheads="1"/>
            </p:cNvSpPr>
            <p:nvPr/>
          </p:nvSpPr>
          <p:spPr bwMode="auto">
            <a:xfrm>
              <a:off x="221" y="433"/>
              <a:ext cx="1143" cy="365"/>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dirty="0">
                  <a:solidFill>
                    <a:srgbClr val="333333"/>
                  </a:solidFill>
                  <a:latin typeface="Times New Roman" pitchFamily="18" charset="0"/>
                  <a:cs typeface="+mn-cs"/>
                </a:rPr>
                <a:t>Establish </a:t>
              </a:r>
              <a:r>
                <a:rPr lang="en-US" sz="1500" dirty="0" smtClean="0">
                  <a:solidFill>
                    <a:srgbClr val="333333"/>
                  </a:solidFill>
                  <a:latin typeface="Times New Roman" pitchFamily="18" charset="0"/>
                  <a:cs typeface="+mn-cs"/>
                </a:rPr>
                <a:t>an endowment </a:t>
              </a:r>
              <a:endParaRPr lang="en-US" sz="1500" b="1" dirty="0">
                <a:solidFill>
                  <a:srgbClr val="33506F"/>
                </a:solidFill>
                <a:latin typeface="Times New Roman" pitchFamily="18" charset="0"/>
                <a:cs typeface="+mn-cs"/>
              </a:endParaRPr>
            </a:p>
          </p:txBody>
        </p:sp>
        <p:sp>
          <p:nvSpPr>
            <p:cNvPr id="407607" name="Text Box 55"/>
            <p:cNvSpPr txBox="1">
              <a:spLocks noChangeArrowheads="1"/>
            </p:cNvSpPr>
            <p:nvPr/>
          </p:nvSpPr>
          <p:spPr bwMode="auto">
            <a:xfrm>
              <a:off x="224" y="968"/>
              <a:ext cx="952" cy="210"/>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500" b="1">
                  <a:solidFill>
                    <a:srgbClr val="33506F"/>
                  </a:solidFill>
                  <a:latin typeface="Times New Roman" pitchFamily="18" charset="0"/>
                  <a:cs typeface="+mn-cs"/>
                </a:rPr>
                <a:t>$100,000</a:t>
              </a:r>
              <a:r>
                <a:rPr lang="en-US" sz="1500">
                  <a:solidFill>
                    <a:srgbClr val="333333"/>
                  </a:solidFill>
                  <a:latin typeface="Times New Roman" pitchFamily="18" charset="0"/>
                  <a:cs typeface="+mn-cs"/>
                </a:rPr>
                <a:t> gift</a:t>
              </a:r>
              <a:endParaRPr lang="en-US" sz="1800">
                <a:solidFill>
                  <a:prstClr val="black"/>
                </a:solidFill>
                <a:latin typeface="Times New Roman" pitchFamily="18" charset="0"/>
                <a:cs typeface="+mn-cs"/>
              </a:endParaRPr>
            </a:p>
          </p:txBody>
        </p:sp>
      </p:grpSp>
      <p:sp>
        <p:nvSpPr>
          <p:cNvPr id="407617" name="Rectangle 65"/>
          <p:cNvSpPr>
            <a:spLocks noChangeArrowheads="1"/>
          </p:cNvSpPr>
          <p:nvPr/>
        </p:nvSpPr>
        <p:spPr bwMode="auto">
          <a:xfrm>
            <a:off x="446088" y="5075238"/>
            <a:ext cx="2533650" cy="493712"/>
          </a:xfrm>
          <a:prstGeom prst="rect">
            <a:avLst/>
          </a:prstGeom>
          <a:noFill/>
          <a:ln w="9525">
            <a:noFill/>
            <a:miter lim="800000"/>
            <a:headEnd/>
            <a:tailEnd/>
          </a:ln>
          <a:effectLst/>
        </p:spPr>
        <p:txBody>
          <a:bodyPr anchor="ctr"/>
          <a:lstStyle/>
          <a:p>
            <a:pPr eaLnBrk="0" hangingPunct="0"/>
            <a:r>
              <a:rPr lang="en-US" sz="1500" dirty="0" smtClean="0">
                <a:solidFill>
                  <a:prstClr val="white"/>
                </a:solidFill>
                <a:latin typeface="Times New Roman" pitchFamily="18" charset="0"/>
                <a:cs typeface="+mn-cs"/>
              </a:rPr>
              <a:t>WHY ENDOWED GIFTS</a:t>
            </a:r>
            <a:endParaRPr lang="en-US" sz="1500" dirty="0">
              <a:solidFill>
                <a:prstClr val="white"/>
              </a:solidFill>
              <a:latin typeface="Times New Roman" pitchFamily="18" charset="0"/>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228600" y="3527425"/>
            <a:ext cx="8686800" cy="3119438"/>
          </a:xfrm>
          <a:prstGeom prst="rect">
            <a:avLst/>
          </a:prstGeom>
          <a:solidFill>
            <a:srgbClr val="628335"/>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4436" name="Rectangle 4"/>
          <p:cNvSpPr>
            <a:spLocks noGrp="1" noChangeArrowheads="1"/>
          </p:cNvSpPr>
          <p:nvPr>
            <p:ph type="title"/>
          </p:nvPr>
        </p:nvSpPr>
        <p:spPr>
          <a:xfrm>
            <a:off x="1143001" y="3429000"/>
            <a:ext cx="8001000" cy="1447799"/>
          </a:xfrm>
          <a:noFill/>
          <a:ln/>
        </p:spPr>
        <p:txBody>
          <a:bodyPr/>
          <a:lstStyle/>
          <a:p>
            <a:r>
              <a:rPr lang="en-US" sz="2400" dirty="0" smtClean="0">
                <a:solidFill>
                  <a:schemeClr val="bg1"/>
                </a:solidFill>
              </a:rPr>
              <a:t>Impact if only 5% of Tompkins County wealth was given as  charitable </a:t>
            </a:r>
            <a:r>
              <a:rPr lang="en-US" sz="2400" b="1" u="sng" dirty="0" smtClean="0">
                <a:solidFill>
                  <a:schemeClr val="bg1"/>
                </a:solidFill>
              </a:rPr>
              <a:t>gifts</a:t>
            </a:r>
            <a:r>
              <a:rPr lang="en-US" sz="2400" dirty="0" smtClean="0">
                <a:solidFill>
                  <a:schemeClr val="bg1"/>
                </a:solidFill>
              </a:rPr>
              <a:t> designated for community endowments</a:t>
            </a:r>
            <a:endParaRPr lang="en-US" sz="2400" dirty="0">
              <a:solidFill>
                <a:schemeClr val="bg1"/>
              </a:solidFill>
            </a:endParaRPr>
          </a:p>
        </p:txBody>
      </p:sp>
      <p:grpSp>
        <p:nvGrpSpPr>
          <p:cNvPr id="2" name="Group 6"/>
          <p:cNvGrpSpPr>
            <a:grpSpLocks/>
          </p:cNvGrpSpPr>
          <p:nvPr/>
        </p:nvGrpSpPr>
        <p:grpSpPr bwMode="auto">
          <a:xfrm>
            <a:off x="3230563" y="5799138"/>
            <a:ext cx="2743200" cy="406400"/>
            <a:chOff x="2026" y="3734"/>
            <a:chExt cx="1728" cy="256"/>
          </a:xfrm>
        </p:grpSpPr>
        <p:sp>
          <p:nvSpPr>
            <p:cNvPr id="274439" name="Rectangle 7"/>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4440" name="Text Box 8"/>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eaLnBrk="0" hangingPunct="0">
                <a:spcBef>
                  <a:spcPct val="45000"/>
                </a:spcBef>
              </a:pPr>
              <a:r>
                <a:rPr lang="en-US" sz="1600" b="1" dirty="0" smtClean="0">
                  <a:solidFill>
                    <a:prstClr val="white"/>
                  </a:solidFill>
                  <a:latin typeface="Times New Roman" pitchFamily="18" charset="0"/>
                  <a:cs typeface="+mn-cs"/>
                </a:rPr>
                <a:t>$1.93 </a:t>
              </a:r>
              <a:r>
                <a:rPr lang="en-US" sz="1600" b="1" dirty="0">
                  <a:solidFill>
                    <a:prstClr val="white"/>
                  </a:solidFill>
                  <a:latin typeface="Times New Roman" pitchFamily="18" charset="0"/>
                  <a:cs typeface="+mn-cs"/>
                </a:rPr>
                <a:t>billion </a:t>
              </a:r>
              <a:r>
                <a:rPr lang="en-US" sz="1600" dirty="0">
                  <a:solidFill>
                    <a:prstClr val="white"/>
                  </a:solidFill>
                  <a:latin typeface="Times New Roman" pitchFamily="18" charset="0"/>
                  <a:cs typeface="+mn-cs"/>
                </a:rPr>
                <a:t>in 50 years</a:t>
              </a:r>
            </a:p>
          </p:txBody>
        </p:sp>
      </p:grpSp>
      <p:sp>
        <p:nvSpPr>
          <p:cNvPr id="274441" name="Rectangle 9"/>
          <p:cNvSpPr>
            <a:spLocks noChangeArrowheads="1"/>
          </p:cNvSpPr>
          <p:nvPr/>
        </p:nvSpPr>
        <p:spPr bwMode="auto">
          <a:xfrm>
            <a:off x="3121025" y="4267201"/>
            <a:ext cx="4389438" cy="647700"/>
          </a:xfrm>
          <a:prstGeom prst="rect">
            <a:avLst/>
          </a:prstGeom>
          <a:noFill/>
          <a:ln w="9525">
            <a:noFill/>
            <a:miter lim="800000"/>
            <a:headEnd/>
            <a:tailEnd/>
          </a:ln>
          <a:effectLst/>
        </p:spPr>
        <p:txBody>
          <a:bodyPr/>
          <a:lstStyle/>
          <a:p>
            <a:pPr eaLnBrk="0" hangingPunct="0">
              <a:spcBef>
                <a:spcPct val="45000"/>
              </a:spcBef>
            </a:pPr>
            <a:endParaRPr lang="en-US" sz="1800" dirty="0">
              <a:solidFill>
                <a:prstClr val="white"/>
              </a:solidFill>
              <a:latin typeface="Times New Roman" pitchFamily="18" charset="0"/>
              <a:cs typeface="+mn-cs"/>
            </a:endParaRPr>
          </a:p>
        </p:txBody>
      </p:sp>
      <p:grpSp>
        <p:nvGrpSpPr>
          <p:cNvPr id="3" name="Group 10"/>
          <p:cNvGrpSpPr>
            <a:grpSpLocks/>
          </p:cNvGrpSpPr>
          <p:nvPr/>
        </p:nvGrpSpPr>
        <p:grpSpPr bwMode="auto">
          <a:xfrm>
            <a:off x="3224213" y="5168900"/>
            <a:ext cx="2743200" cy="406400"/>
            <a:chOff x="2026" y="3734"/>
            <a:chExt cx="1728" cy="256"/>
          </a:xfrm>
        </p:grpSpPr>
        <p:sp>
          <p:nvSpPr>
            <p:cNvPr id="274443" name="Rectangle 11"/>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4444" name="Text Box 12"/>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eaLnBrk="0" hangingPunct="0">
                <a:spcBef>
                  <a:spcPct val="45000"/>
                </a:spcBef>
              </a:pPr>
              <a:r>
                <a:rPr lang="en-US" sz="1600" b="1" dirty="0" smtClean="0">
                  <a:solidFill>
                    <a:prstClr val="white"/>
                  </a:solidFill>
                  <a:latin typeface="Times New Roman" pitchFamily="18" charset="0"/>
                  <a:cs typeface="+mn-cs"/>
                </a:rPr>
                <a:t>$126.51 </a:t>
              </a:r>
              <a:r>
                <a:rPr lang="en-US" sz="1600" b="1" dirty="0">
                  <a:solidFill>
                    <a:prstClr val="white"/>
                  </a:solidFill>
                  <a:latin typeface="Times New Roman" pitchFamily="18" charset="0"/>
                  <a:cs typeface="+mn-cs"/>
                </a:rPr>
                <a:t>million </a:t>
              </a:r>
              <a:r>
                <a:rPr lang="en-US" sz="1600" dirty="0">
                  <a:solidFill>
                    <a:prstClr val="white"/>
                  </a:solidFill>
                  <a:latin typeface="Times New Roman" pitchFamily="18" charset="0"/>
                  <a:cs typeface="+mn-cs"/>
                </a:rPr>
                <a:t>in 10 years</a:t>
              </a:r>
            </a:p>
          </p:txBody>
        </p:sp>
      </p:grpSp>
      <p:pic>
        <p:nvPicPr>
          <p:cNvPr id="274456" name="Picture 24" descr="iSt000001589846 72"/>
          <p:cNvPicPr>
            <a:picLocks noChangeAspect="1" noChangeArrowheads="1"/>
          </p:cNvPicPr>
          <p:nvPr/>
        </p:nvPicPr>
        <p:blipFill>
          <a:blip r:embed="rId3" cstate="print"/>
          <a:srcRect l="443" t="7890" b="39485"/>
          <a:stretch>
            <a:fillRect/>
          </a:stretch>
        </p:blipFill>
        <p:spPr bwMode="auto">
          <a:xfrm>
            <a:off x="247650" y="242888"/>
            <a:ext cx="8680450" cy="3049587"/>
          </a:xfrm>
          <a:prstGeom prst="rect">
            <a:avLst/>
          </a:prstGeom>
          <a:noFill/>
          <a:ln w="9525">
            <a:solidFill>
              <a:srgbClr val="4D4D4D"/>
            </a:solid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eaLnBrk="0" hangingPunct="0"/>
            <a:r>
              <a:rPr lang="en-US" sz="1800" b="1" dirty="0">
                <a:solidFill>
                  <a:prstClr val="white"/>
                </a:solidFill>
                <a:latin typeface="Times New Roman" pitchFamily="18" charset="0"/>
                <a:cs typeface="+mn-cs"/>
              </a:rPr>
              <a:t>If </a:t>
            </a:r>
            <a:r>
              <a:rPr lang="en-US" sz="1800" b="1" dirty="0" smtClean="0">
                <a:solidFill>
                  <a:prstClr val="white"/>
                </a:solidFill>
                <a:latin typeface="Times New Roman" pitchFamily="18" charset="0"/>
                <a:cs typeface="+mn-cs"/>
              </a:rPr>
              <a:t>people make a charitable gift of 5</a:t>
            </a:r>
            <a:r>
              <a:rPr lang="en-US" sz="1800" b="1" dirty="0">
                <a:solidFill>
                  <a:prstClr val="white"/>
                </a:solidFill>
                <a:latin typeface="Times New Roman" pitchFamily="18" charset="0"/>
                <a:cs typeface="+mn-cs"/>
              </a:rPr>
              <a:t>% of </a:t>
            </a:r>
            <a:r>
              <a:rPr lang="en-US" sz="1800" b="1" dirty="0" smtClean="0">
                <a:solidFill>
                  <a:prstClr val="white"/>
                </a:solidFill>
                <a:latin typeface="Times New Roman" pitchFamily="18" charset="0"/>
                <a:cs typeface="+mn-cs"/>
              </a:rPr>
              <a:t>their estate to community endowments</a:t>
            </a:r>
            <a:endParaRPr lang="en-US" sz="1800" b="1" dirty="0">
              <a:solidFill>
                <a:prstClr val="white"/>
              </a:solidFill>
              <a:latin typeface="Times New Roman" pitchFamily="18" charset="0"/>
              <a:cs typeface="+mn-cs"/>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$126.5 million </a:t>
              </a:r>
              <a:r>
                <a:rPr lang="en-US" sz="1600" b="1" dirty="0">
                  <a:solidFill>
                    <a:prstClr val="white"/>
                  </a:solidFill>
                  <a:latin typeface="Times New Roman" pitchFamily="18" charset="0"/>
                  <a:cs typeface="+mn-cs"/>
                </a:rPr>
                <a:t>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$6.33 to $33.5 million</a:t>
              </a:r>
              <a:r>
                <a:rPr lang="en-US" sz="1600" b="1" dirty="0">
                  <a:solidFill>
                    <a:prstClr val="white"/>
                  </a:solidFill>
                  <a:latin typeface="Times New Roman" pitchFamily="18" charset="0"/>
                  <a:cs typeface="+mn-cs"/>
                </a:rPr>
                <a:t> </a:t>
              </a:r>
              <a:r>
                <a:rPr lang="en-US" sz="1600" b="1" dirty="0" smtClean="0">
                  <a:solidFill>
                    <a:prstClr val="white"/>
                  </a:solidFill>
                  <a:latin typeface="Times New Roman" pitchFamily="18" charset="0"/>
                  <a:cs typeface="+mn-cs"/>
                </a:rPr>
                <a:t>in total </a:t>
              </a:r>
              <a:r>
                <a:rPr lang="en-US" sz="1600" b="1" dirty="0">
                  <a:solidFill>
                    <a:prstClr val="white"/>
                  </a:solidFill>
                  <a:latin typeface="Times New Roman" pitchFamily="18" charset="0"/>
                  <a:cs typeface="+mn-cs"/>
                </a:rPr>
                <a:t>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$145.5 million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$1.93 </a:t>
              </a:r>
              <a:r>
                <a:rPr lang="en-US" sz="1600" b="1" dirty="0">
                  <a:solidFill>
                    <a:prstClr val="white"/>
                  </a:solidFill>
                  <a:latin typeface="Times New Roman" pitchFamily="18" charset="0"/>
                  <a:cs typeface="+mn-cs"/>
                </a:rPr>
                <a:t>billion 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$96.58 million to $3.5 billion in total 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$3.94 billion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eaLnBrk="0" hangingPunct="0"/>
            <a:r>
              <a:rPr lang="en-US" sz="1500">
                <a:solidFill>
                  <a:prstClr val="white"/>
                </a:solidFill>
                <a:latin typeface="Times New Roman" pitchFamily="18" charset="0"/>
                <a:cs typeface="+mn-cs"/>
              </a:rPr>
              <a:t>LOOKING AHEAD</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HISTORY &amp; BACKGROUND</a:t>
            </a:r>
          </a:p>
        </p:txBody>
      </p:sp>
      <p:sp>
        <p:nvSpPr>
          <p:cNvPr id="1032195" name="Rectangle 3"/>
          <p:cNvSpPr>
            <a:spLocks noGrp="1" noChangeArrowheads="1"/>
          </p:cNvSpPr>
          <p:nvPr>
            <p:ph idx="1"/>
          </p:nvPr>
        </p:nvSpPr>
        <p:spPr/>
        <p:txBody>
          <a:bodyPr/>
          <a:lstStyle/>
          <a:p>
            <a:pPr eaLnBrk="1" hangingPunct="1">
              <a:buFont typeface="Courier New" pitchFamily="49" charset="0"/>
              <a:buChar char="o"/>
            </a:pPr>
            <a:r>
              <a:rPr lang="en-US" sz="2800" b="1" dirty="0" smtClean="0"/>
              <a:t>Millionaires in the Millennium </a:t>
            </a:r>
            <a:r>
              <a:rPr lang="en-US" sz="2800" dirty="0" smtClean="0"/>
              <a:t>(1999)</a:t>
            </a:r>
          </a:p>
          <a:p>
            <a:pPr lvl="1" eaLnBrk="1" hangingPunct="1">
              <a:buFont typeface="Courier New" pitchFamily="49" charset="0"/>
              <a:buChar char="o"/>
            </a:pPr>
            <a:r>
              <a:rPr lang="en-US" sz="2400" dirty="0" smtClean="0"/>
              <a:t>Boston College</a:t>
            </a:r>
          </a:p>
          <a:p>
            <a:pPr lvl="1" eaLnBrk="1" hangingPunct="1">
              <a:buFont typeface="Courier New" pitchFamily="49" charset="0"/>
              <a:buChar char="o"/>
            </a:pPr>
            <a:r>
              <a:rPr lang="en-US" sz="2400" dirty="0" smtClean="0"/>
              <a:t>$41 Trillion TOW opportunity</a:t>
            </a:r>
          </a:p>
          <a:p>
            <a:pPr lvl="1" eaLnBrk="1" hangingPunct="1">
              <a:buFont typeface="Courier New" pitchFamily="49" charset="0"/>
              <a:buChar char="o"/>
            </a:pPr>
            <a:r>
              <a:rPr lang="en-US" sz="2400" dirty="0" smtClean="0"/>
              <a:t>1998-2052 period</a:t>
            </a:r>
          </a:p>
          <a:p>
            <a:pPr eaLnBrk="1" hangingPunct="1">
              <a:buFont typeface="Courier New" pitchFamily="49" charset="0"/>
              <a:buChar char="o"/>
            </a:pPr>
            <a:r>
              <a:rPr lang="en-US" sz="2800" b="1" dirty="0" smtClean="0"/>
              <a:t>Transfer of Wealth in Nebraska </a:t>
            </a:r>
            <a:r>
              <a:rPr lang="en-US" sz="2800" dirty="0" smtClean="0"/>
              <a:t>(2002)</a:t>
            </a:r>
          </a:p>
          <a:p>
            <a:pPr eaLnBrk="1" hangingPunct="1">
              <a:buFont typeface="Courier New" pitchFamily="49" charset="0"/>
              <a:buChar char="o"/>
            </a:pPr>
            <a:r>
              <a:rPr lang="en-US" sz="2800" dirty="0" smtClean="0"/>
              <a:t>RUPRI Center for Rural Entrepreneurship</a:t>
            </a:r>
          </a:p>
          <a:p>
            <a:pPr eaLnBrk="1" hangingPunct="1">
              <a:buFont typeface="Courier New" pitchFamily="49" charset="0"/>
              <a:buChar char="o"/>
            </a:pPr>
            <a:r>
              <a:rPr lang="en-US" sz="2800" dirty="0" smtClean="0"/>
              <a:t>Completed over 38 studies in 1,100 communities</a:t>
            </a:r>
          </a:p>
          <a:p>
            <a:pPr eaLnBrk="1" hangingPunct="1">
              <a:buFont typeface="Courier New" pitchFamily="49" charset="0"/>
              <a:buChar char="o"/>
            </a:pPr>
            <a:endParaRPr lang="en-US" sz="2800" dirty="0" smtClean="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7162800" cy="1143000"/>
          </a:xfrm>
        </p:spPr>
        <p:txBody>
          <a:bodyPr/>
          <a:lstStyle/>
          <a:p>
            <a:pPr eaLnBrk="1" hangingPunct="1"/>
            <a:r>
              <a:rPr lang="en-US" sz="4000" smtClean="0"/>
              <a:t>TOW Studies in the United States</a:t>
            </a:r>
          </a:p>
        </p:txBody>
      </p:sp>
      <p:pic>
        <p:nvPicPr>
          <p:cNvPr id="6147" name="Picture 1"/>
          <p:cNvPicPr>
            <a:picLocks noChangeAspect="1"/>
          </p:cNvPicPr>
          <p:nvPr/>
        </p:nvPicPr>
        <p:blipFill>
          <a:blip r:embed="rId2" cstate="print"/>
          <a:srcRect t="12863" b="6677"/>
          <a:stretch>
            <a:fillRect/>
          </a:stretch>
        </p:blipFill>
        <p:spPr bwMode="auto">
          <a:xfrm>
            <a:off x="854075" y="1981200"/>
            <a:ext cx="7375525" cy="42672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1945-1990</a:t>
            </a:r>
          </a:p>
        </p:txBody>
      </p:sp>
      <p:graphicFrame>
        <p:nvGraphicFramePr>
          <p:cNvPr id="6" name="Chart 5"/>
          <p:cNvGraphicFramePr>
            <a:graphicFrameLocks noGrp="1"/>
          </p:cNvGraphicFramePr>
          <p:nvPr/>
        </p:nvGraphicFramePr>
        <p:xfrm>
          <a:off x="457200" y="1905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419350"/>
          </a:xfrm>
          <a:prstGeom prst="rect">
            <a:avLst/>
          </a:prstGeom>
          <a:solidFill>
            <a:srgbClr val="FF9933"/>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27651" name="Text Box 14"/>
          <p:cNvSpPr txBox="1">
            <a:spLocks noChangeArrowheads="1"/>
          </p:cNvSpPr>
          <p:nvPr/>
        </p:nvSpPr>
        <p:spPr bwMode="auto">
          <a:xfrm>
            <a:off x="457200" y="180975"/>
            <a:ext cx="4538663" cy="2085975"/>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sz="4800" b="1" dirty="0">
                <a:solidFill>
                  <a:schemeClr val="bg1"/>
                </a:solidFill>
                <a:latin typeface="Cambria" pitchFamily="18" charset="0"/>
              </a:rPr>
              <a:t>Making a Difference Close to Home</a:t>
            </a:r>
          </a:p>
        </p:txBody>
      </p:sp>
      <p:sp>
        <p:nvSpPr>
          <p:cNvPr id="27652" name="Text Box 19"/>
          <p:cNvSpPr txBox="1">
            <a:spLocks noChangeArrowheads="1"/>
          </p:cNvSpPr>
          <p:nvPr/>
        </p:nvSpPr>
        <p:spPr bwMode="auto">
          <a:xfrm>
            <a:off x="820738" y="5116513"/>
            <a:ext cx="7480300" cy="274637"/>
          </a:xfrm>
          <a:prstGeom prst="rect">
            <a:avLst/>
          </a:prstGeom>
          <a:noFill/>
          <a:ln w="38100">
            <a:noFill/>
            <a:miter lim="800000"/>
            <a:headEnd/>
            <a:tailEnd/>
          </a:ln>
        </p:spPr>
        <p:txBody>
          <a:bodyPr anchor="ctr">
            <a:spAutoFit/>
          </a:bodyPr>
          <a:lstStyle/>
          <a:p>
            <a:pPr algn="ctr" eaLnBrk="0" hangingPunct="0">
              <a:spcBef>
                <a:spcPct val="50000"/>
              </a:spcBef>
            </a:pPr>
            <a:r>
              <a:rPr lang="en-US" altLang="en-US" sz="1200" b="1">
                <a:solidFill>
                  <a:srgbClr val="000000"/>
                </a:solidFill>
              </a:rPr>
              <a:t>]</a:t>
            </a:r>
            <a:endParaRPr lang="en-US" altLang="en-US" sz="1200">
              <a:solidFill>
                <a:srgbClr val="000000"/>
              </a:solidFill>
            </a:endParaRPr>
          </a:p>
        </p:txBody>
      </p:sp>
      <p:pic>
        <p:nvPicPr>
          <p:cNvPr id="27653" name="Picture 5" descr="New CFTC Logo_4C_4in MAY 2011.tif"/>
          <p:cNvPicPr>
            <a:picLocks noChangeAspect="1"/>
          </p:cNvPicPr>
          <p:nvPr/>
        </p:nvPicPr>
        <p:blipFill>
          <a:blip r:embed="rId3" cstate="print"/>
          <a:srcRect/>
          <a:stretch>
            <a:fillRect/>
          </a:stretch>
        </p:blipFill>
        <p:spPr bwMode="auto">
          <a:xfrm>
            <a:off x="180975" y="4597400"/>
            <a:ext cx="8778875" cy="2260600"/>
          </a:xfrm>
          <a:prstGeom prst="rect">
            <a:avLst/>
          </a:prstGeom>
          <a:noFill/>
          <a:ln w="9525">
            <a:noFill/>
            <a:miter lim="800000"/>
            <a:headEnd/>
            <a:tailEnd/>
          </a:ln>
        </p:spPr>
      </p:pic>
      <p:sp>
        <p:nvSpPr>
          <p:cNvPr id="7" name="Rectangle 6"/>
          <p:cNvSpPr>
            <a:spLocks noChangeArrowheads="1"/>
          </p:cNvSpPr>
          <p:nvPr/>
        </p:nvSpPr>
        <p:spPr bwMode="auto">
          <a:xfrm>
            <a:off x="-1588" y="2419350"/>
            <a:ext cx="9144001" cy="152400"/>
          </a:xfrm>
          <a:prstGeom prst="rect">
            <a:avLst/>
          </a:prstGeom>
          <a:solidFill>
            <a:srgbClr val="99CC00">
              <a:alpha val="49804"/>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27656" name="Picture 8"/>
          <p:cNvPicPr>
            <a:picLocks noChangeAspect="1" noChangeArrowheads="1"/>
          </p:cNvPicPr>
          <p:nvPr/>
        </p:nvPicPr>
        <p:blipFill>
          <a:blip r:embed="rId4" cstate="print"/>
          <a:srcRect/>
          <a:stretch>
            <a:fillRect/>
          </a:stretch>
        </p:blipFill>
        <p:spPr bwMode="auto">
          <a:xfrm>
            <a:off x="4812030" y="915988"/>
            <a:ext cx="3608295" cy="3583346"/>
          </a:xfrm>
          <a:prstGeom prst="rect">
            <a:avLst/>
          </a:prstGeom>
          <a:noFill/>
          <a:ln w="9525">
            <a:noFill/>
            <a:miter lim="800000"/>
            <a:headEnd/>
            <a:tailEnd/>
          </a:ln>
        </p:spPr>
      </p:pic>
      <p:sp>
        <p:nvSpPr>
          <p:cNvPr id="10" name="Rectangle 9"/>
          <p:cNvSpPr/>
          <p:nvPr/>
        </p:nvSpPr>
        <p:spPr>
          <a:xfrm>
            <a:off x="641310" y="2710149"/>
            <a:ext cx="3335377" cy="1077218"/>
          </a:xfrm>
          <a:prstGeom prst="rect">
            <a:avLst/>
          </a:prstGeom>
        </p:spPr>
        <p:txBody>
          <a:bodyPr wrap="square">
            <a:spAutoFit/>
          </a:bodyPr>
          <a:lstStyle/>
          <a:p>
            <a:r>
              <a:rPr lang="en-US" sz="3200" dirty="0">
                <a:solidFill>
                  <a:schemeClr val="tx1">
                    <a:lumMod val="75000"/>
                    <a:lumOff val="25000"/>
                  </a:schemeClr>
                </a:solidFill>
                <a:latin typeface="Cambria" pitchFamily="18" charset="0"/>
              </a:rPr>
              <a:t>traveling </a:t>
            </a:r>
            <a:r>
              <a:rPr lang="en-US" sz="3200" dirty="0" smtClean="0">
                <a:solidFill>
                  <a:schemeClr val="tx1">
                    <a:lumMod val="75000"/>
                    <a:lumOff val="25000"/>
                  </a:schemeClr>
                </a:solidFill>
                <a:latin typeface="Cambria" pitchFamily="18" charset="0"/>
              </a:rPr>
              <a:t>               together…</a:t>
            </a:r>
            <a:endParaRPr lang="en-US" sz="3200" dirty="0">
              <a:solidFill>
                <a:schemeClr val="tx1">
                  <a:lumMod val="75000"/>
                  <a:lumOff val="25000"/>
                </a:schemeClr>
              </a:solidFill>
              <a:latin typeface="Cambria" pitchFamily="18" charset="0"/>
            </a:endParaRPr>
          </a:p>
        </p:txBody>
      </p:sp>
      <p:sp>
        <p:nvSpPr>
          <p:cNvPr id="11" name="Rectangle 10"/>
          <p:cNvSpPr/>
          <p:nvPr/>
        </p:nvSpPr>
        <p:spPr>
          <a:xfrm>
            <a:off x="1481106" y="3756752"/>
            <a:ext cx="3089307" cy="1077218"/>
          </a:xfrm>
          <a:prstGeom prst="rect">
            <a:avLst/>
          </a:prstGeom>
        </p:spPr>
        <p:txBody>
          <a:bodyPr wrap="square">
            <a:spAutoFit/>
          </a:bodyPr>
          <a:lstStyle/>
          <a:p>
            <a:pPr algn="ctr"/>
            <a:r>
              <a:rPr lang="en-US" sz="3200" dirty="0" smtClean="0">
                <a:solidFill>
                  <a:schemeClr val="tx1">
                    <a:lumMod val="75000"/>
                    <a:lumOff val="25000"/>
                  </a:schemeClr>
                </a:solidFill>
                <a:latin typeface="Cambria" pitchFamily="18" charset="0"/>
              </a:rPr>
              <a:t>…sharing </a:t>
            </a:r>
            <a:r>
              <a:rPr lang="en-US" sz="3200" dirty="0">
                <a:solidFill>
                  <a:schemeClr val="tx1">
                    <a:lumMod val="75000"/>
                    <a:lumOff val="25000"/>
                  </a:schemeClr>
                </a:solidFill>
                <a:latin typeface="Cambria" pitchFamily="18" charset="0"/>
              </a:rPr>
              <a:t>the journey</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Events of the Last Decade</a:t>
            </a:r>
          </a:p>
        </p:txBody>
      </p:sp>
      <p:sp>
        <p:nvSpPr>
          <p:cNvPr id="8195" name="Content Placeholder 2"/>
          <p:cNvSpPr>
            <a:spLocks noGrp="1"/>
          </p:cNvSpPr>
          <p:nvPr>
            <p:ph idx="1"/>
          </p:nvPr>
        </p:nvSpPr>
        <p:spPr/>
        <p:txBody>
          <a:bodyPr/>
          <a:lstStyle/>
          <a:p>
            <a:pPr eaLnBrk="1" hangingPunct="1">
              <a:buFont typeface="Wingdings" pitchFamily="2" charset="2"/>
              <a:buChar char="Ø"/>
            </a:pPr>
            <a:r>
              <a:rPr lang="en-US" smtClean="0"/>
              <a:t>Dot Com &amp; 9-11 Crisis</a:t>
            </a:r>
          </a:p>
          <a:p>
            <a:pPr eaLnBrk="1" hangingPunct="1">
              <a:buFont typeface="Wingdings" pitchFamily="2" charset="2"/>
              <a:buChar char="Ø"/>
            </a:pPr>
            <a:r>
              <a:rPr lang="en-US" smtClean="0"/>
              <a:t>The Post 9-11 Recession</a:t>
            </a:r>
          </a:p>
          <a:p>
            <a:pPr eaLnBrk="1" hangingPunct="1">
              <a:buFont typeface="Wingdings" pitchFamily="2" charset="2"/>
              <a:buChar char="Ø"/>
            </a:pPr>
            <a:r>
              <a:rPr lang="en-US" smtClean="0"/>
              <a:t>Housing Bubble</a:t>
            </a:r>
          </a:p>
          <a:p>
            <a:pPr eaLnBrk="1" hangingPunct="1">
              <a:buFont typeface="Wingdings" pitchFamily="2" charset="2"/>
              <a:buChar char="Ø"/>
            </a:pPr>
            <a:r>
              <a:rPr lang="en-US" smtClean="0"/>
              <a:t>Financial Crisis</a:t>
            </a:r>
          </a:p>
          <a:p>
            <a:pPr eaLnBrk="1" hangingPunct="1">
              <a:buFont typeface="Wingdings" pitchFamily="2" charset="2"/>
              <a:buChar char="Ø"/>
            </a:pPr>
            <a:r>
              <a:rPr lang="en-US" smtClean="0"/>
              <a:t>The Great Recession of 2008</a:t>
            </a: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1990-2010 Q2</a:t>
            </a:r>
          </a:p>
        </p:txBody>
      </p:sp>
      <p:graphicFrame>
        <p:nvGraphicFramePr>
          <p:cNvPr id="5" name="Chart 4"/>
          <p:cNvGraphicFramePr>
            <a:graphicFrameLocks noGrp="1"/>
          </p:cNvGraphicFramePr>
          <p:nvPr/>
        </p:nvGraphicFramePr>
        <p:xfrm>
          <a:off x="457200" y="1828800"/>
          <a:ext cx="83058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Methodology</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endParaRPr lang="en-US" dirty="0" smtClean="0"/>
          </a:p>
          <a:p>
            <a:pPr>
              <a:buFont typeface="Wingdings" pitchFamily="2" charset="2"/>
              <a:buChar char="ü"/>
            </a:pPr>
            <a:r>
              <a:rPr lang="en-US" dirty="0" smtClean="0"/>
              <a:t>Suggestive Forecast </a:t>
            </a:r>
            <a:r>
              <a:rPr lang="en-US" b="1" u="sng" dirty="0" smtClean="0"/>
              <a:t>NOT</a:t>
            </a:r>
            <a:r>
              <a:rPr lang="en-US" dirty="0" smtClean="0"/>
              <a:t> a Prediction Forecast, </a:t>
            </a:r>
            <a:r>
              <a:rPr lang="en-US" b="1" u="sng" dirty="0" smtClean="0"/>
              <a:t>NOT</a:t>
            </a:r>
            <a:r>
              <a:rPr lang="en-US" dirty="0" smtClean="0"/>
              <a:t> a Prescriptive Demand </a:t>
            </a:r>
          </a:p>
          <a:p>
            <a:pPr eaLnBrk="1" hangingPunct="1">
              <a:buFont typeface="Wingdings" pitchFamily="2" charset="2"/>
              <a:buChar char="ü"/>
            </a:pPr>
            <a:r>
              <a:rPr lang="en-US" dirty="0" smtClean="0"/>
              <a:t>Base year 2010, for 50 year period 2010-60</a:t>
            </a:r>
          </a:p>
          <a:p>
            <a:pPr eaLnBrk="1" hangingPunct="1">
              <a:buFont typeface="Wingdings" pitchFamily="2" charset="2"/>
              <a:buChar char="ü"/>
            </a:pPr>
            <a:r>
              <a:rPr lang="en-US" dirty="0" smtClean="0"/>
              <a:t>Real </a:t>
            </a:r>
            <a:r>
              <a:rPr lang="en-US" b="1" u="sng" dirty="0" smtClean="0"/>
              <a:t>NOT</a:t>
            </a:r>
            <a:r>
              <a:rPr lang="en-US" dirty="0" smtClean="0"/>
              <a:t> Constant Dollars</a:t>
            </a:r>
          </a:p>
          <a:p>
            <a:pPr eaLnBrk="1" hangingPunct="1">
              <a:buFont typeface="Wingdings" pitchFamily="2" charset="2"/>
              <a:buChar char="ü"/>
            </a:pPr>
            <a:endParaRPr lang="en-US" dirty="0" smtClean="0"/>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b="1" smtClean="0"/>
              <a:t>Survey of Consumer Finance</a:t>
            </a:r>
            <a:r>
              <a:rPr lang="en-US" smtClean="0"/>
              <a:t>, The Federal Reserve Board </a:t>
            </a:r>
          </a:p>
          <a:p>
            <a:pPr lvl="1" eaLnBrk="1" hangingPunct="1">
              <a:buFont typeface="Wingdings" pitchFamily="2" charset="2"/>
              <a:buChar char="ü"/>
            </a:pPr>
            <a:r>
              <a:rPr lang="en-US" smtClean="0"/>
              <a:t>Triennial</a:t>
            </a:r>
          </a:p>
          <a:p>
            <a:pPr lvl="1" eaLnBrk="1" hangingPunct="1">
              <a:buFont typeface="Wingdings" pitchFamily="2" charset="2"/>
              <a:buChar char="ü"/>
            </a:pPr>
            <a:r>
              <a:rPr lang="en-US" smtClean="0"/>
              <a:t>Current Release: 2007</a:t>
            </a:r>
          </a:p>
          <a:p>
            <a:pPr eaLnBrk="1" hangingPunct="1">
              <a:buFont typeface="Wingdings" pitchFamily="2" charset="2"/>
              <a:buChar char="ü"/>
            </a:pPr>
            <a:r>
              <a:rPr lang="en-US" b="1" smtClean="0"/>
              <a:t>Flow of Funds</a:t>
            </a:r>
            <a:r>
              <a:rPr lang="en-US" smtClean="0"/>
              <a:t>, The Federal Reserve Board</a:t>
            </a:r>
          </a:p>
          <a:p>
            <a:pPr lvl="1" eaLnBrk="1" hangingPunct="1">
              <a:buFont typeface="Wingdings" pitchFamily="2" charset="2"/>
              <a:buChar char="ü"/>
            </a:pPr>
            <a:r>
              <a:rPr lang="en-US" smtClean="0"/>
              <a:t>Current Release: 	December 9, 2010</a:t>
            </a:r>
          </a:p>
          <a:p>
            <a:pPr lvl="1" eaLnBrk="1" hangingPunct="1">
              <a:buFont typeface="Wingdings" pitchFamily="2" charset="2"/>
              <a:buChar char="ü"/>
            </a:pPr>
            <a:r>
              <a:rPr lang="en-US" smtClean="0"/>
              <a:t>Next Release: 	March 10, 2011</a:t>
            </a:r>
          </a:p>
          <a:p>
            <a:pPr eaLnBrk="1" hangingPunct="1">
              <a:buFont typeface="Wingdings" pitchFamily="2" charset="2"/>
              <a:buChar char="ü"/>
            </a:pPr>
            <a:endParaRPr lang="en-US" smtClean="0"/>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Age Characteristics</a:t>
            </a:r>
          </a:p>
          <a:p>
            <a:pPr eaLnBrk="1" hangingPunct="1">
              <a:buFont typeface="Wingdings" pitchFamily="2" charset="2"/>
              <a:buChar char="ü"/>
            </a:pPr>
            <a:r>
              <a:rPr lang="en-US" dirty="0" smtClean="0"/>
              <a:t>Market Valuation of Property by Class</a:t>
            </a:r>
          </a:p>
          <a:p>
            <a:pPr eaLnBrk="1" hangingPunct="1">
              <a:buFont typeface="Wingdings" pitchFamily="2" charset="2"/>
              <a:buChar char="ü"/>
            </a:pPr>
            <a:r>
              <a:rPr lang="en-US" dirty="0" smtClean="0"/>
              <a:t>Concentration of Creative Class Employment &amp; Income</a:t>
            </a:r>
          </a:p>
          <a:p>
            <a:pPr eaLnBrk="1" hangingPunct="1">
              <a:buFont typeface="Wingdings" pitchFamily="2" charset="2"/>
              <a:buChar char="ü"/>
            </a:pPr>
            <a:r>
              <a:rPr lang="en-US" b="1" dirty="0" smtClean="0"/>
              <a:t>D</a:t>
            </a:r>
            <a:r>
              <a:rPr lang="en-US" dirty="0" smtClean="0"/>
              <a:t>ividends, </a:t>
            </a:r>
            <a:r>
              <a:rPr lang="en-US" b="1" dirty="0" smtClean="0"/>
              <a:t>I</a:t>
            </a:r>
            <a:r>
              <a:rPr lang="en-US" dirty="0" smtClean="0"/>
              <a:t>nterest &amp; </a:t>
            </a:r>
            <a:r>
              <a:rPr lang="en-US" b="1" dirty="0" smtClean="0"/>
              <a:t>R</a:t>
            </a:r>
            <a:r>
              <a:rPr lang="en-US" dirty="0" smtClean="0"/>
              <a:t>ent (DIR) Income</a:t>
            </a:r>
          </a:p>
          <a:p>
            <a:pPr eaLnBrk="1" hangingPunct="1">
              <a:buFont typeface="Wingdings" pitchFamily="2" charset="2"/>
              <a:buChar char="ü"/>
            </a:pPr>
            <a:r>
              <a:rPr lang="en-US" dirty="0" smtClean="0"/>
              <a:t>Proprietors’ Employment &amp; Income</a:t>
            </a:r>
          </a:p>
          <a:p>
            <a:pPr eaLnBrk="1" hangingPunct="1">
              <a:buFont typeface="Wingdings" pitchFamily="2" charset="2"/>
              <a:buChar char="ü"/>
            </a:pPr>
            <a:r>
              <a:rPr lang="en-US" dirty="0" smtClean="0"/>
              <a:t>Residential Real Estate, Owned Businesses, Investments</a:t>
            </a: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Scenario Building</a:t>
            </a:r>
            <a:endParaRPr lang="en-US" sz="2800" smtClean="0"/>
          </a:p>
        </p:txBody>
      </p:sp>
      <p:sp>
        <p:nvSpPr>
          <p:cNvPr id="10362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t>Step I</a:t>
            </a:r>
          </a:p>
          <a:p>
            <a:pPr eaLnBrk="1" hangingPunct="1">
              <a:buFont typeface="Wingdings" pitchFamily="2" charset="2"/>
              <a:buChar char="ü"/>
              <a:defRPr/>
            </a:pPr>
            <a:r>
              <a:rPr lang="en-US" dirty="0" smtClean="0"/>
              <a:t>Population projections</a:t>
            </a:r>
          </a:p>
          <a:p>
            <a:pPr eaLnBrk="1" hangingPunct="1">
              <a:buFont typeface="Wingdings" pitchFamily="2" charset="2"/>
              <a:buChar char="ü"/>
              <a:defRPr/>
            </a:pPr>
            <a:r>
              <a:rPr lang="en-US" dirty="0" smtClean="0"/>
              <a:t>Economic growth scenario</a:t>
            </a:r>
          </a:p>
          <a:p>
            <a:pPr marL="0" indent="0" eaLnBrk="1" hangingPunct="1">
              <a:buFont typeface="Wingdings" pitchFamily="2" charset="2"/>
              <a:buNone/>
              <a:defRPr/>
            </a:pPr>
            <a:r>
              <a:rPr lang="en-US" dirty="0" smtClean="0"/>
              <a:t>Step II</a:t>
            </a:r>
          </a:p>
          <a:p>
            <a:pPr eaLnBrk="1" hangingPunct="1">
              <a:buFont typeface="Wingdings" pitchFamily="2" charset="2"/>
              <a:buChar char="ü"/>
              <a:defRPr/>
            </a:pPr>
            <a:r>
              <a:rPr lang="en-US" dirty="0" smtClean="0"/>
              <a:t>Wealth Release</a:t>
            </a:r>
          </a:p>
          <a:p>
            <a:pPr marL="0" indent="0" eaLnBrk="1" hangingPunct="1">
              <a:buFont typeface="Wingdings" pitchFamily="2" charset="2"/>
              <a:buNone/>
              <a:defRPr/>
            </a:pPr>
            <a:r>
              <a:rPr lang="en-US" dirty="0" smtClean="0"/>
              <a:t>Step III</a:t>
            </a:r>
          </a:p>
          <a:p>
            <a:pPr eaLnBrk="1" hangingPunct="1">
              <a:buFont typeface="Wingdings" pitchFamily="2" charset="2"/>
              <a:buChar char="ü"/>
              <a:defRPr/>
            </a:pPr>
            <a:r>
              <a:rPr lang="en-US" dirty="0" smtClean="0"/>
              <a:t>Review &amp; Verification</a:t>
            </a: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Discounting assets</a:t>
            </a:r>
          </a:p>
          <a:p>
            <a:pPr lvl="1" eaLnBrk="1" hangingPunct="1">
              <a:buFont typeface="Wingdings" pitchFamily="2" charset="2"/>
              <a:buChar char="ü"/>
            </a:pPr>
            <a:r>
              <a:rPr lang="en-US" dirty="0" smtClean="0"/>
              <a:t>Motor vehicles, art, jewelry</a:t>
            </a:r>
          </a:p>
          <a:p>
            <a:pPr eaLnBrk="1" hangingPunct="1">
              <a:buFont typeface="Wingdings" pitchFamily="2" charset="2"/>
              <a:buChar char="ü"/>
            </a:pPr>
            <a:r>
              <a:rPr lang="en-US" dirty="0" smtClean="0"/>
              <a:t>Immigrants</a:t>
            </a:r>
          </a:p>
          <a:p>
            <a:pPr eaLnBrk="1" hangingPunct="1">
              <a:buFont typeface="Wingdings" pitchFamily="2" charset="2"/>
              <a:buChar char="ü"/>
            </a:pPr>
            <a:r>
              <a:rPr lang="en-US" dirty="0" smtClean="0"/>
              <a:t>Group quarters population</a:t>
            </a:r>
          </a:p>
          <a:p>
            <a:pPr eaLnBrk="1" hangingPunct="1">
              <a:buFont typeface="Wingdings" pitchFamily="2" charset="2"/>
              <a:buChar char="ü"/>
            </a:pPr>
            <a:r>
              <a:rPr lang="en-US" dirty="0" smtClean="0"/>
              <a:t>High amenities, vacation homes, retirees</a:t>
            </a:r>
          </a:p>
          <a:p>
            <a:pPr eaLnBrk="1" hangingPunct="1">
              <a:buFont typeface="Wingdings" pitchFamily="2" charset="2"/>
              <a:buChar char="ü"/>
            </a:pPr>
            <a:r>
              <a:rPr lang="en-US" dirty="0" smtClean="0"/>
              <a:t>Economic development projects</a:t>
            </a:r>
          </a:p>
          <a:p>
            <a:pPr eaLnBrk="1" hangingPunct="1">
              <a:buFont typeface="Wingdings" pitchFamily="2" charset="2"/>
              <a:buChar char="ü"/>
            </a:pPr>
            <a:r>
              <a:rPr lang="en-US" dirty="0" smtClean="0"/>
              <a:t>Other special cases</a:t>
            </a: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066800"/>
          </a:xfrm>
        </p:spPr>
        <p:txBody>
          <a:bodyPr/>
          <a:lstStyle/>
          <a:p>
            <a:pPr eaLnBrk="1" hangingPunct="1"/>
            <a:r>
              <a:rPr lang="en-US" sz="2800" dirty="0" smtClean="0"/>
              <a:t>Tompkins County Technical Advisory Committee</a:t>
            </a:r>
          </a:p>
        </p:txBody>
      </p:sp>
      <p:sp>
        <p:nvSpPr>
          <p:cNvPr id="1036291" name="Rectangle 3"/>
          <p:cNvSpPr>
            <a:spLocks noGrp="1" noChangeArrowheads="1"/>
          </p:cNvSpPr>
          <p:nvPr>
            <p:ph idx="1"/>
          </p:nvPr>
        </p:nvSpPr>
        <p:spPr>
          <a:xfrm>
            <a:off x="457200" y="1752600"/>
            <a:ext cx="8229600" cy="4378325"/>
          </a:xfrm>
        </p:spPr>
        <p:txBody>
          <a:bodyPr numCol="2">
            <a:normAutofit lnSpcReduction="10000"/>
          </a:bodyPr>
          <a:lstStyle/>
          <a:p>
            <a:r>
              <a:rPr lang="en-US" sz="2000" b="1" dirty="0" smtClean="0"/>
              <a:t>Suzanne Aigen</a:t>
            </a:r>
            <a:r>
              <a:rPr lang="en-US" sz="2000" dirty="0" smtClean="0"/>
              <a:t>, Aigen Agency</a:t>
            </a:r>
          </a:p>
          <a:p>
            <a:r>
              <a:rPr lang="en-US" sz="2000" b="1" dirty="0" smtClean="0"/>
              <a:t>Martha Armstrong</a:t>
            </a:r>
            <a:r>
              <a:rPr lang="en-US" sz="2000" dirty="0" smtClean="0"/>
              <a:t>, Tompkins County Area Development </a:t>
            </a:r>
          </a:p>
          <a:p>
            <a:r>
              <a:rPr lang="en-US" sz="2000" dirty="0" smtClean="0"/>
              <a:t> </a:t>
            </a:r>
            <a:r>
              <a:rPr lang="en-US" sz="2000" b="1" dirty="0" smtClean="0"/>
              <a:t>Fred Ballantyne</a:t>
            </a:r>
            <a:r>
              <a:rPr lang="en-US" sz="2000" dirty="0" smtClean="0"/>
              <a:t>, TIAA-CREF and former Community Foundation Board</a:t>
            </a:r>
          </a:p>
          <a:p>
            <a:r>
              <a:rPr lang="en-US" sz="2000" b="1" dirty="0" smtClean="0"/>
              <a:t>Mary Berens</a:t>
            </a:r>
            <a:r>
              <a:rPr lang="en-US" sz="2000" dirty="0" smtClean="0"/>
              <a:t>, Cornell (ret.) and Community Foundation Board</a:t>
            </a:r>
          </a:p>
          <a:p>
            <a:r>
              <a:rPr lang="en-US" sz="2000" b="1" dirty="0" smtClean="0"/>
              <a:t>Phyllisa DeSarno</a:t>
            </a:r>
            <a:r>
              <a:rPr lang="en-US" sz="2000" dirty="0" smtClean="0"/>
              <a:t>, Economic Planning, City of Ithaca</a:t>
            </a:r>
          </a:p>
          <a:p>
            <a:r>
              <a:rPr lang="en-US" sz="2000" b="1" dirty="0" smtClean="0"/>
              <a:t>David Kay</a:t>
            </a:r>
            <a:r>
              <a:rPr lang="en-US" sz="2000" dirty="0" smtClean="0"/>
              <a:t>, CARDI, Cornell University</a:t>
            </a:r>
          </a:p>
          <a:p>
            <a:r>
              <a:rPr lang="en-US" sz="2000" b="1" dirty="0" smtClean="0"/>
              <a:t>Paula Peter</a:t>
            </a:r>
            <a:r>
              <a:rPr lang="en-US" sz="2000" dirty="0" smtClean="0"/>
              <a:t>, The Solstice Group</a:t>
            </a:r>
          </a:p>
          <a:p>
            <a:r>
              <a:rPr lang="en-US" sz="2000" b="1" dirty="0" smtClean="0"/>
              <a:t>Ed Marx</a:t>
            </a:r>
            <a:r>
              <a:rPr lang="en-US" sz="2000" dirty="0" smtClean="0"/>
              <a:t>, Tompkins County </a:t>
            </a:r>
          </a:p>
          <a:p>
            <a:r>
              <a:rPr lang="en-US" sz="2000" b="1" dirty="0" smtClean="0"/>
              <a:t>Jean McPheeters</a:t>
            </a:r>
            <a:r>
              <a:rPr lang="en-US" sz="2000" dirty="0" smtClean="0"/>
              <a:t>, Tompkins County Chamber of Commerce</a:t>
            </a:r>
          </a:p>
          <a:p>
            <a:r>
              <a:rPr lang="en-US" sz="2000" b="1" dirty="0" smtClean="0"/>
              <a:t>Ed Morton</a:t>
            </a:r>
            <a:r>
              <a:rPr lang="en-US" sz="2000" dirty="0" smtClean="0"/>
              <a:t>, Chemung Canal Trust Company and Community Foundation Board</a:t>
            </a:r>
          </a:p>
          <a:p>
            <a:r>
              <a:rPr lang="en-US" sz="2000" dirty="0" smtClean="0"/>
              <a:t> </a:t>
            </a:r>
            <a:r>
              <a:rPr lang="en-US" sz="2000" b="1" dirty="0" smtClean="0"/>
              <a:t>Karen Sharkey</a:t>
            </a:r>
            <a:r>
              <a:rPr lang="en-US" sz="2000" dirty="0" smtClean="0"/>
              <a:t>, Audrey Edelman USA Realty</a:t>
            </a:r>
          </a:p>
          <a:p>
            <a:r>
              <a:rPr lang="en-US" sz="2000" b="1" dirty="0" smtClean="0"/>
              <a:t>David Squires</a:t>
            </a:r>
            <a:r>
              <a:rPr lang="en-US" sz="2000" dirty="0" smtClean="0"/>
              <a:t>, Tompkins County, Director of Finance, and Community Foundation Board</a:t>
            </a:r>
          </a:p>
          <a:p>
            <a:r>
              <a:rPr lang="en-US" sz="2000" b="1" dirty="0" smtClean="0"/>
              <a:t>Frost Travis</a:t>
            </a:r>
            <a:r>
              <a:rPr lang="en-US" sz="2000" dirty="0" smtClean="0"/>
              <a:t>, Travis &amp; Travis Development and Ithaca Rentals and Renovations</a:t>
            </a:r>
          </a:p>
          <a:p>
            <a:r>
              <a:rPr lang="en-US" sz="2000" b="1" dirty="0" smtClean="0"/>
              <a:t>Bryan Warren</a:t>
            </a:r>
            <a:r>
              <a:rPr lang="en-US" sz="2000" dirty="0" smtClean="0"/>
              <a:t>, Warren Realty</a:t>
            </a:r>
            <a:endParaRPr lang="en-US" sz="2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miter lim="800000"/>
            <a:headEnd/>
            <a:tailEnd/>
          </a:ln>
        </p:spPr>
        <p:txBody>
          <a:bodyPr/>
          <a:lstStyle/>
          <a:p>
            <a:fld id="{D76CCD61-0B0F-46C0-94D9-1EDB572505D2}" type="slidenum">
              <a:rPr lang="en-US" smtClean="0">
                <a:solidFill>
                  <a:prstClr val="black">
                    <a:tint val="75000"/>
                  </a:prstClr>
                </a:solidFill>
              </a:rPr>
              <a:pPr/>
              <a:t>28</a:t>
            </a:fld>
            <a:endParaRPr lang="en-US" smtClean="0">
              <a:solidFill>
                <a:prstClr val="black">
                  <a:tint val="75000"/>
                </a:prstClr>
              </a:solidFill>
            </a:endParaRPr>
          </a:p>
        </p:txBody>
      </p:sp>
      <p:sp>
        <p:nvSpPr>
          <p:cNvPr id="15363"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cs typeface="Tahoma" pitchFamily="34" charset="0"/>
              </a:rPr>
              <a:t>Average U.S. Net Worth </a:t>
            </a:r>
            <a:br>
              <a:rPr lang="en-US" sz="3600" smtClean="0">
                <a:cs typeface="Tahoma" pitchFamily="34" charset="0"/>
              </a:rPr>
            </a:br>
            <a:r>
              <a:rPr lang="en-US" sz="3600" smtClean="0">
                <a:cs typeface="Tahoma" pitchFamily="34" charset="0"/>
              </a:rPr>
              <a:t>by Age</a:t>
            </a:r>
          </a:p>
        </p:txBody>
      </p:sp>
      <p:graphicFrame>
        <p:nvGraphicFramePr>
          <p:cNvPr id="7" name="Chart 6"/>
          <p:cNvGraphicFramePr/>
          <p:nvPr/>
        </p:nvGraphicFramePr>
        <p:xfrm>
          <a:off x="457200" y="18288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miter lim="800000"/>
            <a:headEnd/>
            <a:tailEnd/>
          </a:ln>
        </p:spPr>
        <p:txBody>
          <a:bodyPr/>
          <a:lstStyle/>
          <a:p>
            <a:fld id="{E94593B7-F3E5-458A-ABA7-65499796987F}" type="slidenum">
              <a:rPr lang="en-US" smtClean="0">
                <a:solidFill>
                  <a:prstClr val="black">
                    <a:tint val="75000"/>
                  </a:prstClr>
                </a:solidFill>
              </a:rPr>
              <a:pPr/>
              <a:t>29</a:t>
            </a:fld>
            <a:endParaRPr lang="en-US" smtClean="0">
              <a:solidFill>
                <a:prstClr val="black">
                  <a:tint val="75000"/>
                </a:prstClr>
              </a:solidFill>
            </a:endParaRPr>
          </a:p>
        </p:txBody>
      </p:sp>
      <p:sp>
        <p:nvSpPr>
          <p:cNvPr id="16387"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a:t>
            </a:r>
            <a:br>
              <a:rPr lang="en-US" sz="3600" smtClean="0"/>
            </a:br>
            <a:r>
              <a:rPr lang="en-US" sz="3600" smtClean="0"/>
              <a:t>by Work Status</a:t>
            </a:r>
          </a:p>
        </p:txBody>
      </p:sp>
      <p:graphicFrame>
        <p:nvGraphicFramePr>
          <p:cNvPr id="5" name="Chart 4"/>
          <p:cNvGraphicFramePr/>
          <p:nvPr/>
        </p:nvGraphicFramePr>
        <p:xfrm>
          <a:off x="457200" y="19050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1" name="Rectangle 1065"/>
          <p:cNvSpPr>
            <a:spLocks noChangeArrowheads="1"/>
          </p:cNvSpPr>
          <p:nvPr/>
        </p:nvSpPr>
        <p:spPr bwMode="auto">
          <a:xfrm>
            <a:off x="0" y="0"/>
            <a:ext cx="9144000" cy="4254500"/>
          </a:xfrm>
          <a:prstGeom prst="rect">
            <a:avLst/>
          </a:prstGeom>
          <a:solidFill>
            <a:schemeClr val="bg1"/>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3044" name="Rectangle 1028"/>
          <p:cNvSpPr>
            <a:spLocks noChangeArrowheads="1"/>
          </p:cNvSpPr>
          <p:nvPr/>
        </p:nvSpPr>
        <p:spPr bwMode="auto">
          <a:xfrm>
            <a:off x="0" y="2405063"/>
            <a:ext cx="9144000" cy="4467225"/>
          </a:xfrm>
          <a:prstGeom prst="rect">
            <a:avLst/>
          </a:prstGeom>
          <a:solidFill>
            <a:srgbClr val="FF9933"/>
          </a:solidFill>
          <a:ln w="38100">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nvGrpSpPr>
          <p:cNvPr id="2" name="Group 1054"/>
          <p:cNvGrpSpPr>
            <a:grpSpLocks/>
          </p:cNvGrpSpPr>
          <p:nvPr/>
        </p:nvGrpSpPr>
        <p:grpSpPr bwMode="auto">
          <a:xfrm>
            <a:off x="-11113" y="0"/>
            <a:ext cx="9155113" cy="2405063"/>
            <a:chOff x="0" y="605"/>
            <a:chExt cx="5767" cy="1545"/>
          </a:xfrm>
        </p:grpSpPr>
        <p:pic>
          <p:nvPicPr>
            <p:cNvPr id="29703" name="Picture 1049" descr="AA006035 ppt"/>
            <p:cNvPicPr>
              <a:picLocks noChangeAspect="1" noChangeArrowheads="1"/>
            </p:cNvPicPr>
            <p:nvPr/>
          </p:nvPicPr>
          <p:blipFill>
            <a:blip r:embed="rId3" cstate="print">
              <a:lum bright="12000"/>
            </a:blip>
            <a:srcRect l="8205" t="389"/>
            <a:stretch>
              <a:fillRect/>
            </a:stretch>
          </p:blipFill>
          <p:spPr bwMode="auto">
            <a:xfrm>
              <a:off x="3619" y="608"/>
              <a:ext cx="2148" cy="1536"/>
            </a:xfrm>
            <a:prstGeom prst="rect">
              <a:avLst/>
            </a:prstGeom>
            <a:noFill/>
            <a:ln w="9525">
              <a:solidFill>
                <a:schemeClr val="bg1"/>
              </a:solidFill>
              <a:miter lim="800000"/>
              <a:headEnd/>
              <a:tailEnd/>
            </a:ln>
          </p:spPr>
        </p:pic>
        <p:pic>
          <p:nvPicPr>
            <p:cNvPr id="29704" name="Picture 1046" descr="AA033813 ppt"/>
            <p:cNvPicPr>
              <a:picLocks noChangeAspect="1" noChangeArrowheads="1"/>
            </p:cNvPicPr>
            <p:nvPr/>
          </p:nvPicPr>
          <p:blipFill>
            <a:blip r:embed="rId4" cstate="print"/>
            <a:srcRect t="3250" b="24001"/>
            <a:stretch>
              <a:fillRect/>
            </a:stretch>
          </p:blipFill>
          <p:spPr bwMode="auto">
            <a:xfrm>
              <a:off x="0" y="605"/>
              <a:ext cx="765" cy="759"/>
            </a:xfrm>
            <a:prstGeom prst="rect">
              <a:avLst/>
            </a:prstGeom>
            <a:noFill/>
            <a:ln w="9525">
              <a:solidFill>
                <a:schemeClr val="bg1"/>
              </a:solidFill>
              <a:miter lim="800000"/>
              <a:headEnd/>
              <a:tailEnd/>
            </a:ln>
          </p:spPr>
        </p:pic>
        <p:pic>
          <p:nvPicPr>
            <p:cNvPr id="29705" name="Picture 1050" descr="AA041334 ppt"/>
            <p:cNvPicPr>
              <a:picLocks noChangeAspect="1" noChangeArrowheads="1"/>
            </p:cNvPicPr>
            <p:nvPr/>
          </p:nvPicPr>
          <p:blipFill>
            <a:blip r:embed="rId5" cstate="print"/>
            <a:srcRect l="8749" t="520" r="25000"/>
            <a:stretch>
              <a:fillRect/>
            </a:stretch>
          </p:blipFill>
          <p:spPr bwMode="auto">
            <a:xfrm>
              <a:off x="0" y="1379"/>
              <a:ext cx="764" cy="765"/>
            </a:xfrm>
            <a:prstGeom prst="rect">
              <a:avLst/>
            </a:prstGeom>
            <a:noFill/>
            <a:ln w="9525">
              <a:solidFill>
                <a:schemeClr val="bg1"/>
              </a:solidFill>
              <a:miter lim="800000"/>
              <a:headEnd/>
              <a:tailEnd/>
            </a:ln>
          </p:spPr>
        </p:pic>
        <p:pic>
          <p:nvPicPr>
            <p:cNvPr id="29706" name="Picture 1047" descr="AA013220 ppt"/>
            <p:cNvPicPr>
              <a:picLocks noChangeAspect="1" noChangeArrowheads="1"/>
            </p:cNvPicPr>
            <p:nvPr/>
          </p:nvPicPr>
          <p:blipFill>
            <a:blip r:embed="rId6" cstate="print"/>
            <a:srcRect t="780"/>
            <a:stretch>
              <a:fillRect/>
            </a:stretch>
          </p:blipFill>
          <p:spPr bwMode="auto">
            <a:xfrm>
              <a:off x="2833" y="608"/>
              <a:ext cx="765" cy="763"/>
            </a:xfrm>
            <a:prstGeom prst="rect">
              <a:avLst/>
            </a:prstGeom>
            <a:noFill/>
            <a:ln w="9525">
              <a:solidFill>
                <a:schemeClr val="bg1"/>
              </a:solidFill>
              <a:miter lim="800000"/>
              <a:headEnd/>
              <a:tailEnd/>
            </a:ln>
          </p:spPr>
        </p:pic>
        <p:pic>
          <p:nvPicPr>
            <p:cNvPr id="29707" name="Picture 1051" descr="AA038950"/>
            <p:cNvPicPr>
              <a:picLocks noChangeAspect="1" noChangeArrowheads="1"/>
            </p:cNvPicPr>
            <p:nvPr/>
          </p:nvPicPr>
          <p:blipFill>
            <a:blip r:embed="rId7" cstate="print"/>
            <a:srcRect l="5640" r="10622" b="3427"/>
            <a:stretch>
              <a:fillRect/>
            </a:stretch>
          </p:blipFill>
          <p:spPr bwMode="auto">
            <a:xfrm>
              <a:off x="783" y="605"/>
              <a:ext cx="2034" cy="1545"/>
            </a:xfrm>
            <a:prstGeom prst="rect">
              <a:avLst/>
            </a:prstGeom>
            <a:noFill/>
            <a:ln w="9525">
              <a:solidFill>
                <a:schemeClr val="bg1"/>
              </a:solidFill>
              <a:miter lim="800000"/>
              <a:headEnd/>
              <a:tailEnd/>
            </a:ln>
          </p:spPr>
        </p:pic>
        <p:pic>
          <p:nvPicPr>
            <p:cNvPr id="29708" name="Picture 1048" descr="AA029162 ppt"/>
            <p:cNvPicPr>
              <a:picLocks noChangeAspect="1" noChangeArrowheads="1"/>
            </p:cNvPicPr>
            <p:nvPr/>
          </p:nvPicPr>
          <p:blipFill>
            <a:blip r:embed="rId8" cstate="print"/>
            <a:srcRect l="20641" t="517" r="14024" b="1035"/>
            <a:stretch>
              <a:fillRect/>
            </a:stretch>
          </p:blipFill>
          <p:spPr bwMode="auto">
            <a:xfrm>
              <a:off x="2836" y="1388"/>
              <a:ext cx="762" cy="761"/>
            </a:xfrm>
            <a:prstGeom prst="rect">
              <a:avLst/>
            </a:prstGeom>
            <a:noFill/>
            <a:ln w="9525">
              <a:solidFill>
                <a:schemeClr val="bg1"/>
              </a:solidFill>
              <a:miter lim="800000"/>
              <a:headEnd/>
              <a:tailEnd/>
            </a:ln>
          </p:spPr>
        </p:pic>
      </p:grpSp>
      <p:sp>
        <p:nvSpPr>
          <p:cNvPr id="29701" name="Text Box 1063"/>
          <p:cNvSpPr txBox="1">
            <a:spLocks noChangeArrowheads="1"/>
          </p:cNvSpPr>
          <p:nvPr/>
        </p:nvSpPr>
        <p:spPr bwMode="auto">
          <a:xfrm>
            <a:off x="987425" y="2628900"/>
            <a:ext cx="7118350" cy="3908425"/>
          </a:xfrm>
          <a:prstGeom prst="rect">
            <a:avLst/>
          </a:prstGeom>
          <a:noFill/>
          <a:ln w="38100">
            <a:noFill/>
            <a:miter lim="800000"/>
            <a:headEnd/>
            <a:tailEnd/>
          </a:ln>
        </p:spPr>
        <p:txBody>
          <a:bodyPr anchor="ctr">
            <a:spAutoFit/>
          </a:bodyPr>
          <a:lstStyle/>
          <a:p>
            <a:pPr algn="ctr" eaLnBrk="0" hangingPunct="0">
              <a:spcBef>
                <a:spcPct val="100000"/>
              </a:spcBef>
              <a:spcAft>
                <a:spcPct val="100000"/>
              </a:spcAft>
            </a:pPr>
            <a:r>
              <a:rPr lang="en-US" altLang="en-US" sz="2800" dirty="0">
                <a:solidFill>
                  <a:schemeClr val="bg1"/>
                </a:solidFill>
              </a:rPr>
              <a:t>We are </a:t>
            </a:r>
            <a:r>
              <a:rPr lang="en-US" altLang="en-US" sz="2800" dirty="0" smtClean="0">
                <a:solidFill>
                  <a:schemeClr val="bg1"/>
                </a:solidFill>
                <a:latin typeface="Cambria" pitchFamily="18" charset="0"/>
              </a:rPr>
              <a:t>is a </a:t>
            </a:r>
            <a:r>
              <a:rPr lang="en-US" altLang="en-US" sz="2800" dirty="0">
                <a:solidFill>
                  <a:schemeClr val="bg1"/>
                </a:solidFill>
                <a:latin typeface="Cambria" pitchFamily="18" charset="0"/>
              </a:rPr>
              <a:t>tax-exempt</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public charity</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created in 2000 by and for the people of</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Tompkins County</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to serve as a growing</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permanent endowment</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and </a:t>
            </a:r>
            <a:r>
              <a:rPr lang="en-US" altLang="en-US" sz="3200" b="1" dirty="0">
                <a:solidFill>
                  <a:srgbClr val="6666FF"/>
                </a:solidFill>
                <a:latin typeface="Cambria" pitchFamily="18" charset="0"/>
              </a:rPr>
              <a:t>information source</a:t>
            </a:r>
            <a:r>
              <a:rPr lang="en-US" altLang="en-US" sz="2800" b="1" dirty="0">
                <a:solidFill>
                  <a:srgbClr val="6666FF"/>
                </a:solidFill>
                <a:latin typeface="Cambria" pitchFamily="18" charset="0"/>
              </a:rPr>
              <a:t> </a:t>
            </a:r>
            <a:r>
              <a:rPr lang="en-US" altLang="en-US" sz="2800" dirty="0">
                <a:solidFill>
                  <a:schemeClr val="bg1"/>
                </a:solidFill>
                <a:latin typeface="Cambria" pitchFamily="18" charset="0"/>
              </a:rPr>
              <a:t>to support everyone’s</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philanthropic action</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as a means of improving the</a:t>
            </a:r>
            <a:r>
              <a:rPr lang="en-US" altLang="en-US" sz="2000" dirty="0">
                <a:solidFill>
                  <a:schemeClr val="bg1"/>
                </a:solidFill>
                <a:latin typeface="Cambria" pitchFamily="18" charset="0"/>
              </a:rPr>
              <a:t> </a:t>
            </a:r>
            <a:r>
              <a:rPr lang="en-US" altLang="en-US" sz="3200" b="1" dirty="0">
                <a:solidFill>
                  <a:srgbClr val="6666FF"/>
                </a:solidFill>
                <a:latin typeface="Cambria" pitchFamily="18" charset="0"/>
              </a:rPr>
              <a:t>quality of life</a:t>
            </a:r>
            <a:r>
              <a:rPr lang="en-US" altLang="en-US" sz="2000" dirty="0">
                <a:solidFill>
                  <a:srgbClr val="6666FF"/>
                </a:solidFill>
                <a:latin typeface="Cambria" pitchFamily="18" charset="0"/>
              </a:rPr>
              <a:t> </a:t>
            </a:r>
            <a:r>
              <a:rPr lang="en-US" altLang="en-US" sz="2800" dirty="0">
                <a:solidFill>
                  <a:schemeClr val="bg1"/>
                </a:solidFill>
                <a:latin typeface="Cambria" pitchFamily="18" charset="0"/>
              </a:rPr>
              <a:t>for the Tompkins County community.</a:t>
            </a:r>
          </a:p>
        </p:txBody>
      </p:sp>
      <p:sp>
        <p:nvSpPr>
          <p:cNvPr id="29702" name="Text Box 1064"/>
          <p:cNvSpPr txBox="1">
            <a:spLocks noChangeArrowheads="1"/>
          </p:cNvSpPr>
          <p:nvPr/>
        </p:nvSpPr>
        <p:spPr bwMode="auto">
          <a:xfrm>
            <a:off x="833438" y="5126038"/>
            <a:ext cx="7480300" cy="352425"/>
          </a:xfrm>
          <a:prstGeom prst="rect">
            <a:avLst/>
          </a:prstGeom>
          <a:noFill/>
          <a:ln w="38100">
            <a:noFill/>
            <a:miter lim="800000"/>
            <a:headEnd/>
            <a:tailEnd/>
          </a:ln>
        </p:spPr>
        <p:txBody>
          <a:bodyPr anchor="ctr">
            <a:spAutoFit/>
          </a:bodyPr>
          <a:lstStyle/>
          <a:p>
            <a:pPr algn="ctr" eaLnBrk="0" hangingPunct="0">
              <a:lnSpc>
                <a:spcPct val="95000"/>
              </a:lnSpc>
              <a:spcBef>
                <a:spcPct val="50000"/>
              </a:spcBef>
            </a:pPr>
            <a:endParaRPr lang="en-US" sz="1800">
              <a:solidFill>
                <a:schemeClr val="bg1"/>
              </a:solidFill>
            </a:endParaRPr>
          </a:p>
        </p:txBody>
      </p:sp>
      <p:pic>
        <p:nvPicPr>
          <p:cNvPr id="13" name="Picture 12" descr="New CFTC Logo_4C_4in MAY 2011.tif"/>
          <p:cNvPicPr>
            <a:picLocks noChangeAspect="1"/>
          </p:cNvPicPr>
          <p:nvPr/>
        </p:nvPicPr>
        <p:blipFill>
          <a:blip r:embed="rId9" cstate="print"/>
          <a:srcRect/>
          <a:stretch>
            <a:fillRect/>
          </a:stretch>
        </p:blipFill>
        <p:spPr bwMode="auto">
          <a:xfrm>
            <a:off x="222231" y="2598096"/>
            <a:ext cx="2414021" cy="62161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miter lim="800000"/>
            <a:headEnd/>
            <a:tailEnd/>
          </a:ln>
        </p:spPr>
        <p:txBody>
          <a:bodyPr/>
          <a:lstStyle/>
          <a:p>
            <a:fld id="{B161FF81-9766-47B4-A3BE-13048C8AB10F}" type="slidenum">
              <a:rPr lang="en-US" smtClean="0">
                <a:solidFill>
                  <a:prstClr val="black">
                    <a:tint val="75000"/>
                  </a:prstClr>
                </a:solidFill>
              </a:rPr>
              <a:pPr/>
              <a:t>30</a:t>
            </a:fld>
            <a:endParaRPr lang="en-US" smtClean="0">
              <a:solidFill>
                <a:prstClr val="black">
                  <a:tint val="75000"/>
                </a:prstClr>
              </a:solidFill>
            </a:endParaRPr>
          </a:p>
        </p:txBody>
      </p:sp>
      <p:sp>
        <p:nvSpPr>
          <p:cNvPr id="17411"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by </a:t>
            </a:r>
            <a:br>
              <a:rPr lang="en-US" sz="3600" smtClean="0"/>
            </a:br>
            <a:r>
              <a:rPr lang="en-US" sz="3600" smtClean="0"/>
              <a:t>Education Level</a:t>
            </a:r>
          </a:p>
        </p:txBody>
      </p:sp>
      <p:graphicFrame>
        <p:nvGraphicFramePr>
          <p:cNvPr id="5" name="Chart 4"/>
          <p:cNvGraphicFramePr/>
          <p:nvPr/>
        </p:nvGraphicFramePr>
        <p:xfrm>
          <a:off x="457200" y="18288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Median Age, 2010</a:t>
            </a:r>
          </a:p>
        </p:txBody>
      </p:sp>
      <p:graphicFrame>
        <p:nvGraphicFramePr>
          <p:cNvPr id="5" name="Chart 4"/>
          <p:cNvGraphicFramePr>
            <a:graphicFrameLocks noGrp="1"/>
          </p:cNvGraphicFramePr>
          <p:nvPr/>
        </p:nvGraphicFramePr>
        <p:xfrm>
          <a:off x="235414" y="1752600"/>
          <a:ext cx="8673171" cy="482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Percent of </a:t>
            </a:r>
            <a:br>
              <a:rPr lang="en-US" sz="3600" smtClean="0"/>
            </a:br>
            <a:r>
              <a:rPr lang="en-US" sz="3600" smtClean="0"/>
              <a:t>Group Quarters Population, 2010</a:t>
            </a:r>
          </a:p>
        </p:txBody>
      </p:sp>
      <p:graphicFrame>
        <p:nvGraphicFramePr>
          <p:cNvPr id="4" name="Chart 3"/>
          <p:cNvGraphicFramePr>
            <a:graphicFrameLocks noGrp="1"/>
          </p:cNvGraphicFramePr>
          <p:nvPr/>
        </p:nvGraphicFramePr>
        <p:xfrm>
          <a:off x="234582" y="1676400"/>
          <a:ext cx="8674835" cy="4901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smtClean="0"/>
              <a:t>Percent of </a:t>
            </a:r>
            <a:br>
              <a:rPr lang="en-US" sz="2800" smtClean="0"/>
            </a:br>
            <a:r>
              <a:rPr lang="en-US" sz="2800" smtClean="0"/>
              <a:t>Dividends, Interest and Rent Income, 2009</a:t>
            </a:r>
          </a:p>
        </p:txBody>
      </p:sp>
      <p:graphicFrame>
        <p:nvGraphicFramePr>
          <p:cNvPr id="4" name="Chart 3"/>
          <p:cNvGraphicFramePr>
            <a:graphicFrameLocks noGrp="1"/>
          </p:cNvGraphicFramePr>
          <p:nvPr/>
        </p:nvGraphicFramePr>
        <p:xfrm>
          <a:off x="234582" y="1905000"/>
          <a:ext cx="8674835" cy="4672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sz="3600" smtClean="0"/>
              <a:t>Population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eaLnBrk="0" hangingPunct="0"/>
            <a:r>
              <a:rPr lang="en-US" sz="1800" b="1" dirty="0">
                <a:solidFill>
                  <a:prstClr val="white"/>
                </a:solidFill>
                <a:latin typeface="Times New Roman" pitchFamily="18" charset="0"/>
                <a:cs typeface="+mn-cs"/>
              </a:rPr>
              <a:t>If </a:t>
            </a:r>
            <a:r>
              <a:rPr lang="en-US" sz="1800" b="1" dirty="0" smtClean="0">
                <a:solidFill>
                  <a:prstClr val="white"/>
                </a:solidFill>
                <a:latin typeface="Times New Roman" pitchFamily="18" charset="0"/>
                <a:cs typeface="+mn-cs"/>
              </a:rPr>
              <a:t>people make a charitable gift of 5</a:t>
            </a:r>
            <a:r>
              <a:rPr lang="en-US" sz="1800" b="1" dirty="0">
                <a:solidFill>
                  <a:prstClr val="white"/>
                </a:solidFill>
                <a:latin typeface="Times New Roman" pitchFamily="18" charset="0"/>
                <a:cs typeface="+mn-cs"/>
              </a:rPr>
              <a:t>% of </a:t>
            </a:r>
            <a:r>
              <a:rPr lang="en-US" sz="1800" b="1" dirty="0" smtClean="0">
                <a:solidFill>
                  <a:prstClr val="white"/>
                </a:solidFill>
                <a:latin typeface="Times New Roman" pitchFamily="18" charset="0"/>
                <a:cs typeface="+mn-cs"/>
              </a:rPr>
              <a:t>their estate to community endowments</a:t>
            </a:r>
            <a:endParaRPr lang="en-US" sz="1800" b="1" dirty="0">
              <a:solidFill>
                <a:prstClr val="white"/>
              </a:solidFill>
              <a:latin typeface="Times New Roman" pitchFamily="18" charset="0"/>
              <a:cs typeface="+mn-cs"/>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$126.5 million </a:t>
              </a:r>
              <a:r>
                <a:rPr lang="en-US" sz="1600" b="1" dirty="0">
                  <a:solidFill>
                    <a:prstClr val="white"/>
                  </a:solidFill>
                  <a:latin typeface="Times New Roman" pitchFamily="18" charset="0"/>
                  <a:cs typeface="+mn-cs"/>
                </a:rPr>
                <a:t>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$6.33 to $33.5 million</a:t>
              </a:r>
              <a:r>
                <a:rPr lang="en-US" sz="1600" b="1" dirty="0">
                  <a:solidFill>
                    <a:prstClr val="white"/>
                  </a:solidFill>
                  <a:latin typeface="Times New Roman" pitchFamily="18" charset="0"/>
                  <a:cs typeface="+mn-cs"/>
                </a:rPr>
                <a:t> </a:t>
              </a:r>
              <a:r>
                <a:rPr lang="en-US" sz="1600" b="1" dirty="0" smtClean="0">
                  <a:solidFill>
                    <a:prstClr val="white"/>
                  </a:solidFill>
                  <a:latin typeface="Times New Roman" pitchFamily="18" charset="0"/>
                  <a:cs typeface="+mn-cs"/>
                </a:rPr>
                <a:t>in total </a:t>
              </a:r>
              <a:r>
                <a:rPr lang="en-US" sz="1600" b="1" dirty="0">
                  <a:solidFill>
                    <a:prstClr val="white"/>
                  </a:solidFill>
                  <a:latin typeface="Times New Roman" pitchFamily="18" charset="0"/>
                  <a:cs typeface="+mn-cs"/>
                </a:rPr>
                <a:t>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$145.5 million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eaLnBrk="0" hangingPunct="0"/>
              <a:r>
                <a:rPr lang="en-US" sz="1800" b="1" dirty="0">
                  <a:solidFill>
                    <a:prstClr val="black"/>
                  </a:solidFill>
                  <a:latin typeface="Times New Roman" pitchFamily="18" charset="0"/>
                  <a:cs typeface="+mn-cs"/>
                </a:rPr>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$1.93 </a:t>
              </a:r>
              <a:r>
                <a:rPr lang="en-US" sz="1600" b="1" dirty="0">
                  <a:solidFill>
                    <a:prstClr val="white"/>
                  </a:solidFill>
                  <a:latin typeface="Times New Roman" pitchFamily="18" charset="0"/>
                  <a:cs typeface="+mn-cs"/>
                </a:rPr>
                <a:t>billion charitable gifts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Range from $96.58 million to $3.5 billion in total grants</a:t>
              </a:r>
            </a:p>
            <a:p>
              <a:pPr eaLnBrk="0" hangingPunct="0">
                <a:lnSpc>
                  <a:spcPts val="1900"/>
                </a:lnSpc>
                <a:spcBef>
                  <a:spcPct val="20000"/>
                </a:spcBef>
                <a:spcAft>
                  <a:spcPct val="30000"/>
                </a:spcAft>
              </a:pPr>
              <a:r>
                <a:rPr lang="en-US" sz="1600" b="1" dirty="0" smtClean="0">
                  <a:solidFill>
                    <a:prstClr val="white"/>
                  </a:solidFill>
                  <a:latin typeface="Times New Roman" pitchFamily="18" charset="0"/>
                  <a:cs typeface="+mn-cs"/>
                </a:rPr>
                <a:t>$3.94 billion </a:t>
              </a:r>
              <a:r>
                <a:rPr lang="en-US" sz="1600" b="1" dirty="0">
                  <a:solidFill>
                    <a:prstClr val="white"/>
                  </a:solidFill>
                  <a:latin typeface="Times New Roman" pitchFamily="18" charset="0"/>
                  <a:cs typeface="+mn-cs"/>
                </a:rPr>
                <a:t>community </a:t>
              </a:r>
              <a:r>
                <a:rPr lang="en-US" sz="1600" b="1" dirty="0" smtClean="0">
                  <a:solidFill>
                    <a:prstClr val="white"/>
                  </a:solidFill>
                  <a:latin typeface="Times New Roman" pitchFamily="18" charset="0"/>
                  <a:cs typeface="+mn-cs"/>
                </a:rPr>
                <a:t>endowments</a:t>
              </a:r>
              <a:endParaRPr lang="en-US" sz="1600" b="1" dirty="0">
                <a:solidFill>
                  <a:prstClr val="white"/>
                </a:solidFill>
                <a:latin typeface="Times New Roman" pitchFamily="18" charset="0"/>
                <a:cs typeface="+mn-cs"/>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eaLnBrk="0" hangingPunct="0"/>
            <a:r>
              <a:rPr lang="en-US" sz="1500">
                <a:solidFill>
                  <a:prstClr val="white"/>
                </a:solidFill>
                <a:latin typeface="Times New Roman" pitchFamily="18" charset="0"/>
                <a:cs typeface="+mn-cs"/>
              </a:rPr>
              <a:t>LOOKING AHEAD</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solidFill>
                <a:srgbClr val="000000"/>
              </a:solidFill>
              <a:effectLst>
                <a:outerShdw blurRad="38100" dist="38100" dir="2700000" algn="tl">
                  <a:srgbClr val="000000">
                    <a:alpha val="43137"/>
                  </a:srgbClr>
                </a:outerShdw>
              </a:effectLst>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solidFill>
                <a:srgbClr val="000000"/>
              </a:solidFill>
              <a:effectLst>
                <a:outerShdw blurRad="38100" dist="38100" dir="2700000" algn="tl">
                  <a:srgbClr val="000000">
                    <a:alpha val="43137"/>
                  </a:srgbClr>
                </a:outerShdw>
              </a:effectLst>
            </a:endParaRPr>
          </a:p>
        </p:txBody>
      </p:sp>
      <p:sp>
        <p:nvSpPr>
          <p:cNvPr id="65544" name="TextBox 2"/>
          <p:cNvSpPr txBox="1">
            <a:spLocks noChangeArrowheads="1"/>
          </p:cNvSpPr>
          <p:nvPr/>
        </p:nvSpPr>
        <p:spPr bwMode="auto">
          <a:xfrm>
            <a:off x="188686" y="2225407"/>
            <a:ext cx="8752114" cy="5509200"/>
          </a:xfrm>
          <a:prstGeom prst="rect">
            <a:avLst/>
          </a:prstGeom>
          <a:noFill/>
          <a:ln w="9525">
            <a:noFill/>
            <a:miter lim="800000"/>
            <a:headEnd/>
            <a:tailEnd/>
          </a:ln>
        </p:spPr>
        <p:txBody>
          <a:bodyPr wrap="square">
            <a:spAutoFit/>
          </a:bodyPr>
          <a:lstStyle/>
          <a:p>
            <a:pPr eaLnBrk="0" hangingPunct="0"/>
            <a:r>
              <a:rPr lang="en-US" sz="2000" dirty="0" smtClean="0">
                <a:solidFill>
                  <a:srgbClr val="676666"/>
                </a:solidFill>
                <a:latin typeface="Cambria" pitchFamily="18" charset="0"/>
              </a:rPr>
              <a:t>What other groups and individuals need to hear this information?</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How should the Community Foundation market the TOW study results?</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What actions should we take to increase the likelihood of charitable endowment TOW gifts?</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What organizations and businesses are potential collaborators?</a:t>
            </a:r>
          </a:p>
          <a:p>
            <a:pPr eaLnBrk="0" hangingPunct="0"/>
            <a:endParaRPr lang="en-US" sz="2000" dirty="0" smtClean="0">
              <a:solidFill>
                <a:srgbClr val="676666"/>
              </a:solidFill>
              <a:latin typeface="Cambria" pitchFamily="18" charset="0"/>
            </a:endParaRPr>
          </a:p>
          <a:p>
            <a:pPr eaLnBrk="0" hangingPunct="0"/>
            <a:r>
              <a:rPr lang="en-US" sz="2000" dirty="0" smtClean="0">
                <a:solidFill>
                  <a:srgbClr val="676666"/>
                </a:solidFill>
                <a:latin typeface="Cambria" pitchFamily="18" charset="0"/>
              </a:rPr>
              <a:t>What questions remain?  How could this presentation be improved?</a:t>
            </a:r>
          </a:p>
          <a:p>
            <a:pPr eaLnBrk="0" hangingPunct="0"/>
            <a:endParaRPr lang="en-US" sz="800" dirty="0" smtClean="0">
              <a:solidFill>
                <a:srgbClr val="676666"/>
              </a:solidFill>
              <a:latin typeface="Cambria" pitchFamily="18" charset="0"/>
            </a:endParaRPr>
          </a:p>
          <a:p>
            <a:pPr eaLnBrk="0" hangingPunct="0"/>
            <a:endParaRPr lang="en-US" sz="3600" dirty="0" smtClean="0">
              <a:solidFill>
                <a:srgbClr val="676666"/>
              </a:solidFill>
              <a:latin typeface="Cambria" pitchFamily="18" charset="0"/>
            </a:endParaRP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pic>
        <p:nvPicPr>
          <p:cNvPr id="41990" name="Picture 6" descr="New CFTC Logo_4C_4in MAY 2011.tif"/>
          <p:cNvPicPr>
            <a:picLocks noChangeAspect="1"/>
          </p:cNvPicPr>
          <p:nvPr/>
        </p:nvPicPr>
        <p:blipFill>
          <a:blip r:embed="rId3"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4570413" y="5902718"/>
            <a:ext cx="4209475" cy="29449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759718" y="1280937"/>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88686" y="2145665"/>
            <a:ext cx="8752114" cy="5940088"/>
          </a:xfrm>
          <a:prstGeom prst="rect">
            <a:avLst/>
          </a:prstGeom>
          <a:noFill/>
          <a:ln w="9525">
            <a:noFill/>
            <a:miter lim="800000"/>
            <a:headEnd/>
            <a:tailEnd/>
          </a:ln>
        </p:spPr>
        <p:txBody>
          <a:bodyPr wrap="square">
            <a:spAutoFit/>
          </a:bodyPr>
          <a:lstStyle/>
          <a:p>
            <a:pPr algn="ctr" eaLnBrk="0" hangingPunct="0"/>
            <a:r>
              <a:rPr lang="en-US" sz="3600" dirty="0" smtClean="0">
                <a:solidFill>
                  <a:srgbClr val="676666"/>
                </a:solidFill>
                <a:latin typeface="Cambria" pitchFamily="18" charset="0"/>
              </a:rPr>
              <a:t>For the very latest in </a:t>
            </a:r>
          </a:p>
          <a:p>
            <a:pPr algn="ctr" eaLnBrk="0" hangingPunct="0"/>
            <a:r>
              <a:rPr lang="en-US" sz="3600" dirty="0" smtClean="0">
                <a:solidFill>
                  <a:srgbClr val="676666"/>
                </a:solidFill>
                <a:latin typeface="Cambria" pitchFamily="18" charset="0"/>
              </a:rPr>
              <a:t>Community Foundation events, grant opportunities and donor services, </a:t>
            </a:r>
          </a:p>
          <a:p>
            <a:pPr algn="ctr" eaLnBrk="0" hangingPunct="0"/>
            <a:r>
              <a:rPr lang="en-US" sz="3600" dirty="0" smtClean="0">
                <a:solidFill>
                  <a:srgbClr val="676666"/>
                </a:solidFill>
                <a:latin typeface="Cambria" pitchFamily="18" charset="0"/>
              </a:rPr>
              <a:t>visit</a:t>
            </a:r>
          </a:p>
          <a:p>
            <a:pPr algn="ctr" eaLnBrk="0" hangingPunct="0"/>
            <a:r>
              <a:rPr lang="en-US" sz="3600" dirty="0" smtClean="0">
                <a:solidFill>
                  <a:srgbClr val="676666"/>
                </a:solidFill>
                <a:latin typeface="Cambria" pitchFamily="18" charset="0"/>
              </a:rPr>
              <a:t>our website at</a:t>
            </a:r>
          </a:p>
          <a:p>
            <a:pPr algn="ctr" eaLnBrk="0" hangingPunct="0"/>
            <a:r>
              <a:rPr lang="en-US" sz="3600" dirty="0" smtClean="0">
                <a:solidFill>
                  <a:srgbClr val="676666"/>
                </a:solidFill>
                <a:latin typeface="Cambria" pitchFamily="18" charset="0"/>
              </a:rPr>
              <a:t> </a:t>
            </a:r>
            <a:r>
              <a:rPr lang="en-US" sz="4800" dirty="0" smtClean="0">
                <a:solidFill>
                  <a:srgbClr val="676666"/>
                </a:solidFill>
                <a:latin typeface="Cambria" pitchFamily="18" charset="0"/>
                <a:hlinkClick r:id="rId3"/>
              </a:rPr>
              <a:t>www.cftompkins.org</a:t>
            </a:r>
            <a:endParaRPr lang="en-US" sz="4800" dirty="0" smtClean="0">
              <a:solidFill>
                <a:srgbClr val="676666"/>
              </a:solidFill>
              <a:latin typeface="Cambria" pitchFamily="18" charset="0"/>
            </a:endParaRPr>
          </a:p>
          <a:p>
            <a:pPr eaLnBrk="0" hangingPunct="0"/>
            <a:endParaRPr lang="en-US" sz="800" dirty="0" smtClean="0">
              <a:solidFill>
                <a:srgbClr val="676666"/>
              </a:solidFill>
              <a:latin typeface="Cambria" pitchFamily="18" charset="0"/>
            </a:endParaRPr>
          </a:p>
          <a:p>
            <a:pPr eaLnBrk="0" hangingPunct="0"/>
            <a:endParaRPr lang="en-US" sz="3600" dirty="0" smtClean="0">
              <a:solidFill>
                <a:srgbClr val="676666"/>
              </a:solidFill>
              <a:latin typeface="Cambria" pitchFamily="18" charset="0"/>
            </a:endParaRP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sp>
        <p:nvSpPr>
          <p:cNvPr id="41989" name="Text Box 8"/>
          <p:cNvSpPr txBox="1">
            <a:spLocks noChangeArrowheads="1"/>
          </p:cNvSpPr>
          <p:nvPr/>
        </p:nvSpPr>
        <p:spPr bwMode="auto">
          <a:xfrm>
            <a:off x="304800" y="134938"/>
            <a:ext cx="2514600" cy="839787"/>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5400">
                <a:solidFill>
                  <a:schemeClr val="bg1"/>
                </a:solidFill>
                <a:latin typeface="Times New Roman" pitchFamily="18" charset="0"/>
              </a:rPr>
              <a:t>website</a:t>
            </a:r>
            <a:endParaRPr lang="en-US" altLang="en-US" sz="5400" b="1"/>
          </a:p>
        </p:txBody>
      </p:sp>
      <p:pic>
        <p:nvPicPr>
          <p:cNvPr id="41990" name="Picture 6" descr="New CFTC Logo_4C_4in MAY 2011.tif"/>
          <p:cNvPicPr>
            <a:picLocks noChangeAspect="1"/>
          </p:cNvPicPr>
          <p:nvPr/>
        </p:nvPicPr>
        <p:blipFill>
          <a:blip r:embed="rId4"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5" cstate="print"/>
          <a:srcRect/>
          <a:stretch>
            <a:fillRect/>
          </a:stretch>
        </p:blipFill>
        <p:spPr bwMode="auto">
          <a:xfrm>
            <a:off x="4570413" y="5902718"/>
            <a:ext cx="4209475" cy="29449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759718" y="1280937"/>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 y="2434727"/>
            <a:ext cx="8901628" cy="5386090"/>
          </a:xfrm>
          <a:prstGeom prst="rect">
            <a:avLst/>
          </a:prstGeom>
          <a:noFill/>
          <a:ln w="9525">
            <a:noFill/>
            <a:miter lim="800000"/>
            <a:headEnd/>
            <a:tailEnd/>
          </a:ln>
        </p:spPr>
        <p:txBody>
          <a:bodyPr wrap="square">
            <a:spAutoFit/>
          </a:bodyPr>
          <a:lstStyle/>
          <a:p>
            <a:pPr algn="ctr" eaLnBrk="0" hangingPunct="0"/>
            <a:r>
              <a:rPr lang="en-US" sz="3600" dirty="0" smtClean="0">
                <a:solidFill>
                  <a:srgbClr val="676666"/>
                </a:solidFill>
                <a:latin typeface="Cambria" pitchFamily="18" charset="0"/>
              </a:rPr>
              <a:t>To get daily posts on national and local philanthropy news and non-profit information, like us on Facebook at </a:t>
            </a:r>
          </a:p>
          <a:p>
            <a:pPr algn="ctr" eaLnBrk="0" hangingPunct="0"/>
            <a:endParaRPr lang="en-US" sz="3600" dirty="0" smtClean="0">
              <a:solidFill>
                <a:srgbClr val="676666"/>
              </a:solidFill>
              <a:latin typeface="Cambria" pitchFamily="18" charset="0"/>
              <a:hlinkClick r:id="rId3"/>
            </a:endParaRPr>
          </a:p>
          <a:p>
            <a:pPr algn="ctr" eaLnBrk="0" hangingPunct="0"/>
            <a:r>
              <a:rPr lang="en-US" sz="4800" dirty="0" smtClean="0">
                <a:solidFill>
                  <a:srgbClr val="676666"/>
                </a:solidFill>
                <a:latin typeface="Cambria" pitchFamily="18" charset="0"/>
                <a:hlinkClick r:id="rId3"/>
              </a:rPr>
              <a:t>www.facebook.com/cftompkins</a:t>
            </a:r>
            <a:endParaRPr lang="en-US" sz="4800" dirty="0" smtClean="0">
              <a:solidFill>
                <a:srgbClr val="676666"/>
              </a:solidFill>
              <a:latin typeface="Cambria" pitchFamily="18" charset="0"/>
            </a:endParaRPr>
          </a:p>
          <a:p>
            <a:pPr eaLnBrk="0" hangingPunct="0"/>
            <a:endParaRPr lang="en-US" sz="800" dirty="0" smtClean="0">
              <a:solidFill>
                <a:srgbClr val="676666"/>
              </a:solidFill>
              <a:latin typeface="Cambria" pitchFamily="18" charset="0"/>
            </a:endParaRPr>
          </a:p>
          <a:p>
            <a:pPr eaLnBrk="0" hangingPunct="0"/>
            <a:endParaRPr lang="en-US" sz="3600" dirty="0" smtClean="0">
              <a:solidFill>
                <a:srgbClr val="676666"/>
              </a:solidFill>
              <a:latin typeface="Cambria" pitchFamily="18" charset="0"/>
            </a:endParaRP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pic>
        <p:nvPicPr>
          <p:cNvPr id="41990" name="Picture 6" descr="New CFTC Logo_4C_4in MAY 2011.tif"/>
          <p:cNvPicPr>
            <a:picLocks noChangeAspect="1"/>
          </p:cNvPicPr>
          <p:nvPr/>
        </p:nvPicPr>
        <p:blipFill>
          <a:blip r:embed="rId4"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5" cstate="print"/>
          <a:srcRect/>
          <a:stretch>
            <a:fillRect/>
          </a:stretch>
        </p:blipFill>
        <p:spPr bwMode="auto">
          <a:xfrm>
            <a:off x="4570413" y="5902718"/>
            <a:ext cx="4209475" cy="294490"/>
          </a:xfrm>
          <a:prstGeom prst="rect">
            <a:avLst/>
          </a:prstGeom>
          <a:noFill/>
          <a:ln w="9525">
            <a:noFill/>
            <a:miter lim="800000"/>
            <a:headEnd/>
            <a:tailEnd/>
          </a:ln>
        </p:spPr>
      </p:pic>
      <p:pic>
        <p:nvPicPr>
          <p:cNvPr id="9" name="Picture 8" descr="f_logo[1].JPG"/>
          <p:cNvPicPr>
            <a:picLocks noChangeAspect="1"/>
          </p:cNvPicPr>
          <p:nvPr/>
        </p:nvPicPr>
        <p:blipFill>
          <a:blip r:embed="rId6" cstate="print"/>
          <a:stretch>
            <a:fillRect/>
          </a:stretch>
        </p:blipFill>
        <p:spPr>
          <a:xfrm>
            <a:off x="1723910" y="195319"/>
            <a:ext cx="1333500" cy="1333500"/>
          </a:xfrm>
          <a:prstGeom prst="rect">
            <a:avLst/>
          </a:prstGeom>
        </p:spPr>
      </p:pic>
      <p:pic>
        <p:nvPicPr>
          <p:cNvPr id="10" name="Picture 2"/>
          <p:cNvPicPr>
            <a:picLocks noChangeAspect="1" noChangeArrowheads="1"/>
          </p:cNvPicPr>
          <p:nvPr/>
        </p:nvPicPr>
        <p:blipFill>
          <a:blip r:embed="rId7" cstate="print"/>
          <a:srcRect/>
          <a:stretch>
            <a:fillRect/>
          </a:stretch>
        </p:blipFill>
        <p:spPr bwMode="auto">
          <a:xfrm>
            <a:off x="627515" y="1380088"/>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086644" y="2685143"/>
            <a:ext cx="6967537" cy="4247317"/>
          </a:xfrm>
          <a:prstGeom prst="rect">
            <a:avLst/>
          </a:prstGeom>
          <a:noFill/>
          <a:ln w="9525">
            <a:noFill/>
            <a:miter lim="800000"/>
            <a:headEnd/>
            <a:tailEnd/>
          </a:ln>
        </p:spPr>
        <p:txBody>
          <a:bodyPr wrap="square">
            <a:spAutoFit/>
          </a:bodyPr>
          <a:lstStyle/>
          <a:p>
            <a:pPr algn="ctr" eaLnBrk="0" hangingPunct="0"/>
            <a:r>
              <a:rPr lang="en-US" sz="5400" dirty="0" smtClean="0">
                <a:solidFill>
                  <a:srgbClr val="676666"/>
                </a:solidFill>
                <a:latin typeface="Cambria" pitchFamily="18" charset="0"/>
              </a:rPr>
              <a:t>309 N. Aurora Street</a:t>
            </a:r>
          </a:p>
          <a:p>
            <a:pPr algn="ctr" eaLnBrk="0" hangingPunct="0"/>
            <a:r>
              <a:rPr lang="en-US" sz="5400" dirty="0" smtClean="0">
                <a:solidFill>
                  <a:srgbClr val="676666"/>
                </a:solidFill>
                <a:latin typeface="Cambria" pitchFamily="18" charset="0"/>
              </a:rPr>
              <a:t>Ithaca, NY 14850</a:t>
            </a:r>
          </a:p>
          <a:p>
            <a:pPr algn="ctr" eaLnBrk="0" hangingPunct="0"/>
            <a:r>
              <a:rPr lang="en-US" sz="5400" dirty="0" smtClean="0">
                <a:solidFill>
                  <a:srgbClr val="676666"/>
                </a:solidFill>
                <a:latin typeface="Cambria" pitchFamily="18" charset="0"/>
              </a:rPr>
              <a:t>607-272-9333</a:t>
            </a: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sp>
        <p:nvSpPr>
          <p:cNvPr id="41989" name="Text Box 8"/>
          <p:cNvSpPr txBox="1">
            <a:spLocks noChangeArrowheads="1"/>
          </p:cNvSpPr>
          <p:nvPr/>
        </p:nvSpPr>
        <p:spPr bwMode="auto">
          <a:xfrm>
            <a:off x="304800" y="134938"/>
            <a:ext cx="2514600" cy="839787"/>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5400" dirty="0" smtClean="0">
                <a:solidFill>
                  <a:schemeClr val="bg1"/>
                </a:solidFill>
                <a:latin typeface="Times New Roman" pitchFamily="18" charset="0"/>
              </a:rPr>
              <a:t>Visit us</a:t>
            </a:r>
            <a:endParaRPr lang="en-US" altLang="en-US" sz="5400" b="1" dirty="0"/>
          </a:p>
        </p:txBody>
      </p:sp>
      <p:pic>
        <p:nvPicPr>
          <p:cNvPr id="41990" name="Picture 6" descr="New CFTC Logo_4C_4in MAY 2011.tif"/>
          <p:cNvPicPr>
            <a:picLocks noChangeAspect="1"/>
          </p:cNvPicPr>
          <p:nvPr/>
        </p:nvPicPr>
        <p:blipFill>
          <a:blip r:embed="rId3" cstate="print"/>
          <a:srcRect/>
          <a:stretch>
            <a:fillRect/>
          </a:stretch>
        </p:blipFill>
        <p:spPr bwMode="auto">
          <a:xfrm>
            <a:off x="3598863" y="206375"/>
            <a:ext cx="4964112" cy="1277938"/>
          </a:xfrm>
          <a:prstGeom prst="rect">
            <a:avLst/>
          </a:prstGeom>
          <a:noFill/>
          <a:ln w="9525">
            <a:noFill/>
            <a:miter lim="800000"/>
            <a:headEnd/>
            <a:tailEnd/>
          </a:ln>
        </p:spPr>
      </p:pic>
      <p:pic>
        <p:nvPicPr>
          <p:cNvPr id="11" name="Picture 14"/>
          <p:cNvPicPr>
            <a:picLocks noChangeAspect="1" noChangeArrowheads="1"/>
          </p:cNvPicPr>
          <p:nvPr/>
        </p:nvPicPr>
        <p:blipFill>
          <a:blip r:embed="rId4" cstate="print"/>
          <a:srcRect/>
          <a:stretch>
            <a:fillRect/>
          </a:stretch>
        </p:blipFill>
        <p:spPr bwMode="auto">
          <a:xfrm>
            <a:off x="4570413" y="5902718"/>
            <a:ext cx="4209475" cy="29449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759718" y="1280937"/>
            <a:ext cx="867311" cy="85956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36868" name="Text Box 8"/>
          <p:cNvSpPr txBox="1">
            <a:spLocks noChangeArrowheads="1"/>
          </p:cNvSpPr>
          <p:nvPr/>
        </p:nvSpPr>
        <p:spPr bwMode="auto">
          <a:xfrm>
            <a:off x="304800" y="134938"/>
            <a:ext cx="2019300" cy="831850"/>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5400" dirty="0">
                <a:solidFill>
                  <a:schemeClr val="bg1"/>
                </a:solidFill>
                <a:latin typeface="Times New Roman" pitchFamily="18" charset="0"/>
              </a:rPr>
              <a:t>funds</a:t>
            </a:r>
            <a:endParaRPr lang="en-US" altLang="en-US" sz="5400" b="1" dirty="0"/>
          </a:p>
        </p:txBody>
      </p:sp>
      <p:sp>
        <p:nvSpPr>
          <p:cNvPr id="36869" name="Rectangle 11"/>
          <p:cNvSpPr>
            <a:spLocks noChangeArrowheads="1"/>
          </p:cNvSpPr>
          <p:nvPr/>
        </p:nvSpPr>
        <p:spPr bwMode="auto">
          <a:xfrm>
            <a:off x="3933825" y="715963"/>
            <a:ext cx="4818063" cy="508000"/>
          </a:xfrm>
          <a:prstGeom prst="rect">
            <a:avLst/>
          </a:prstGeom>
          <a:noFill/>
          <a:ln w="9525">
            <a:noFill/>
            <a:miter lim="800000"/>
            <a:headEnd/>
            <a:tailEnd/>
          </a:ln>
        </p:spPr>
        <p:txBody>
          <a:bodyPr anchor="ctr"/>
          <a:lstStyle/>
          <a:p>
            <a:pPr algn="ctr">
              <a:lnSpc>
                <a:spcPct val="95000"/>
              </a:lnSpc>
            </a:pPr>
            <a:r>
              <a:rPr lang="en-US" altLang="en-US" i="1" dirty="0">
                <a:solidFill>
                  <a:schemeClr val="bg1"/>
                </a:solidFill>
                <a:latin typeface="Times New Roman" pitchFamily="18" charset="0"/>
              </a:rPr>
              <a:t>Over 70 Funds</a:t>
            </a:r>
          </a:p>
        </p:txBody>
      </p:sp>
      <p:sp>
        <p:nvSpPr>
          <p:cNvPr id="61464" name="Text Box 24"/>
          <p:cNvSpPr txBox="1">
            <a:spLocks noChangeArrowheads="1"/>
          </p:cNvSpPr>
          <p:nvPr/>
        </p:nvSpPr>
        <p:spPr bwMode="auto">
          <a:xfrm>
            <a:off x="623888" y="2544895"/>
            <a:ext cx="7875587" cy="3970318"/>
          </a:xfrm>
          <a:prstGeom prst="rect">
            <a:avLst/>
          </a:prstGeom>
          <a:noFill/>
          <a:ln w="9525">
            <a:noFill/>
            <a:miter lim="800000"/>
            <a:headEnd/>
            <a:tailEnd/>
          </a:ln>
        </p:spPr>
        <p:txBody>
          <a:bodyPr wrap="square">
            <a:spAutoFit/>
          </a:bodyPr>
          <a:lstStyle/>
          <a:p>
            <a:pPr marL="495300" indent="-495300">
              <a:spcBef>
                <a:spcPct val="50000"/>
              </a:spcBef>
              <a:buFontTx/>
              <a:buAutoNum type="arabicPeriod"/>
            </a:pPr>
            <a:r>
              <a:rPr lang="en-US" sz="1800" b="1" u="sng" dirty="0">
                <a:solidFill>
                  <a:srgbClr val="676666"/>
                </a:solidFill>
                <a:latin typeface="Cambria" pitchFamily="18" charset="0"/>
              </a:rPr>
              <a:t>Tompkins Today and Tomorrow Fund</a:t>
            </a:r>
          </a:p>
          <a:p>
            <a:pPr marL="1409700" lvl="2" indent="-495300">
              <a:spcBef>
                <a:spcPct val="50000"/>
              </a:spcBef>
              <a:buFontTx/>
              <a:buChar char="•"/>
            </a:pPr>
            <a:r>
              <a:rPr lang="en-US" sz="1800" dirty="0">
                <a:solidFill>
                  <a:srgbClr val="676666"/>
                </a:solidFill>
                <a:latin typeface="Cambria" pitchFamily="18" charset="0"/>
              </a:rPr>
              <a:t>Unrestricted </a:t>
            </a:r>
            <a:r>
              <a:rPr lang="en-US" sz="1800" dirty="0" smtClean="0">
                <a:solidFill>
                  <a:srgbClr val="676666"/>
                </a:solidFill>
                <a:latin typeface="Cambria" pitchFamily="18" charset="0"/>
              </a:rPr>
              <a:t>grant making </a:t>
            </a:r>
            <a:r>
              <a:rPr lang="en-US" sz="1800" dirty="0">
                <a:solidFill>
                  <a:srgbClr val="676666"/>
                </a:solidFill>
                <a:latin typeface="Cambria" pitchFamily="18" charset="0"/>
              </a:rPr>
              <a:t>f</a:t>
            </a:r>
            <a:r>
              <a:rPr lang="en-US" sz="1800" dirty="0" smtClean="0">
                <a:solidFill>
                  <a:srgbClr val="676666"/>
                </a:solidFill>
                <a:latin typeface="Cambria" pitchFamily="18" charset="0"/>
              </a:rPr>
              <a:t>und</a:t>
            </a:r>
            <a:endParaRPr lang="en-US" sz="1800" dirty="0">
              <a:solidFill>
                <a:srgbClr val="676666"/>
              </a:solidFill>
              <a:latin typeface="Cambria" pitchFamily="18" charset="0"/>
            </a:endParaRPr>
          </a:p>
          <a:p>
            <a:pPr marL="495300" indent="-495300">
              <a:spcBef>
                <a:spcPct val="50000"/>
              </a:spcBef>
              <a:buFontTx/>
              <a:buAutoNum type="arabicPeriod"/>
            </a:pPr>
            <a:r>
              <a:rPr lang="en-US" sz="1800" b="1" u="sng" dirty="0">
                <a:solidFill>
                  <a:srgbClr val="676666"/>
                </a:solidFill>
                <a:latin typeface="Cambria" pitchFamily="18" charset="0"/>
              </a:rPr>
              <a:t>Field of Interest Funds</a:t>
            </a:r>
            <a:r>
              <a:rPr lang="en-US" sz="1800" dirty="0">
                <a:solidFill>
                  <a:srgbClr val="676666"/>
                </a:solidFill>
                <a:latin typeface="Cambria" pitchFamily="18" charset="0"/>
              </a:rPr>
              <a:t> </a:t>
            </a:r>
          </a:p>
          <a:p>
            <a:pPr marL="1409700" lvl="2" indent="-495300">
              <a:lnSpc>
                <a:spcPct val="70000"/>
              </a:lnSpc>
              <a:spcBef>
                <a:spcPct val="50000"/>
              </a:spcBef>
              <a:buFontTx/>
              <a:buChar char="•"/>
            </a:pPr>
            <a:r>
              <a:rPr lang="en-US" sz="1800" dirty="0">
                <a:solidFill>
                  <a:srgbClr val="676666"/>
                </a:solidFill>
                <a:latin typeface="Cambria" pitchFamily="18" charset="0"/>
              </a:rPr>
              <a:t>Arts and Culture</a:t>
            </a:r>
          </a:p>
          <a:p>
            <a:pPr marL="1409700" lvl="2" indent="-495300">
              <a:lnSpc>
                <a:spcPct val="70000"/>
              </a:lnSpc>
              <a:spcBef>
                <a:spcPct val="50000"/>
              </a:spcBef>
              <a:buFontTx/>
              <a:buChar char="•"/>
            </a:pPr>
            <a:r>
              <a:rPr lang="en-US" sz="1800" dirty="0">
                <a:solidFill>
                  <a:srgbClr val="676666"/>
                </a:solidFill>
                <a:latin typeface="Cambria" pitchFamily="18" charset="0"/>
              </a:rPr>
              <a:t>Children and Youth Fund</a:t>
            </a:r>
          </a:p>
          <a:p>
            <a:pPr marL="1409700" lvl="2" indent="-495300">
              <a:lnSpc>
                <a:spcPct val="70000"/>
              </a:lnSpc>
              <a:spcBef>
                <a:spcPct val="50000"/>
              </a:spcBef>
              <a:buFontTx/>
              <a:buChar char="•"/>
            </a:pPr>
            <a:r>
              <a:rPr lang="en-US" sz="1800" dirty="0">
                <a:solidFill>
                  <a:srgbClr val="676666"/>
                </a:solidFill>
                <a:latin typeface="Cambria" pitchFamily="18" charset="0"/>
              </a:rPr>
              <a:t>Crime </a:t>
            </a:r>
            <a:r>
              <a:rPr lang="en-US" sz="1800" dirty="0" smtClean="0">
                <a:solidFill>
                  <a:srgbClr val="676666"/>
                </a:solidFill>
                <a:latin typeface="Cambria" pitchFamily="18" charset="0"/>
              </a:rPr>
              <a:t>and Sexual Assault Victims </a:t>
            </a:r>
            <a:r>
              <a:rPr lang="en-US" sz="1800" dirty="0">
                <a:solidFill>
                  <a:srgbClr val="676666"/>
                </a:solidFill>
                <a:latin typeface="Cambria" pitchFamily="18" charset="0"/>
              </a:rPr>
              <a:t>Fund</a:t>
            </a:r>
          </a:p>
          <a:p>
            <a:pPr marL="1409700" lvl="2" indent="-495300">
              <a:lnSpc>
                <a:spcPct val="70000"/>
              </a:lnSpc>
              <a:spcBef>
                <a:spcPct val="50000"/>
              </a:spcBef>
              <a:buFontTx/>
              <a:buChar char="•"/>
            </a:pPr>
            <a:r>
              <a:rPr lang="en-US" sz="1800" dirty="0">
                <a:solidFill>
                  <a:srgbClr val="676666"/>
                </a:solidFill>
                <a:latin typeface="Cambria" pitchFamily="18" charset="0"/>
              </a:rPr>
              <a:t>Social Justice Fund</a:t>
            </a:r>
          </a:p>
          <a:p>
            <a:pPr marL="1409700" lvl="2" indent="-495300">
              <a:lnSpc>
                <a:spcPct val="70000"/>
              </a:lnSpc>
              <a:spcBef>
                <a:spcPct val="50000"/>
              </a:spcBef>
              <a:buFontTx/>
              <a:buChar char="•"/>
            </a:pPr>
            <a:r>
              <a:rPr lang="en-US" sz="1800" dirty="0">
                <a:solidFill>
                  <a:srgbClr val="676666"/>
                </a:solidFill>
                <a:latin typeface="Cambria" pitchFamily="18" charset="0"/>
              </a:rPr>
              <a:t>Women’s Fund</a:t>
            </a:r>
          </a:p>
          <a:p>
            <a:pPr marL="495300" indent="-495300">
              <a:spcBef>
                <a:spcPct val="50000"/>
              </a:spcBef>
              <a:buFontTx/>
              <a:buAutoNum type="arabicPeriod"/>
            </a:pPr>
            <a:r>
              <a:rPr lang="en-US" sz="1800" b="1" u="sng" dirty="0">
                <a:solidFill>
                  <a:srgbClr val="676666"/>
                </a:solidFill>
                <a:latin typeface="Cambria" pitchFamily="18" charset="0"/>
              </a:rPr>
              <a:t>Donor Advised </a:t>
            </a:r>
            <a:r>
              <a:rPr lang="en-US" sz="1800" b="1" u="sng" dirty="0" smtClean="0">
                <a:solidFill>
                  <a:srgbClr val="676666"/>
                </a:solidFill>
                <a:latin typeface="Cambria" pitchFamily="18" charset="0"/>
              </a:rPr>
              <a:t>Funds &amp; Designated Funds </a:t>
            </a:r>
            <a:endParaRPr lang="en-US" sz="1800" b="1" u="sng" dirty="0">
              <a:solidFill>
                <a:srgbClr val="676666"/>
              </a:solidFill>
              <a:latin typeface="Cambria" pitchFamily="18" charset="0"/>
            </a:endParaRPr>
          </a:p>
          <a:p>
            <a:pPr marL="1409700" lvl="2" indent="-495300">
              <a:spcBef>
                <a:spcPct val="50000"/>
              </a:spcBef>
              <a:buFontTx/>
              <a:buChar char="•"/>
            </a:pPr>
            <a:r>
              <a:rPr lang="en-US" sz="1800" dirty="0">
                <a:solidFill>
                  <a:srgbClr val="676666"/>
                </a:solidFill>
                <a:latin typeface="Cambria" pitchFamily="18" charset="0"/>
              </a:rPr>
              <a:t>These funds have originated to fill the philanthropic goals of individuals, families or organizations</a:t>
            </a:r>
          </a:p>
        </p:txBody>
      </p:sp>
      <p:pic>
        <p:nvPicPr>
          <p:cNvPr id="36872" name="Picture 8"/>
          <p:cNvPicPr>
            <a:picLocks noChangeAspect="1" noChangeArrowheads="1"/>
          </p:cNvPicPr>
          <p:nvPr/>
        </p:nvPicPr>
        <p:blipFill>
          <a:blip r:embed="rId3" cstate="print"/>
          <a:srcRect/>
          <a:stretch>
            <a:fillRect/>
          </a:stretch>
        </p:blipFill>
        <p:spPr bwMode="auto">
          <a:xfrm>
            <a:off x="6485846" y="2125027"/>
            <a:ext cx="2102293" cy="2252663"/>
          </a:xfrm>
          <a:prstGeom prst="rect">
            <a:avLst/>
          </a:prstGeom>
          <a:noFill/>
          <a:ln w="9525">
            <a:noFill/>
            <a:miter lim="800000"/>
            <a:headEnd/>
            <a:tailEnd/>
          </a:ln>
        </p:spPr>
      </p:pic>
      <p:pic>
        <p:nvPicPr>
          <p:cNvPr id="8" name="Picture 13" descr="New CFTC Logo_4C_4in MAY 2011.tif"/>
          <p:cNvPicPr>
            <a:picLocks noChangeAspect="1"/>
          </p:cNvPicPr>
          <p:nvPr/>
        </p:nvPicPr>
        <p:blipFill>
          <a:blip r:embed="rId4" cstate="print"/>
          <a:srcRect/>
          <a:stretch>
            <a:fillRect/>
          </a:stretch>
        </p:blipFill>
        <p:spPr bwMode="auto">
          <a:xfrm>
            <a:off x="4570413" y="444500"/>
            <a:ext cx="3657600" cy="942975"/>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605481" y="1325004"/>
            <a:ext cx="867311" cy="859567"/>
          </a:xfrm>
          <a:prstGeom prst="rect">
            <a:avLst/>
          </a:prstGeom>
          <a:noFill/>
          <a:ln w="9525">
            <a:noFill/>
            <a:miter lim="800000"/>
            <a:headEnd/>
            <a:tailEnd/>
          </a:ln>
        </p:spPr>
      </p:pic>
      <p:pic>
        <p:nvPicPr>
          <p:cNvPr id="10" name="Picture 6" descr="New CFTC Logo_4C_4in MAY 2011.tif"/>
          <p:cNvPicPr>
            <a:picLocks noChangeAspect="1"/>
          </p:cNvPicPr>
          <p:nvPr/>
        </p:nvPicPr>
        <p:blipFill>
          <a:blip r:embed="rId6" cstate="print"/>
          <a:srcRect/>
          <a:stretch>
            <a:fillRect/>
          </a:stretch>
        </p:blipFill>
        <p:spPr bwMode="auto">
          <a:xfrm>
            <a:off x="3598863" y="206375"/>
            <a:ext cx="4964112" cy="127793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8" name="Picture 10" descr="iSt_000003706492 ppt"/>
          <p:cNvPicPr>
            <a:picLocks noChangeAspect="1" noChangeArrowheads="1"/>
          </p:cNvPicPr>
          <p:nvPr/>
        </p:nvPicPr>
        <p:blipFill>
          <a:blip r:embed="rId3" cstate="print"/>
          <a:srcRect/>
          <a:stretch>
            <a:fillRect/>
          </a:stretch>
        </p:blipFill>
        <p:spPr bwMode="auto">
          <a:xfrm>
            <a:off x="233363" y="246063"/>
            <a:ext cx="8674100" cy="4783137"/>
          </a:xfrm>
          <a:prstGeom prst="rect">
            <a:avLst/>
          </a:prstGeom>
          <a:noFill/>
          <a:ln w="9525">
            <a:solidFill>
              <a:srgbClr val="4D4D4D"/>
            </a:solidFill>
            <a:miter lim="800000"/>
            <a:headEnd/>
            <a:tailEnd/>
          </a:ln>
        </p:spPr>
      </p:pic>
      <p:sp>
        <p:nvSpPr>
          <p:cNvPr id="391173" name="Rectangle 5"/>
          <p:cNvSpPr>
            <a:spLocks noChangeArrowheads="1"/>
          </p:cNvSpPr>
          <p:nvPr/>
        </p:nvSpPr>
        <p:spPr bwMode="auto">
          <a:xfrm>
            <a:off x="222250" y="5072063"/>
            <a:ext cx="8683625" cy="1574800"/>
          </a:xfrm>
          <a:prstGeom prst="rect">
            <a:avLst/>
          </a:prstGeom>
          <a:solidFill>
            <a:srgbClr val="628335"/>
          </a:solidFill>
          <a:ln w="9525">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391172" name="Rectangle 4"/>
          <p:cNvSpPr>
            <a:spLocks noGrp="1" noChangeArrowheads="1"/>
          </p:cNvSpPr>
          <p:nvPr>
            <p:ph type="title"/>
          </p:nvPr>
        </p:nvSpPr>
        <p:spPr>
          <a:xfrm>
            <a:off x="565150" y="5715000"/>
            <a:ext cx="8108950" cy="1524000"/>
          </a:xfrm>
        </p:spPr>
        <p:txBody>
          <a:bodyPr>
            <a:normAutofit/>
          </a:bodyPr>
          <a:lstStyle/>
          <a:p>
            <a:r>
              <a:rPr lang="en-US" sz="4000" dirty="0">
                <a:solidFill>
                  <a:schemeClr val="bg1"/>
                </a:solidFill>
              </a:rPr>
              <a:t>Everyone can be a </a:t>
            </a:r>
            <a:r>
              <a:rPr lang="en-US" sz="4000" dirty="0" smtClean="0">
                <a:solidFill>
                  <a:schemeClr val="bg1"/>
                </a:solidFill>
              </a:rPr>
              <a:t>philanthropist</a:t>
            </a:r>
            <a:r>
              <a:rPr lang="en-US" dirty="0" smtClean="0">
                <a:solidFill>
                  <a:schemeClr val="bg1"/>
                </a:solidFill>
              </a:rPr>
              <a:t/>
            </a:r>
            <a:br>
              <a:rPr lang="en-US" dirty="0" smtClean="0">
                <a:solidFill>
                  <a:schemeClr val="bg1"/>
                </a:solidFill>
              </a:rPr>
            </a:br>
            <a:r>
              <a:rPr lang="en-US" dirty="0" smtClean="0"/>
              <a:t> </a:t>
            </a: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2000"/>
                                        <p:tgtEl>
                                          <p:spTgt spid="39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3513138" y="2674938"/>
            <a:ext cx="5354637" cy="2279650"/>
          </a:xfrm>
        </p:spPr>
        <p:txBody>
          <a:bodyPr/>
          <a:lstStyle/>
          <a:p>
            <a:pPr marL="177800" indent="-177800">
              <a:lnSpc>
                <a:spcPct val="95000"/>
              </a:lnSpc>
              <a:spcBef>
                <a:spcPct val="65000"/>
              </a:spcBef>
            </a:pPr>
            <a:r>
              <a:rPr lang="en-US" sz="2400" dirty="0" smtClean="0">
                <a:solidFill>
                  <a:srgbClr val="676666"/>
                </a:solidFill>
                <a:latin typeface="Cambria" pitchFamily="18" charset="0"/>
                <a:cs typeface="Times New Roman" pitchFamily="18" charset="0"/>
              </a:rPr>
              <a:t>Nearly</a:t>
            </a:r>
            <a:r>
              <a:rPr lang="en-US" sz="2400" b="1" dirty="0" smtClean="0">
                <a:solidFill>
                  <a:srgbClr val="676666"/>
                </a:solidFill>
                <a:latin typeface="Cambria" pitchFamily="18" charset="0"/>
                <a:cs typeface="Times New Roman" pitchFamily="18" charset="0"/>
              </a:rPr>
              <a:t> $3.9 million </a:t>
            </a:r>
            <a:r>
              <a:rPr lang="en-US" sz="2400" dirty="0" smtClean="0">
                <a:solidFill>
                  <a:srgbClr val="676666"/>
                </a:solidFill>
                <a:latin typeface="Cambria" pitchFamily="18" charset="0"/>
                <a:cs typeface="Times New Roman" pitchFamily="18" charset="0"/>
              </a:rPr>
              <a:t>granted from 2000 to September 30, 2012</a:t>
            </a:r>
            <a:endParaRPr lang="en-US" sz="2400" dirty="0" smtClean="0">
              <a:solidFill>
                <a:srgbClr val="676666"/>
              </a:solidFill>
              <a:latin typeface="Cambria" pitchFamily="18" charset="0"/>
            </a:endParaRPr>
          </a:p>
          <a:p>
            <a:pPr marL="177800" indent="-177800">
              <a:lnSpc>
                <a:spcPct val="95000"/>
              </a:lnSpc>
              <a:spcBef>
                <a:spcPct val="65000"/>
              </a:spcBef>
            </a:pPr>
            <a:r>
              <a:rPr lang="en-US" sz="2400" dirty="0" smtClean="0">
                <a:solidFill>
                  <a:srgbClr val="676666"/>
                </a:solidFill>
                <a:latin typeface="Cambria" pitchFamily="18" charset="0"/>
                <a:cs typeface="Times New Roman" pitchFamily="18" charset="0"/>
              </a:rPr>
              <a:t>Assets are over</a:t>
            </a:r>
            <a:r>
              <a:rPr lang="en-US" sz="2400" b="1" dirty="0" smtClean="0">
                <a:solidFill>
                  <a:srgbClr val="676666"/>
                </a:solidFill>
                <a:latin typeface="Cambria" pitchFamily="18" charset="0"/>
                <a:cs typeface="Times New Roman" pitchFamily="18" charset="0"/>
              </a:rPr>
              <a:t> $8.4 million </a:t>
            </a:r>
            <a:r>
              <a:rPr lang="en-US" sz="2400" dirty="0" smtClean="0">
                <a:solidFill>
                  <a:srgbClr val="676666"/>
                </a:solidFill>
                <a:latin typeface="Cambria" pitchFamily="18" charset="0"/>
                <a:cs typeface="Times New Roman" pitchFamily="18" charset="0"/>
              </a:rPr>
              <a:t>held in over </a:t>
            </a:r>
            <a:r>
              <a:rPr lang="en-US" sz="2400" b="1" dirty="0" smtClean="0">
                <a:solidFill>
                  <a:srgbClr val="676666"/>
                </a:solidFill>
                <a:latin typeface="Cambria" pitchFamily="18" charset="0"/>
                <a:cs typeface="Times New Roman" pitchFamily="18" charset="0"/>
              </a:rPr>
              <a:t>70 </a:t>
            </a:r>
            <a:r>
              <a:rPr lang="en-US" sz="2400" dirty="0" smtClean="0">
                <a:solidFill>
                  <a:srgbClr val="676666"/>
                </a:solidFill>
                <a:latin typeface="Cambria" pitchFamily="18" charset="0"/>
                <a:cs typeface="Times New Roman" pitchFamily="18" charset="0"/>
              </a:rPr>
              <a:t>different funds</a:t>
            </a:r>
          </a:p>
          <a:p>
            <a:pPr marL="177800" indent="-177800" algn="r">
              <a:lnSpc>
                <a:spcPct val="95000"/>
              </a:lnSpc>
              <a:spcBef>
                <a:spcPct val="65000"/>
              </a:spcBef>
              <a:buFontTx/>
              <a:buNone/>
            </a:pPr>
            <a:r>
              <a:rPr lang="en-US" sz="1400" dirty="0" smtClean="0">
                <a:solidFill>
                  <a:srgbClr val="676666"/>
                </a:solidFill>
                <a:latin typeface="Cambria" pitchFamily="18" charset="0"/>
                <a:cs typeface="Times New Roman" pitchFamily="18" charset="0"/>
              </a:rPr>
              <a:t>(as of 9/30/2012)</a:t>
            </a:r>
          </a:p>
        </p:txBody>
      </p:sp>
      <p:sp>
        <p:nvSpPr>
          <p:cNvPr id="987143" name="Rectangle 7"/>
          <p:cNvSpPr>
            <a:spLocks noChangeArrowheads="1"/>
          </p:cNvSpPr>
          <p:nvPr/>
        </p:nvSpPr>
        <p:spPr bwMode="auto">
          <a:xfrm>
            <a:off x="0" y="0"/>
            <a:ext cx="9144000" cy="1736725"/>
          </a:xfrm>
          <a:prstGeom prst="rect">
            <a:avLst/>
          </a:prstGeom>
          <a:solidFill>
            <a:srgbClr val="FF9933"/>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7148" name="Rectangle 12"/>
          <p:cNvSpPr>
            <a:spLocks noChangeArrowheads="1"/>
          </p:cNvSpPr>
          <p:nvPr/>
        </p:nvSpPr>
        <p:spPr bwMode="auto">
          <a:xfrm>
            <a:off x="0" y="1727200"/>
            <a:ext cx="9144000" cy="152400"/>
          </a:xfrm>
          <a:prstGeom prst="rect">
            <a:avLst/>
          </a:prstGeom>
          <a:solidFill>
            <a:srgbClr val="99CC00">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32774" name="Text Box 19"/>
          <p:cNvSpPr txBox="1">
            <a:spLocks noChangeArrowheads="1"/>
          </p:cNvSpPr>
          <p:nvPr/>
        </p:nvSpPr>
        <p:spPr bwMode="auto">
          <a:xfrm>
            <a:off x="317500" y="165254"/>
            <a:ext cx="1946275" cy="840230"/>
          </a:xfrm>
          <a:prstGeom prst="rect">
            <a:avLst/>
          </a:prstGeom>
          <a:noFill/>
          <a:ln w="9525">
            <a:noFill/>
            <a:miter lim="800000"/>
            <a:headEnd/>
            <a:tailEnd/>
          </a:ln>
        </p:spPr>
        <p:txBody>
          <a:bodyPr wrap="square">
            <a:spAutoFit/>
          </a:bodyPr>
          <a:lstStyle/>
          <a:p>
            <a:pPr eaLnBrk="0" hangingPunct="0">
              <a:lnSpc>
                <a:spcPct val="90000"/>
              </a:lnSpc>
              <a:spcBef>
                <a:spcPct val="35000"/>
              </a:spcBef>
            </a:pPr>
            <a:r>
              <a:rPr lang="en-US" altLang="en-US" sz="5400" dirty="0">
                <a:solidFill>
                  <a:schemeClr val="bg1"/>
                </a:solidFill>
                <a:latin typeface="Times New Roman" pitchFamily="18" charset="0"/>
              </a:rPr>
              <a:t>facts</a:t>
            </a:r>
            <a:endParaRPr lang="en-US" altLang="en-US" sz="5400" b="1" dirty="0"/>
          </a:p>
        </p:txBody>
      </p:sp>
      <p:pic>
        <p:nvPicPr>
          <p:cNvPr id="32778"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32782" name="Picture 14"/>
          <p:cNvPicPr>
            <a:picLocks noChangeAspect="1" noChangeArrowheads="1"/>
          </p:cNvPicPr>
          <p:nvPr/>
        </p:nvPicPr>
        <p:blipFill>
          <a:blip r:embed="rId4" cstate="print"/>
          <a:srcRect/>
          <a:stretch>
            <a:fillRect/>
          </a:stretch>
        </p:blipFill>
        <p:spPr bwMode="auto">
          <a:xfrm>
            <a:off x="3669654" y="5692457"/>
            <a:ext cx="5110233" cy="357506"/>
          </a:xfrm>
          <a:prstGeom prst="rect">
            <a:avLst/>
          </a:prstGeom>
          <a:noFill/>
          <a:ln w="9525">
            <a:noFill/>
            <a:miter lim="800000"/>
            <a:headEnd/>
            <a:tailEnd/>
          </a:ln>
        </p:spPr>
      </p:pic>
      <p:pic>
        <p:nvPicPr>
          <p:cNvPr id="32783" name="Picture 15"/>
          <p:cNvPicPr>
            <a:picLocks noChangeAspect="1" noChangeArrowheads="1"/>
          </p:cNvPicPr>
          <p:nvPr/>
        </p:nvPicPr>
        <p:blipFill>
          <a:blip r:embed="rId5" cstate="print"/>
          <a:srcRect/>
          <a:stretch>
            <a:fillRect/>
          </a:stretch>
        </p:blipFill>
        <p:spPr bwMode="auto">
          <a:xfrm>
            <a:off x="217171" y="2419350"/>
            <a:ext cx="3269666" cy="3157538"/>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605481" y="1325004"/>
            <a:ext cx="867311" cy="859567"/>
          </a:xfrm>
          <a:prstGeom prst="rect">
            <a:avLst/>
          </a:prstGeom>
          <a:noFill/>
          <a:ln w="9525">
            <a:noFill/>
            <a:miter lim="800000"/>
            <a:headEnd/>
            <a:tailEnd/>
          </a:ln>
        </p:spPr>
      </p:pic>
      <p:pic>
        <p:nvPicPr>
          <p:cNvPr id="11" name="Picture 6" descr="New CFTC Logo_4C_4in MAY 2011.tif"/>
          <p:cNvPicPr>
            <a:picLocks noChangeAspect="1"/>
          </p:cNvPicPr>
          <p:nvPr/>
        </p:nvPicPr>
        <p:blipFill>
          <a:blip r:embed="rId7" cstate="print"/>
          <a:srcRect/>
          <a:stretch>
            <a:fillRect/>
          </a:stretch>
        </p:blipFill>
        <p:spPr bwMode="auto">
          <a:xfrm>
            <a:off x="3598863" y="206375"/>
            <a:ext cx="4964112" cy="127793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87140">
                                            <p:txEl>
                                              <p:pRg st="1" end="1"/>
                                            </p:txEl>
                                          </p:spTgt>
                                        </p:tgtEl>
                                        <p:attrNameLst>
                                          <p:attrName>style.visibility</p:attrName>
                                        </p:attrNameLst>
                                      </p:cBhvr>
                                      <p:to>
                                        <p:strVal val="visible"/>
                                      </p:to>
                                    </p:set>
                                    <p:animEffect transition="in" filter="wipe(left)">
                                      <p:cBhvr>
                                        <p:cTn id="11" dur="1000"/>
                                        <p:tgtEl>
                                          <p:spTgt spid="987140">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87140">
                                            <p:txEl>
                                              <p:pRg st="2" end="2"/>
                                            </p:txEl>
                                          </p:spTgt>
                                        </p:tgtEl>
                                        <p:attrNameLst>
                                          <p:attrName>style.visibility</p:attrName>
                                        </p:attrNameLst>
                                      </p:cBhvr>
                                      <p:to>
                                        <p:strVal val="visible"/>
                                      </p:to>
                                    </p:set>
                                    <p:animEffect transition="in" filter="wipe(left)">
                                      <p:cBhvr>
                                        <p:cTn id="15" dur="1000"/>
                                        <p:tgtEl>
                                          <p:spTgt spid="987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wpics"/>
          <p:cNvPicPr>
            <a:picLocks noChangeAspect="1" noChangeArrowheads="1"/>
          </p:cNvPicPr>
          <p:nvPr/>
        </p:nvPicPr>
        <p:blipFill>
          <a:blip r:embed="rId2" cstate="print"/>
          <a:srcRect/>
          <a:stretch>
            <a:fillRect/>
          </a:stretch>
        </p:blipFill>
        <p:spPr bwMode="auto">
          <a:xfrm>
            <a:off x="566738" y="304800"/>
            <a:ext cx="8001000" cy="1736725"/>
          </a:xfrm>
          <a:prstGeom prst="rect">
            <a:avLst/>
          </a:prstGeom>
          <a:noFill/>
        </p:spPr>
      </p:pic>
      <p:sp>
        <p:nvSpPr>
          <p:cNvPr id="3075" name="Text Box 3"/>
          <p:cNvSpPr txBox="1">
            <a:spLocks noChangeArrowheads="1"/>
          </p:cNvSpPr>
          <p:nvPr/>
        </p:nvSpPr>
        <p:spPr bwMode="auto">
          <a:xfrm>
            <a:off x="228601" y="2184400"/>
            <a:ext cx="4495800" cy="1569660"/>
          </a:xfrm>
          <a:prstGeom prst="rect">
            <a:avLst/>
          </a:prstGeom>
          <a:noFill/>
          <a:ln w="9525">
            <a:noFill/>
            <a:miter lim="800000"/>
            <a:headEnd/>
            <a:tailEnd/>
          </a:ln>
          <a:effectLst/>
        </p:spPr>
        <p:txBody>
          <a:bodyPr wrap="square">
            <a:spAutoFit/>
          </a:bodyPr>
          <a:lstStyle/>
          <a:p>
            <a:pPr eaLnBrk="0" hangingPunct="0"/>
            <a:endParaRPr lang="en-US" sz="3200" dirty="0" smtClean="0">
              <a:solidFill>
                <a:prstClr val="black"/>
              </a:solidFill>
              <a:latin typeface="Times New Roman" pitchFamily="18" charset="0"/>
              <a:cs typeface="+mn-cs"/>
            </a:endParaRPr>
          </a:p>
          <a:p>
            <a:pPr algn="ctr" eaLnBrk="0" hangingPunct="0"/>
            <a:r>
              <a:rPr lang="en-US" sz="3200" dirty="0" smtClean="0">
                <a:solidFill>
                  <a:prstClr val="black"/>
                </a:solidFill>
                <a:latin typeface="Times New Roman" pitchFamily="18" charset="0"/>
                <a:cs typeface="+mn-cs"/>
              </a:rPr>
              <a:t> </a:t>
            </a:r>
          </a:p>
          <a:p>
            <a:pPr algn="ctr" eaLnBrk="0" hangingPunct="0"/>
            <a:endParaRPr lang="en-US" sz="3200" dirty="0">
              <a:solidFill>
                <a:prstClr val="black"/>
              </a:solidFill>
              <a:latin typeface="Times New Roman" pitchFamily="18" charset="0"/>
              <a:cs typeface="+mn-cs"/>
            </a:endParaRPr>
          </a:p>
        </p:txBody>
      </p:sp>
      <p:sp>
        <p:nvSpPr>
          <p:cNvPr id="3076" name="Text Box 4"/>
          <p:cNvSpPr txBox="1">
            <a:spLocks noChangeArrowheads="1"/>
          </p:cNvSpPr>
          <p:nvPr/>
        </p:nvSpPr>
        <p:spPr bwMode="auto">
          <a:xfrm>
            <a:off x="584200" y="4038600"/>
            <a:ext cx="7797800" cy="2492990"/>
          </a:xfrm>
          <a:prstGeom prst="rect">
            <a:avLst/>
          </a:prstGeom>
          <a:noFill/>
          <a:ln w="9525">
            <a:noFill/>
            <a:miter lim="800000"/>
            <a:headEnd/>
            <a:tailEnd/>
          </a:ln>
          <a:effectLst/>
        </p:spPr>
        <p:txBody>
          <a:bodyPr wrap="square">
            <a:spAutoFit/>
          </a:bodyPr>
          <a:lstStyle/>
          <a:p>
            <a:pPr eaLnBrk="0" hangingPunct="0">
              <a:spcBef>
                <a:spcPct val="50000"/>
              </a:spcBef>
            </a:pPr>
            <a:r>
              <a:rPr lang="en-US" sz="2400" dirty="0" smtClean="0">
                <a:solidFill>
                  <a:prstClr val="black"/>
                </a:solidFill>
                <a:latin typeface="Times New Roman" pitchFamily="18" charset="0"/>
                <a:cs typeface="+mn-cs"/>
              </a:rPr>
              <a:t>Participating community foundations:</a:t>
            </a:r>
          </a:p>
          <a:p>
            <a:pPr algn="ctr" eaLnBrk="0" hangingPunct="0">
              <a:spcBef>
                <a:spcPct val="50000"/>
              </a:spcBef>
            </a:pPr>
            <a:endParaRPr lang="en-US" sz="2400" dirty="0" smtClean="0">
              <a:solidFill>
                <a:prstClr val="black"/>
              </a:solidFill>
              <a:latin typeface="Times New Roman" pitchFamily="18" charset="0"/>
              <a:cs typeface="+mn-cs"/>
            </a:endParaRP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Central New York Community Foundation</a:t>
            </a: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Community Foundation of Herkimer &amp; Oneida Counties</a:t>
            </a: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Community Foundation of the Hudson Valley</a:t>
            </a:r>
          </a:p>
          <a:p>
            <a:pPr eaLnBrk="0" hangingPunct="0">
              <a:spcBef>
                <a:spcPts val="0"/>
              </a:spcBef>
              <a:buFont typeface="Arial" pitchFamily="34" charset="0"/>
              <a:buChar char="•"/>
            </a:pPr>
            <a:r>
              <a:rPr lang="en-US" sz="2400" dirty="0" smtClean="0">
                <a:solidFill>
                  <a:prstClr val="black"/>
                </a:solidFill>
                <a:latin typeface="Times New Roman" pitchFamily="18" charset="0"/>
                <a:cs typeface="+mn-cs"/>
              </a:rPr>
              <a:t>Community Foundation of Tompkins County </a:t>
            </a:r>
            <a:endParaRPr lang="en-US" sz="2400" dirty="0">
              <a:solidFill>
                <a:prstClr val="black"/>
              </a:solidFill>
              <a:latin typeface="Times New Roman" pitchFamily="18" charset="0"/>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3962400" y="2286000"/>
            <a:ext cx="4724400" cy="16383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200400" y="0"/>
            <a:ext cx="5943600" cy="3505200"/>
          </a:xfrm>
          <a:prstGeom prst="rect">
            <a:avLst/>
          </a:prstGeom>
          <a:solidFill>
            <a:srgbClr val="33506F"/>
          </a:solidFill>
          <a:ln w="9525">
            <a:solidFill>
              <a:srgbClr val="4D4D4D"/>
            </a:solidFill>
            <a:miter lim="800000"/>
            <a:headEnd/>
            <a:tailEnd/>
          </a:ln>
          <a:effectLst/>
        </p:spPr>
        <p:txBody>
          <a:bodyPr wrap="none" anchor="ctr"/>
          <a:lstStyle/>
          <a:p>
            <a:r>
              <a:rPr lang="en-US" sz="1800" dirty="0" smtClean="0">
                <a:solidFill>
                  <a:schemeClr val="bg1"/>
                </a:solidFill>
                <a:latin typeface="Times" pitchFamily="18" charset="0"/>
              </a:rPr>
              <a:t>Transfer of wealth (TOW) is the process whereby one </a:t>
            </a:r>
          </a:p>
          <a:p>
            <a:r>
              <a:rPr lang="en-US" sz="1800" dirty="0" smtClean="0">
                <a:solidFill>
                  <a:schemeClr val="bg1"/>
                </a:solidFill>
                <a:latin typeface="Times" pitchFamily="18" charset="0"/>
              </a:rPr>
              <a:t>generation transfers their assets to the next generation. </a:t>
            </a:r>
          </a:p>
          <a:p>
            <a:endParaRPr lang="en-US" sz="1800" dirty="0" smtClean="0">
              <a:solidFill>
                <a:schemeClr val="bg1"/>
              </a:solidFill>
              <a:latin typeface="Times" pitchFamily="18" charset="0"/>
            </a:endParaRPr>
          </a:p>
          <a:p>
            <a:r>
              <a:rPr lang="en-US" sz="1800" dirty="0" smtClean="0">
                <a:solidFill>
                  <a:schemeClr val="bg1"/>
                </a:solidFill>
                <a:latin typeface="Times" pitchFamily="18" charset="0"/>
              </a:rPr>
              <a:t>This typically occurs at the time of death and</a:t>
            </a:r>
          </a:p>
          <a:p>
            <a:r>
              <a:rPr lang="en-US" sz="1800" dirty="0" smtClean="0">
                <a:solidFill>
                  <a:schemeClr val="bg1"/>
                </a:solidFill>
                <a:latin typeface="Times" pitchFamily="18" charset="0"/>
              </a:rPr>
              <a:t>represents the moment when charitable gifts from estate</a:t>
            </a:r>
          </a:p>
          <a:p>
            <a:r>
              <a:rPr lang="en-US" sz="1800" dirty="0" smtClean="0">
                <a:solidFill>
                  <a:schemeClr val="bg1"/>
                </a:solidFill>
                <a:latin typeface="Times" pitchFamily="18" charset="0"/>
              </a:rPr>
              <a:t>planning can result in powerful legacy community giveback. </a:t>
            </a:r>
          </a:p>
          <a:p>
            <a:endParaRPr lang="en-US" sz="1800" dirty="0" smtClean="0">
              <a:solidFill>
                <a:schemeClr val="bg1"/>
              </a:solidFill>
              <a:latin typeface="Times" pitchFamily="18" charset="0"/>
            </a:endParaRPr>
          </a:p>
          <a:p>
            <a:r>
              <a:rPr lang="en-US" sz="1800" dirty="0" smtClean="0">
                <a:solidFill>
                  <a:schemeClr val="bg1"/>
                </a:solidFill>
                <a:latin typeface="Times" pitchFamily="18" charset="0"/>
              </a:rPr>
              <a:t>TOW most likely symbolizes the single largest </a:t>
            </a:r>
          </a:p>
          <a:p>
            <a:r>
              <a:rPr lang="en-US" sz="1800" dirty="0" smtClean="0">
                <a:solidFill>
                  <a:schemeClr val="bg1"/>
                </a:solidFill>
                <a:latin typeface="Times" pitchFamily="18" charset="0"/>
              </a:rPr>
              <a:t>under-developed philanthropic resource</a:t>
            </a:r>
          </a:p>
          <a:p>
            <a:r>
              <a:rPr lang="en-US" sz="1800" dirty="0" smtClean="0">
                <a:solidFill>
                  <a:schemeClr val="bg1"/>
                </a:solidFill>
                <a:latin typeface="Times" pitchFamily="18" charset="0"/>
              </a:rPr>
              <a:t>available to communities to support their development.</a:t>
            </a:r>
            <a:endParaRPr lang="en-US" sz="1800" dirty="0">
              <a:solidFill>
                <a:schemeClr val="bg1"/>
              </a:solidFill>
              <a:latin typeface="Times" pitchFamily="18" charset="0"/>
            </a:endParaRPr>
          </a:p>
        </p:txBody>
      </p:sp>
      <p:sp>
        <p:nvSpPr>
          <p:cNvPr id="403459" name="Rectangle 3"/>
          <p:cNvSpPr>
            <a:spLocks noChangeArrowheads="1"/>
          </p:cNvSpPr>
          <p:nvPr/>
        </p:nvSpPr>
        <p:spPr bwMode="auto">
          <a:xfrm>
            <a:off x="3200400" y="3505200"/>
            <a:ext cx="5943600" cy="3352800"/>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403460" name="Rectangle 4"/>
          <p:cNvSpPr>
            <a:spLocks noGrp="1" noChangeArrowheads="1"/>
          </p:cNvSpPr>
          <p:nvPr>
            <p:ph idx="1"/>
          </p:nvPr>
        </p:nvSpPr>
        <p:spPr>
          <a:xfrm>
            <a:off x="3276600" y="3581400"/>
            <a:ext cx="5562600" cy="3048000"/>
          </a:xfrm>
          <a:noFill/>
          <a:ln/>
        </p:spPr>
        <p:txBody>
          <a:bodyPr>
            <a:noAutofit/>
          </a:bodyPr>
          <a:lstStyle/>
          <a:p>
            <a:pPr>
              <a:buNone/>
            </a:pPr>
            <a:r>
              <a:rPr lang="en-US" sz="1050" dirty="0" smtClean="0">
                <a:solidFill>
                  <a:schemeClr val="bg1"/>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OUR FUTURE</a:t>
            </a:r>
          </a:p>
          <a:p>
            <a:pPr marL="0">
              <a:spcBef>
                <a:spcPts val="0"/>
              </a:spcBef>
              <a:buNone/>
            </a:pPr>
            <a:r>
              <a:rPr lang="en-US" sz="1800" dirty="0" smtClean="0">
                <a:latin typeface="Times New Roman" pitchFamily="18" charset="0"/>
                <a:cs typeface="Times New Roman" pitchFamily="18" charset="0"/>
              </a:rPr>
              <a:t>Creating and growing a “creative” economy with technology transfer holds potential for significant sustained economic and social development. </a:t>
            </a:r>
          </a:p>
          <a:p>
            <a:pPr marL="0">
              <a:spcBef>
                <a:spcPts val="0"/>
              </a:spcBef>
              <a:buNone/>
            </a:pPr>
            <a:endParaRPr lang="en-US" sz="1800" dirty="0" smtClean="0">
              <a:latin typeface="Times New Roman" pitchFamily="18" charset="0"/>
              <a:cs typeface="Times New Roman" pitchFamily="18" charset="0"/>
            </a:endParaRPr>
          </a:p>
          <a:p>
            <a:pPr marL="0">
              <a:spcBef>
                <a:spcPts val="0"/>
              </a:spcBef>
              <a:buNone/>
            </a:pPr>
            <a:r>
              <a:rPr lang="en-US" sz="1800" dirty="0" smtClean="0">
                <a:latin typeface="Times New Roman" pitchFamily="18" charset="0"/>
                <a:cs typeface="Times New Roman" pitchFamily="18" charset="0"/>
              </a:rPr>
              <a:t>Vacation, recreational and second home development within the Finger Lakes Region could create a</a:t>
            </a:r>
          </a:p>
          <a:p>
            <a:pPr marL="0">
              <a:spcBef>
                <a:spcPts val="0"/>
              </a:spcBef>
              <a:buNone/>
            </a:pPr>
            <a:r>
              <a:rPr lang="en-US" sz="1800" dirty="0" smtClean="0">
                <a:latin typeface="Times New Roman" pitchFamily="18" charset="0"/>
                <a:cs typeface="Times New Roman" pitchFamily="18" charset="0"/>
              </a:rPr>
              <a:t>second pool of seasonal or new residents with both motivation and capacity for giveback. </a:t>
            </a:r>
          </a:p>
          <a:p>
            <a:pPr>
              <a:buNone/>
            </a:pPr>
            <a:endParaRPr lang="en-US" sz="1800" dirty="0" smtClean="0">
              <a:solidFill>
                <a:schemeClr val="bg1"/>
              </a:solidFill>
              <a:latin typeface="Times New Roman" pitchFamily="18" charset="0"/>
              <a:cs typeface="Times New Roman" pitchFamily="18" charset="0"/>
            </a:endParaRPr>
          </a:p>
        </p:txBody>
      </p:sp>
      <p:sp>
        <p:nvSpPr>
          <p:cNvPr id="403461" name="Rectangle 5"/>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endParaRPr lang="en-US" sz="2600" b="1" dirty="0">
              <a:solidFill>
                <a:schemeClr val="bg1"/>
              </a:solidFill>
            </a:endParaRPr>
          </a:p>
        </p:txBody>
      </p:sp>
      <p:pic>
        <p:nvPicPr>
          <p:cNvPr id="403467" name="Picture 11" descr="iSt_000003565081 ppt"/>
          <p:cNvPicPr>
            <a:picLocks noChangeAspect="1" noChangeArrowheads="1"/>
          </p:cNvPicPr>
          <p:nvPr/>
        </p:nvPicPr>
        <p:blipFill>
          <a:blip r:embed="rId3" cstate="print"/>
          <a:stretch>
            <a:fillRect/>
          </a:stretch>
        </p:blipFill>
        <p:spPr bwMode="auto">
          <a:xfrm>
            <a:off x="0" y="0"/>
            <a:ext cx="3200400" cy="6553200"/>
          </a:xfrm>
          <a:prstGeom prst="rect">
            <a:avLst/>
          </a:prstGeom>
          <a:noFill/>
          <a:ln w="9525">
            <a:solidFill>
              <a:srgbClr val="4D4D4D"/>
            </a:solidFill>
            <a:miter lim="800000"/>
            <a:headEnd/>
            <a:tailEnd/>
          </a:ln>
        </p:spPr>
      </p:pic>
      <p:sp>
        <p:nvSpPr>
          <p:cNvPr id="403468" name="Rectangle 12"/>
          <p:cNvSpPr>
            <a:spLocks noChangeArrowheads="1"/>
          </p:cNvSpPr>
          <p:nvPr/>
        </p:nvSpPr>
        <p:spPr bwMode="auto">
          <a:xfrm>
            <a:off x="3524250" y="0"/>
            <a:ext cx="3128963" cy="533400"/>
          </a:xfrm>
          <a:prstGeom prst="rect">
            <a:avLst/>
          </a:prstGeom>
          <a:noFill/>
          <a:ln w="9525">
            <a:noFill/>
            <a:miter lim="800000"/>
            <a:headEnd/>
            <a:tailEnd/>
          </a:ln>
          <a:effectLst/>
        </p:spPr>
        <p:txBody>
          <a:bodyPr anchor="ctr"/>
          <a:lstStyle/>
          <a:p>
            <a:pPr algn="l"/>
            <a:r>
              <a:rPr lang="en-US" sz="1800" dirty="0">
                <a:solidFill>
                  <a:schemeClr val="bg1"/>
                </a:solidFill>
                <a:latin typeface="Times" pitchFamily="18" charset="0"/>
              </a:rPr>
              <a:t>COMMUNITY WEALTH</a:t>
            </a: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28600" y="3505200"/>
            <a:ext cx="8686800" cy="3086100"/>
          </a:xfrm>
          <a:prstGeom prst="rect">
            <a:avLst/>
          </a:prstGeom>
          <a:solidFill>
            <a:srgbClr val="628335"/>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0340" name="Rectangle 4"/>
          <p:cNvSpPr>
            <a:spLocks noGrp="1" noChangeArrowheads="1"/>
          </p:cNvSpPr>
          <p:nvPr>
            <p:ph type="title"/>
          </p:nvPr>
        </p:nvSpPr>
        <p:spPr>
          <a:xfrm>
            <a:off x="457201" y="3698875"/>
            <a:ext cx="8489950" cy="579438"/>
          </a:xfrm>
          <a:noFill/>
          <a:ln/>
        </p:spPr>
        <p:txBody>
          <a:bodyPr>
            <a:normAutofit/>
          </a:bodyPr>
          <a:lstStyle/>
          <a:p>
            <a:r>
              <a:rPr lang="en-US" sz="2400" dirty="0" smtClean="0">
                <a:solidFill>
                  <a:schemeClr val="bg1"/>
                </a:solidFill>
              </a:rPr>
              <a:t>2010-2060               Surprising </a:t>
            </a:r>
            <a:r>
              <a:rPr lang="en-US" sz="2400" dirty="0">
                <a:solidFill>
                  <a:schemeClr val="bg1"/>
                </a:solidFill>
              </a:rPr>
              <a:t>wealth transfer in next 50 years</a:t>
            </a:r>
          </a:p>
        </p:txBody>
      </p:sp>
      <p:sp>
        <p:nvSpPr>
          <p:cNvPr id="270351" name="Rectangle 15"/>
          <p:cNvSpPr>
            <a:spLocks noChangeArrowheads="1"/>
          </p:cNvSpPr>
          <p:nvPr/>
        </p:nvSpPr>
        <p:spPr bwMode="auto">
          <a:xfrm>
            <a:off x="3108325" y="4470400"/>
            <a:ext cx="5230813" cy="503238"/>
          </a:xfrm>
          <a:prstGeom prst="rect">
            <a:avLst/>
          </a:prstGeom>
          <a:noFill/>
          <a:ln w="9525">
            <a:noFill/>
            <a:miter lim="800000"/>
            <a:headEnd/>
            <a:tailEnd/>
          </a:ln>
          <a:effectLst/>
        </p:spPr>
        <p:txBody>
          <a:bodyPr/>
          <a:lstStyle/>
          <a:p>
            <a:pPr eaLnBrk="0" hangingPunct="0">
              <a:spcBef>
                <a:spcPct val="90000"/>
              </a:spcBef>
            </a:pPr>
            <a:r>
              <a:rPr lang="en-US" sz="1800" b="1">
                <a:solidFill>
                  <a:prstClr val="white"/>
                </a:solidFill>
                <a:latin typeface="Times New Roman" pitchFamily="18" charset="0"/>
                <a:cs typeface="+mn-cs"/>
              </a:rPr>
              <a:t>$53 trillion</a:t>
            </a:r>
            <a:r>
              <a:rPr lang="en-US" sz="1800">
                <a:solidFill>
                  <a:prstClr val="white"/>
                </a:solidFill>
                <a:latin typeface="Times New Roman" pitchFamily="18" charset="0"/>
                <a:cs typeface="+mn-cs"/>
              </a:rPr>
              <a:t> in United States</a:t>
            </a:r>
          </a:p>
        </p:txBody>
      </p:sp>
      <p:sp>
        <p:nvSpPr>
          <p:cNvPr id="270352" name="Rectangle 16"/>
          <p:cNvSpPr>
            <a:spLocks noChangeArrowheads="1"/>
          </p:cNvSpPr>
          <p:nvPr/>
        </p:nvSpPr>
        <p:spPr bwMode="auto">
          <a:xfrm>
            <a:off x="3100388" y="4935538"/>
            <a:ext cx="5230812" cy="503237"/>
          </a:xfrm>
          <a:prstGeom prst="rect">
            <a:avLst/>
          </a:prstGeom>
          <a:noFill/>
          <a:ln w="9525">
            <a:noFill/>
            <a:miter lim="800000"/>
            <a:headEnd/>
            <a:tailEnd/>
          </a:ln>
          <a:effectLst/>
        </p:spPr>
        <p:txBody>
          <a:bodyPr/>
          <a:lstStyle/>
          <a:p>
            <a:pPr eaLnBrk="0" hangingPunct="0">
              <a:spcBef>
                <a:spcPct val="90000"/>
              </a:spcBef>
            </a:pPr>
            <a:r>
              <a:rPr lang="en-US" sz="1800" b="1" dirty="0">
                <a:solidFill>
                  <a:prstClr val="white"/>
                </a:solidFill>
                <a:latin typeface="Times New Roman" pitchFamily="18" charset="0"/>
                <a:cs typeface="+mn-cs"/>
              </a:rPr>
              <a:t>$2.07</a:t>
            </a:r>
            <a:r>
              <a:rPr lang="en-US" sz="1800" dirty="0">
                <a:solidFill>
                  <a:prstClr val="white"/>
                </a:solidFill>
                <a:latin typeface="Times New Roman" pitchFamily="18" charset="0"/>
                <a:cs typeface="+mn-cs"/>
              </a:rPr>
              <a:t> </a:t>
            </a:r>
            <a:r>
              <a:rPr lang="en-US" sz="1800" b="1" dirty="0">
                <a:solidFill>
                  <a:prstClr val="white"/>
                </a:solidFill>
                <a:latin typeface="Times New Roman" pitchFamily="18" charset="0"/>
                <a:cs typeface="+mn-cs"/>
              </a:rPr>
              <a:t>trillion</a:t>
            </a:r>
            <a:r>
              <a:rPr lang="en-US" sz="1800" dirty="0">
                <a:solidFill>
                  <a:prstClr val="white"/>
                </a:solidFill>
                <a:latin typeface="Times New Roman" pitchFamily="18" charset="0"/>
                <a:cs typeface="+mn-cs"/>
              </a:rPr>
              <a:t> in New </a:t>
            </a:r>
            <a:r>
              <a:rPr lang="en-US" sz="1800" dirty="0" smtClean="0">
                <a:solidFill>
                  <a:prstClr val="white"/>
                </a:solidFill>
                <a:latin typeface="Times New Roman" pitchFamily="18" charset="0"/>
                <a:cs typeface="+mn-cs"/>
              </a:rPr>
              <a:t>York State</a:t>
            </a:r>
            <a:endParaRPr lang="en-US" sz="1800" dirty="0">
              <a:solidFill>
                <a:prstClr val="white"/>
              </a:solidFill>
              <a:latin typeface="Times New Roman" pitchFamily="18" charset="0"/>
              <a:cs typeface="+mn-cs"/>
            </a:endParaRPr>
          </a:p>
        </p:txBody>
      </p:sp>
      <p:sp>
        <p:nvSpPr>
          <p:cNvPr id="270353" name="Rectangle 17"/>
          <p:cNvSpPr>
            <a:spLocks noChangeArrowheads="1"/>
          </p:cNvSpPr>
          <p:nvPr/>
        </p:nvSpPr>
        <p:spPr bwMode="auto">
          <a:xfrm>
            <a:off x="3103563" y="5400675"/>
            <a:ext cx="5230812" cy="473075"/>
          </a:xfrm>
          <a:prstGeom prst="rect">
            <a:avLst/>
          </a:prstGeom>
          <a:noFill/>
          <a:ln w="9525">
            <a:noFill/>
            <a:miter lim="800000"/>
            <a:headEnd/>
            <a:tailEnd/>
          </a:ln>
          <a:effectLst/>
        </p:spPr>
        <p:txBody>
          <a:bodyPr/>
          <a:lstStyle/>
          <a:p>
            <a:pPr eaLnBrk="0" hangingPunct="0">
              <a:spcBef>
                <a:spcPct val="90000"/>
              </a:spcBef>
            </a:pPr>
            <a:r>
              <a:rPr lang="en-US" sz="1800" b="1" dirty="0" smtClean="0">
                <a:solidFill>
                  <a:prstClr val="white"/>
                </a:solidFill>
                <a:latin typeface="Times New Roman" pitchFamily="18" charset="0"/>
                <a:cs typeface="+mn-cs"/>
              </a:rPr>
              <a:t>$38.63 </a:t>
            </a:r>
            <a:r>
              <a:rPr lang="en-US" sz="1800" b="1" dirty="0">
                <a:solidFill>
                  <a:prstClr val="white"/>
                </a:solidFill>
                <a:latin typeface="Times New Roman" pitchFamily="18" charset="0"/>
                <a:cs typeface="+mn-cs"/>
              </a:rPr>
              <a:t>billion</a:t>
            </a:r>
            <a:r>
              <a:rPr lang="en-US" sz="1800" dirty="0">
                <a:solidFill>
                  <a:prstClr val="white"/>
                </a:solidFill>
                <a:latin typeface="Times New Roman" pitchFamily="18" charset="0"/>
                <a:cs typeface="+mn-cs"/>
              </a:rPr>
              <a:t> </a:t>
            </a:r>
            <a:r>
              <a:rPr lang="en-US" sz="1800" dirty="0" smtClean="0">
                <a:solidFill>
                  <a:prstClr val="white"/>
                </a:solidFill>
                <a:latin typeface="Times New Roman" pitchFamily="18" charset="0"/>
                <a:cs typeface="+mn-cs"/>
              </a:rPr>
              <a:t>total in Tompkins County</a:t>
            </a:r>
            <a:endParaRPr lang="en-US" sz="1800" dirty="0">
              <a:solidFill>
                <a:prstClr val="white"/>
              </a:solidFill>
              <a:latin typeface="Times New Roman" pitchFamily="18" charset="0"/>
              <a:cs typeface="+mn-cs"/>
            </a:endParaRPr>
          </a:p>
        </p:txBody>
      </p:sp>
      <p:sp>
        <p:nvSpPr>
          <p:cNvPr id="270354" name="Rectangle 18"/>
          <p:cNvSpPr>
            <a:spLocks noChangeArrowheads="1"/>
          </p:cNvSpPr>
          <p:nvPr/>
        </p:nvSpPr>
        <p:spPr bwMode="auto">
          <a:xfrm>
            <a:off x="3082925" y="5835650"/>
            <a:ext cx="5230813" cy="473075"/>
          </a:xfrm>
          <a:prstGeom prst="rect">
            <a:avLst/>
          </a:prstGeom>
          <a:noFill/>
          <a:ln w="9525">
            <a:noFill/>
            <a:miter lim="800000"/>
            <a:headEnd/>
            <a:tailEnd/>
          </a:ln>
          <a:effectLst/>
        </p:spPr>
        <p:txBody>
          <a:bodyPr/>
          <a:lstStyle/>
          <a:p>
            <a:pPr eaLnBrk="0" hangingPunct="0">
              <a:spcBef>
                <a:spcPct val="90000"/>
              </a:spcBef>
            </a:pPr>
            <a:endParaRPr lang="en-US" sz="1800" dirty="0">
              <a:solidFill>
                <a:prstClr val="white"/>
              </a:solidFill>
              <a:latin typeface="Times New Roman" pitchFamily="18" charset="0"/>
              <a:cs typeface="+mn-cs"/>
            </a:endParaRPr>
          </a:p>
        </p:txBody>
      </p:sp>
      <p:sp>
        <p:nvSpPr>
          <p:cNvPr id="270356" name="AutoShape 20"/>
          <p:cNvSpPr>
            <a:spLocks noChangeArrowheads="1"/>
          </p:cNvSpPr>
          <p:nvPr/>
        </p:nvSpPr>
        <p:spPr bwMode="auto">
          <a:xfrm rot="10800000">
            <a:off x="2540000" y="4787900"/>
            <a:ext cx="571500" cy="215900"/>
          </a:xfrm>
          <a:prstGeom prst="triangle">
            <a:avLst>
              <a:gd name="adj" fmla="val 50000"/>
            </a:avLst>
          </a:prstGeom>
          <a:solidFill>
            <a:srgbClr val="33506F"/>
          </a:solidFill>
          <a:ln w="9525">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270357" name="AutoShape 21"/>
          <p:cNvSpPr>
            <a:spLocks noChangeArrowheads="1"/>
          </p:cNvSpPr>
          <p:nvPr/>
        </p:nvSpPr>
        <p:spPr bwMode="auto">
          <a:xfrm rot="10800000">
            <a:off x="2540000" y="5295900"/>
            <a:ext cx="571500" cy="215900"/>
          </a:xfrm>
          <a:prstGeom prst="triangle">
            <a:avLst>
              <a:gd name="adj" fmla="val 50000"/>
            </a:avLst>
          </a:prstGeom>
          <a:solidFill>
            <a:srgbClr val="33506F"/>
          </a:solidFill>
          <a:ln w="9525" algn="ctr">
            <a:solidFill>
              <a:schemeClr val="bg1"/>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pic>
        <p:nvPicPr>
          <p:cNvPr id="270362" name="Picture 26" descr="iSt_000003092203 ppt"/>
          <p:cNvPicPr>
            <a:picLocks noChangeAspect="1" noChangeArrowheads="1"/>
          </p:cNvPicPr>
          <p:nvPr/>
        </p:nvPicPr>
        <p:blipFill>
          <a:blip r:embed="rId3" cstate="print"/>
          <a:srcRect/>
          <a:stretch>
            <a:fillRect/>
          </a:stretch>
        </p:blipFill>
        <p:spPr bwMode="auto">
          <a:xfrm>
            <a:off x="238125" y="227013"/>
            <a:ext cx="8693150" cy="3078162"/>
          </a:xfrm>
          <a:prstGeom prst="rect">
            <a:avLst/>
          </a:prstGeom>
          <a:noFill/>
          <a:ln w="9525">
            <a:solidFill>
              <a:srgbClr val="4D4D4D"/>
            </a:solid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1"/>
                                        </p:tgtEl>
                                        <p:attrNameLst>
                                          <p:attrName>style.visibility</p:attrName>
                                        </p:attrNameLst>
                                      </p:cBhvr>
                                      <p:to>
                                        <p:strVal val="visible"/>
                                      </p:to>
                                    </p:set>
                                    <p:animEffect transition="in" filter="wipe(left)">
                                      <p:cBhvr>
                                        <p:cTn id="7" dur="500"/>
                                        <p:tgtEl>
                                          <p:spTgt spid="2703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0356"/>
                                        </p:tgtEl>
                                        <p:attrNameLst>
                                          <p:attrName>style.visibility</p:attrName>
                                        </p:attrNameLst>
                                      </p:cBhvr>
                                      <p:to>
                                        <p:strVal val="visible"/>
                                      </p:to>
                                    </p:set>
                                    <p:animEffect transition="in" filter="wipe(up)">
                                      <p:cBhvr>
                                        <p:cTn id="11" dur="500"/>
                                        <p:tgtEl>
                                          <p:spTgt spid="2703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0352"/>
                                        </p:tgtEl>
                                        <p:attrNameLst>
                                          <p:attrName>style.visibility</p:attrName>
                                        </p:attrNameLst>
                                      </p:cBhvr>
                                      <p:to>
                                        <p:strVal val="visible"/>
                                      </p:to>
                                    </p:set>
                                    <p:animEffect transition="in" filter="wipe(left)">
                                      <p:cBhvr>
                                        <p:cTn id="16" dur="500"/>
                                        <p:tgtEl>
                                          <p:spTgt spid="27035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0357"/>
                                        </p:tgtEl>
                                        <p:attrNameLst>
                                          <p:attrName>style.visibility</p:attrName>
                                        </p:attrNameLst>
                                      </p:cBhvr>
                                      <p:to>
                                        <p:strVal val="visible"/>
                                      </p:to>
                                    </p:set>
                                    <p:animEffect transition="in" filter="wipe(up)">
                                      <p:cBhvr>
                                        <p:cTn id="20" dur="500"/>
                                        <p:tgtEl>
                                          <p:spTgt spid="2703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0353"/>
                                        </p:tgtEl>
                                        <p:attrNameLst>
                                          <p:attrName>style.visibility</p:attrName>
                                        </p:attrNameLst>
                                      </p:cBhvr>
                                      <p:to>
                                        <p:strVal val="visible"/>
                                      </p:to>
                                    </p:set>
                                    <p:animEffect transition="in" filter="wipe(left)">
                                      <p:cBhvr>
                                        <p:cTn id="25" dur="500"/>
                                        <p:tgtEl>
                                          <p:spTgt spid="2703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270354"/>
                                        </p:tgtEl>
                                        <p:attrNameLst>
                                          <p:attrName>style.visibility</p:attrName>
                                        </p:attrNameLst>
                                      </p:cBhvr>
                                      <p:to>
                                        <p:strVal val="visible"/>
                                      </p:to>
                                    </p:set>
                                    <p:animEffect transition="in" filter="wipe(left)">
                                      <p:cBhvr>
                                        <p:cTn id="30" dur="500"/>
                                        <p:tgtEl>
                                          <p:spTgt spid="27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1" grpId="0"/>
      <p:bldP spid="270352" grpId="0"/>
      <p:bldP spid="270353" grpId="0"/>
      <p:bldP spid="270354" grpId="0"/>
      <p:bldP spid="270356" grpId="0" animBg="1"/>
      <p:bldP spid="27035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21" name="Rectangle 5"/>
          <p:cNvSpPr>
            <a:spLocks noChangeArrowheads="1"/>
          </p:cNvSpPr>
          <p:nvPr/>
        </p:nvSpPr>
        <p:spPr bwMode="auto">
          <a:xfrm>
            <a:off x="234950" y="231775"/>
            <a:ext cx="8628063" cy="4268788"/>
          </a:xfrm>
          <a:prstGeom prst="rect">
            <a:avLst/>
          </a:prstGeom>
          <a:no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70018" name="Rectangle 2"/>
          <p:cNvSpPr>
            <a:spLocks noChangeArrowheads="1"/>
          </p:cNvSpPr>
          <p:nvPr/>
        </p:nvSpPr>
        <p:spPr bwMode="auto">
          <a:xfrm>
            <a:off x="228600" y="4811713"/>
            <a:ext cx="8686800" cy="1835150"/>
          </a:xfrm>
          <a:prstGeom prst="rect">
            <a:avLst/>
          </a:prstGeom>
          <a:solidFill>
            <a:srgbClr val="33506F"/>
          </a:solidFill>
          <a:ln w="9525" algn="ctr">
            <a:solidFill>
              <a:srgbClr val="4D4D4D"/>
            </a:solidFill>
            <a:miter lim="800000"/>
            <a:headEnd/>
            <a:tailEnd/>
          </a:ln>
          <a:effectLst/>
        </p:spPr>
        <p:txBody>
          <a:bodyPr wrap="none" anchor="ctr"/>
          <a:lstStyle/>
          <a:p>
            <a:pPr eaLnBrk="0" hangingPunct="0"/>
            <a:endParaRPr lang="en-US" sz="1800">
              <a:solidFill>
                <a:prstClr val="black"/>
              </a:solidFill>
              <a:latin typeface="Times New Roman" pitchFamily="18" charset="0"/>
              <a:cs typeface="+mn-cs"/>
            </a:endParaRPr>
          </a:p>
        </p:txBody>
      </p:sp>
      <p:sp>
        <p:nvSpPr>
          <p:cNvPr id="470026" name="Rectangle 10"/>
          <p:cNvSpPr>
            <a:spLocks noChangeArrowheads="1"/>
          </p:cNvSpPr>
          <p:nvPr/>
        </p:nvSpPr>
        <p:spPr bwMode="auto">
          <a:xfrm>
            <a:off x="3244850" y="4811713"/>
            <a:ext cx="5218113" cy="581025"/>
          </a:xfrm>
          <a:prstGeom prst="rect">
            <a:avLst/>
          </a:prstGeom>
          <a:noFill/>
          <a:ln w="9525">
            <a:noFill/>
            <a:miter lim="800000"/>
            <a:headEnd/>
            <a:tailEnd/>
          </a:ln>
          <a:effectLst/>
        </p:spPr>
        <p:txBody>
          <a:bodyPr anchor="ctr"/>
          <a:lstStyle/>
          <a:p>
            <a:pPr eaLnBrk="0" hangingPunct="0"/>
            <a:r>
              <a:rPr lang="en-US" b="1">
                <a:solidFill>
                  <a:prstClr val="white"/>
                </a:solidFill>
                <a:latin typeface="Times New Roman" pitchFamily="18" charset="0"/>
                <a:cs typeface="+mn-cs"/>
              </a:rPr>
              <a:t>Wealth Transfer</a:t>
            </a:r>
            <a:endParaRPr lang="en-US" sz="1800">
              <a:solidFill>
                <a:prstClr val="white"/>
              </a:solidFill>
              <a:latin typeface="Times New Roman" pitchFamily="18" charset="0"/>
              <a:cs typeface="+mn-cs"/>
            </a:endParaRPr>
          </a:p>
        </p:txBody>
      </p:sp>
      <p:sp>
        <p:nvSpPr>
          <p:cNvPr id="470028" name="Rectangle 12"/>
          <p:cNvSpPr>
            <a:spLocks noChangeArrowheads="1"/>
          </p:cNvSpPr>
          <p:nvPr/>
        </p:nvSpPr>
        <p:spPr bwMode="auto">
          <a:xfrm>
            <a:off x="457200" y="5689600"/>
            <a:ext cx="8005763" cy="581025"/>
          </a:xfrm>
          <a:prstGeom prst="rect">
            <a:avLst/>
          </a:prstGeom>
          <a:noFill/>
          <a:ln w="9525">
            <a:noFill/>
            <a:miter lim="800000"/>
            <a:headEnd/>
            <a:tailEnd/>
          </a:ln>
          <a:effectLst/>
        </p:spPr>
        <p:txBody>
          <a:bodyPr anchor="ctr"/>
          <a:lstStyle/>
          <a:p>
            <a:pPr algn="ctr" eaLnBrk="0" hangingPunct="0"/>
            <a:r>
              <a:rPr lang="en-US" sz="1800" dirty="0">
                <a:solidFill>
                  <a:prstClr val="white"/>
                </a:solidFill>
                <a:latin typeface="Times New Roman" pitchFamily="18" charset="0"/>
                <a:cs typeface="+mn-cs"/>
              </a:rPr>
              <a:t>A </a:t>
            </a:r>
            <a:r>
              <a:rPr lang="en-US" sz="1800" dirty="0" smtClean="0">
                <a:solidFill>
                  <a:prstClr val="white"/>
                </a:solidFill>
                <a:latin typeface="Times New Roman" pitchFamily="18" charset="0"/>
                <a:cs typeface="+mn-cs"/>
              </a:rPr>
              <a:t>possible timing scenario </a:t>
            </a:r>
            <a:r>
              <a:rPr lang="en-US" sz="1800" dirty="0">
                <a:solidFill>
                  <a:prstClr val="white"/>
                </a:solidFill>
                <a:latin typeface="Times New Roman" pitchFamily="18" charset="0"/>
                <a:cs typeface="+mn-cs"/>
              </a:rPr>
              <a:t>for </a:t>
            </a:r>
            <a:r>
              <a:rPr lang="en-US" sz="1800" dirty="0" smtClean="0">
                <a:solidFill>
                  <a:prstClr val="white"/>
                </a:solidFill>
                <a:latin typeface="Times New Roman" pitchFamily="18" charset="0"/>
                <a:cs typeface="+mn-cs"/>
              </a:rPr>
              <a:t>the U.S., New </a:t>
            </a:r>
            <a:r>
              <a:rPr lang="en-US" sz="1800" dirty="0">
                <a:solidFill>
                  <a:prstClr val="white"/>
                </a:solidFill>
                <a:latin typeface="Times New Roman" pitchFamily="18" charset="0"/>
                <a:cs typeface="+mn-cs"/>
              </a:rPr>
              <a:t>York </a:t>
            </a:r>
            <a:r>
              <a:rPr lang="en-US" sz="1800" dirty="0" smtClean="0">
                <a:solidFill>
                  <a:prstClr val="white"/>
                </a:solidFill>
                <a:latin typeface="Times New Roman" pitchFamily="18" charset="0"/>
                <a:cs typeface="+mn-cs"/>
              </a:rPr>
              <a:t>and Tompkins County</a:t>
            </a:r>
          </a:p>
          <a:p>
            <a:pPr algn="ctr" eaLnBrk="0" hangingPunct="0"/>
            <a:endParaRPr lang="en-US" sz="1800" dirty="0" smtClean="0">
              <a:solidFill>
                <a:prstClr val="white"/>
              </a:solidFill>
              <a:latin typeface="Times New Roman" pitchFamily="18" charset="0"/>
              <a:cs typeface="+mn-cs"/>
            </a:endParaRPr>
          </a:p>
          <a:p>
            <a:pPr algn="ctr" eaLnBrk="0" hangingPunct="0"/>
            <a:r>
              <a:rPr lang="en-US" sz="1800" dirty="0" smtClean="0">
                <a:solidFill>
                  <a:prstClr val="white"/>
                </a:solidFill>
                <a:latin typeface="Times New Roman" pitchFamily="18" charset="0"/>
                <a:cs typeface="+mn-cs"/>
              </a:rPr>
              <a:t>Now is the time to have planning conversations with professional advisors</a:t>
            </a:r>
            <a:endParaRPr lang="en-US" sz="1800" dirty="0">
              <a:solidFill>
                <a:prstClr val="white"/>
              </a:solidFill>
              <a:latin typeface="Times New Roman" pitchFamily="18" charset="0"/>
              <a:cs typeface="+mn-cs"/>
            </a:endParaRPr>
          </a:p>
        </p:txBody>
      </p:sp>
      <p:graphicFrame>
        <p:nvGraphicFramePr>
          <p:cNvPr id="7" name="Chart 6"/>
          <p:cNvGraphicFramePr/>
          <p:nvPr/>
        </p:nvGraphicFramePr>
        <p:xfrm>
          <a:off x="0" y="0"/>
          <a:ext cx="9144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93887B"/>
      </a:dk2>
      <a:lt2>
        <a:srgbClr val="E8985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w="9525">
          <a:noFill/>
          <a:miter lim="800000"/>
          <a:headEnd/>
          <a:tailEnd/>
        </a:ln>
      </a:spPr>
      <a:bodyPr wrap="none" anchor="ctr"/>
      <a:lstStyle>
        <a:defPPr eaLnBrk="0" hangingPunct="0">
          <a:lnSpc>
            <a:spcPct val="90000"/>
          </a:lnSpc>
          <a:spcBef>
            <a:spcPct val="60000"/>
          </a:spcBef>
          <a:defRPr>
            <a:effectLst>
              <a:outerShdw blurRad="38100" dist="38100" dir="2700000" algn="tl">
                <a:srgbClr val="000000">
                  <a:alpha val="43137"/>
                </a:srgbClr>
              </a:outerShdw>
            </a:effectLst>
            <a:cs typeface="+mn-cs"/>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
      <a:dk1>
        <a:srgbClr val="000000"/>
      </a:dk1>
      <a:lt1>
        <a:srgbClr val="FFFFFF"/>
      </a:lt1>
      <a:dk2>
        <a:srgbClr val="93887B"/>
      </a:dk2>
      <a:lt2>
        <a:srgbClr val="E8985C"/>
      </a:lt2>
      <a:accent1>
        <a:srgbClr val="638FA7"/>
      </a:accent1>
      <a:accent2>
        <a:srgbClr val="879B55"/>
      </a:accent2>
      <a:accent3>
        <a:srgbClr val="FFFFFF"/>
      </a:accent3>
      <a:accent4>
        <a:srgbClr val="000000"/>
      </a:accent4>
      <a:accent5>
        <a:srgbClr val="B7C6D0"/>
      </a:accent5>
      <a:accent6>
        <a:srgbClr val="7A8C4C"/>
      </a:accent6>
      <a:hlink>
        <a:srgbClr val="6D4373"/>
      </a:hlink>
      <a:folHlink>
        <a:srgbClr val="FBEB99"/>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60000"/>
          </a:spcBef>
          <a:spcAft>
            <a:spcPct val="0"/>
          </a:spcAft>
          <a:buClrTx/>
          <a:buSzTx/>
          <a:buFontTx/>
          <a:buNone/>
          <a:tabLst/>
          <a:defRPr kumimoji="0" lang="en-US" sz="2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22861</TotalTime>
  <Words>3453</Words>
  <Application>Microsoft Office PowerPoint</Application>
  <PresentationFormat>On-screen Show (4:3)</PresentationFormat>
  <Paragraphs>458</Paragraphs>
  <Slides>40</Slides>
  <Notes>27</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Blank Presentation</vt:lpstr>
      <vt:lpstr>Office Theme</vt:lpstr>
      <vt:lpstr>2_Blank Presentation</vt:lpstr>
      <vt:lpstr>   Tompkins County  Transfer of Wealth Opportunities  Human Services Coalition Forum Wednesday, November 14, 2012   </vt:lpstr>
      <vt:lpstr>Slide 2</vt:lpstr>
      <vt:lpstr>Slide 3</vt:lpstr>
      <vt:lpstr>Slide 4</vt:lpstr>
      <vt:lpstr>Slide 5</vt:lpstr>
      <vt:lpstr>Slide 6</vt:lpstr>
      <vt:lpstr>Slide 7</vt:lpstr>
      <vt:lpstr>2010-2060               Surprising wealth transfer in next 50 years</vt:lpstr>
      <vt:lpstr>Slide 9</vt:lpstr>
      <vt:lpstr>Current Household Net Worth  Tompkins County, New York as of 2010</vt:lpstr>
      <vt:lpstr>Slide 11</vt:lpstr>
      <vt:lpstr>Three beneficiaries</vt:lpstr>
      <vt:lpstr>Slide 13</vt:lpstr>
      <vt:lpstr>One gift, many generations, endless results</vt:lpstr>
      <vt:lpstr>Impact if only 5% of Tompkins County wealth was given as  charitable gifts designated for community endowments</vt:lpstr>
      <vt:lpstr>Many gifts, many generations</vt:lpstr>
      <vt:lpstr>HISTORY &amp; BACKGROUND</vt:lpstr>
      <vt:lpstr>TOW Studies in the United States</vt:lpstr>
      <vt:lpstr>U.S. Household Net Worth 1945-1990</vt:lpstr>
      <vt:lpstr>Events of the Last Decade</vt:lpstr>
      <vt:lpstr>U.S. Household Net Worth 1990-2010 Q2</vt:lpstr>
      <vt:lpstr>Methodology</vt:lpstr>
      <vt:lpstr>Estimating Net Worth Step I</vt:lpstr>
      <vt:lpstr>Estimating Net Worth Step II</vt:lpstr>
      <vt:lpstr>Scenario Building</vt:lpstr>
      <vt:lpstr>Estimating Net Worth Step III</vt:lpstr>
      <vt:lpstr>Tompkins County Technical Advisory Committee</vt:lpstr>
      <vt:lpstr>Average U.S. Net Worth  by Age</vt:lpstr>
      <vt:lpstr>Average U.S. Net Worth  by Work Status</vt:lpstr>
      <vt:lpstr>Average U.S. Net Worth by  Education Level</vt:lpstr>
      <vt:lpstr>Median Age, 2010</vt:lpstr>
      <vt:lpstr>Percent of  Group Quarters Population, 2010</vt:lpstr>
      <vt:lpstr>Percent of  Dividends, Interest and Rent Income, 2009</vt:lpstr>
      <vt:lpstr>Population Growth 2000-2010 (Annual)</vt:lpstr>
      <vt:lpstr>Many gifts, many generations</vt:lpstr>
      <vt:lpstr>Slide 36</vt:lpstr>
      <vt:lpstr>Slide 37</vt:lpstr>
      <vt:lpstr>Slide 38</vt:lpstr>
      <vt:lpstr>Slide 39</vt:lpstr>
      <vt:lpstr>Everyone can be a philanthropist  </vt:lpstr>
    </vt:vector>
  </TitlesOfParts>
  <Company>Williams Marketing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Foundations</dc:title>
  <dc:creator>Williams Marketing Services</dc:creator>
  <cp:lastModifiedBy>George P. Ferrari</cp:lastModifiedBy>
  <cp:revision>1480</cp:revision>
  <cp:lastPrinted>2001-11-07T21:22:01Z</cp:lastPrinted>
  <dcterms:created xsi:type="dcterms:W3CDTF">1999-04-19T18:36:54Z</dcterms:created>
  <dcterms:modified xsi:type="dcterms:W3CDTF">2012-11-13T21:35:12Z</dcterms:modified>
</cp:coreProperties>
</file>