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15" r:id="rId2"/>
  </p:sldMasterIdLst>
  <p:notesMasterIdLst>
    <p:notesMasterId r:id="rId30"/>
  </p:notesMasterIdLst>
  <p:handoutMasterIdLst>
    <p:handoutMasterId r:id="rId31"/>
  </p:handoutMasterIdLst>
  <p:sldIdLst>
    <p:sldId id="532" r:id="rId3"/>
    <p:sldId id="1013" r:id="rId4"/>
    <p:sldId id="1072" r:id="rId5"/>
    <p:sldId id="1031" r:id="rId6"/>
    <p:sldId id="1014" r:id="rId7"/>
    <p:sldId id="1061" r:id="rId8"/>
    <p:sldId id="1062" r:id="rId9"/>
    <p:sldId id="1070" r:id="rId10"/>
    <p:sldId id="1074" r:id="rId11"/>
    <p:sldId id="1075" r:id="rId12"/>
    <p:sldId id="1086" r:id="rId13"/>
    <p:sldId id="1087" r:id="rId14"/>
    <p:sldId id="1089" r:id="rId15"/>
    <p:sldId id="1090" r:id="rId16"/>
    <p:sldId id="1081" r:id="rId17"/>
    <p:sldId id="1083" r:id="rId18"/>
    <p:sldId id="1084" r:id="rId19"/>
    <p:sldId id="1085" r:id="rId20"/>
    <p:sldId id="1091" r:id="rId21"/>
    <p:sldId id="1092" r:id="rId22"/>
    <p:sldId id="1063" r:id="rId23"/>
    <p:sldId id="1064" r:id="rId24"/>
    <p:sldId id="1065" r:id="rId25"/>
    <p:sldId id="1073" r:id="rId26"/>
    <p:sldId id="1080" r:id="rId27"/>
    <p:sldId id="1088" r:id="rId28"/>
    <p:sldId id="1020" r:id="rId29"/>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66FF"/>
    <a:srgbClr val="99CC00"/>
    <a:srgbClr val="676666"/>
    <a:srgbClr val="FF9933"/>
    <a:srgbClr val="FFCC00"/>
    <a:srgbClr val="FF5050"/>
    <a:srgbClr val="6600FF"/>
    <a:srgbClr val="9999FF"/>
    <a:srgbClr val="FF3300"/>
    <a:srgbClr val="9664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4518" autoAdjust="0"/>
  </p:normalViewPr>
  <p:slideViewPr>
    <p:cSldViewPr snapToGrid="0" showGuides="1">
      <p:cViewPr>
        <p:scale>
          <a:sx n="100" d="100"/>
          <a:sy n="100" d="100"/>
        </p:scale>
        <p:origin x="-126" y="66"/>
      </p:cViewPr>
      <p:guideLst>
        <p:guide orient="horz" pos="577"/>
        <p:guide orient="horz" pos="1524"/>
        <p:guide orient="horz" pos="663"/>
        <p:guide orient="horz" pos="1785"/>
        <p:guide orient="horz" pos="3811"/>
        <p:guide orient="horz" pos="2095"/>
        <p:guide pos="2053"/>
        <p:guide pos="2879"/>
        <p:guide pos="2056"/>
        <p:guide pos="2058"/>
        <p:guide pos="2505"/>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864" y="72"/>
      </p:cViewPr>
      <p:guideLst>
        <p:guide orient="horz" pos="2910"/>
        <p:guide pos="2208"/>
      </p:guideLst>
    </p:cSldViewPr>
  </p:notes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0363F-B7D6-4DC8-977F-814D949E80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410AFC2-F633-4023-B7AD-94702DFC4F28}">
      <dgm:prSet phldrT="[Text]" custT="1"/>
      <dgm:spPr/>
      <dgm:t>
        <a:bodyPr/>
        <a:lstStyle/>
        <a:p>
          <a:r>
            <a:rPr lang="en-US" sz="1400" dirty="0" smtClean="0"/>
            <a:t>Determine Grant Cycle Priorities</a:t>
          </a:r>
          <a:endParaRPr lang="en-US" sz="1400" dirty="0"/>
        </a:p>
      </dgm:t>
    </dgm:pt>
    <dgm:pt modelId="{4D3C119F-3111-4FD2-AE37-BCB556B2C508}" type="parTrans" cxnId="{06A31282-F61C-48E3-A341-E163265FD33D}">
      <dgm:prSet/>
      <dgm:spPr/>
      <dgm:t>
        <a:bodyPr/>
        <a:lstStyle/>
        <a:p>
          <a:endParaRPr lang="en-US"/>
        </a:p>
      </dgm:t>
    </dgm:pt>
    <dgm:pt modelId="{1B7875FD-1D87-48A9-8C0F-D3F2BBBB8E3A}" type="sibTrans" cxnId="{06A31282-F61C-48E3-A341-E163265FD33D}">
      <dgm:prSet/>
      <dgm:spPr/>
      <dgm:t>
        <a:bodyPr/>
        <a:lstStyle/>
        <a:p>
          <a:endParaRPr lang="en-US" dirty="0"/>
        </a:p>
      </dgm:t>
    </dgm:pt>
    <dgm:pt modelId="{AB8DA98C-7C6B-409C-B9B1-CA44D8D11096}">
      <dgm:prSet phldrT="[Text]" custT="1"/>
      <dgm:spPr/>
      <dgm:t>
        <a:bodyPr/>
        <a:lstStyle/>
        <a:p>
          <a:r>
            <a:rPr lang="en-US" sz="1400" dirty="0" smtClean="0"/>
            <a:t>Announce Cycle &amp; Offer Q&amp;A Session</a:t>
          </a:r>
          <a:endParaRPr lang="en-US" sz="1400" dirty="0"/>
        </a:p>
      </dgm:t>
    </dgm:pt>
    <dgm:pt modelId="{0EBE875F-1AFB-4A37-9D62-4B40F3AF27D5}" type="parTrans" cxnId="{64E81BF3-542D-46E1-90C2-5EA56E193514}">
      <dgm:prSet/>
      <dgm:spPr/>
      <dgm:t>
        <a:bodyPr/>
        <a:lstStyle/>
        <a:p>
          <a:endParaRPr lang="en-US"/>
        </a:p>
      </dgm:t>
    </dgm:pt>
    <dgm:pt modelId="{BA938E76-6F64-4EED-B3AD-A0B1D01F30F7}" type="sibTrans" cxnId="{64E81BF3-542D-46E1-90C2-5EA56E193514}">
      <dgm:prSet/>
      <dgm:spPr/>
      <dgm:t>
        <a:bodyPr/>
        <a:lstStyle/>
        <a:p>
          <a:endParaRPr lang="en-US" dirty="0"/>
        </a:p>
      </dgm:t>
    </dgm:pt>
    <dgm:pt modelId="{8E60AF3A-5E70-4989-A02A-C95308D0ABF9}">
      <dgm:prSet phldrT="[Text]" custT="1"/>
      <dgm:spPr/>
      <dgm:t>
        <a:bodyPr/>
        <a:lstStyle/>
        <a:p>
          <a:r>
            <a:rPr lang="en-US" sz="1400" dirty="0" smtClean="0"/>
            <a:t>Review Applications &amp; Additional Questions</a:t>
          </a:r>
          <a:endParaRPr lang="en-US" sz="1400" dirty="0"/>
        </a:p>
      </dgm:t>
    </dgm:pt>
    <dgm:pt modelId="{58FDACB3-ECD8-4715-8F70-AA8C2ACB6721}" type="parTrans" cxnId="{933DC6E5-A360-432A-B878-9651B4C9F5C8}">
      <dgm:prSet/>
      <dgm:spPr/>
      <dgm:t>
        <a:bodyPr/>
        <a:lstStyle/>
        <a:p>
          <a:endParaRPr lang="en-US"/>
        </a:p>
      </dgm:t>
    </dgm:pt>
    <dgm:pt modelId="{2B458385-6AE7-4B09-A54A-AB027DA30BB0}" type="sibTrans" cxnId="{933DC6E5-A360-432A-B878-9651B4C9F5C8}">
      <dgm:prSet/>
      <dgm:spPr/>
      <dgm:t>
        <a:bodyPr/>
        <a:lstStyle/>
        <a:p>
          <a:endParaRPr lang="en-US" dirty="0"/>
        </a:p>
      </dgm:t>
    </dgm:pt>
    <dgm:pt modelId="{B0EDBF68-8C69-407E-9485-95A17003CC4E}">
      <dgm:prSet phldrT="[Text]" custT="1"/>
      <dgm:spPr/>
      <dgm:t>
        <a:bodyPr/>
        <a:lstStyle/>
        <a:p>
          <a:r>
            <a:rPr lang="en-US" sz="1400" dirty="0" smtClean="0"/>
            <a:t>Share Requests with Donor Advisors &amp; Field of Interest Funds</a:t>
          </a:r>
          <a:endParaRPr lang="en-US" sz="1400" dirty="0"/>
        </a:p>
      </dgm:t>
    </dgm:pt>
    <dgm:pt modelId="{6DC8A5CE-DB80-4429-A1A3-DBA2E02C1330}" type="parTrans" cxnId="{CA895FF3-B330-4E27-ACD1-7674B43BE002}">
      <dgm:prSet/>
      <dgm:spPr/>
      <dgm:t>
        <a:bodyPr/>
        <a:lstStyle/>
        <a:p>
          <a:endParaRPr lang="en-US"/>
        </a:p>
      </dgm:t>
    </dgm:pt>
    <dgm:pt modelId="{85F7BB01-2EE2-47E5-8DAA-777361A74910}" type="sibTrans" cxnId="{CA895FF3-B330-4E27-ACD1-7674B43BE002}">
      <dgm:prSet/>
      <dgm:spPr/>
      <dgm:t>
        <a:bodyPr/>
        <a:lstStyle/>
        <a:p>
          <a:endParaRPr lang="en-US" dirty="0"/>
        </a:p>
      </dgm:t>
    </dgm:pt>
    <dgm:pt modelId="{E9771CFB-769C-4E7F-B93C-E3D781655C1A}">
      <dgm:prSet phldrT="[Text]" custT="1"/>
      <dgm:spPr/>
      <dgm:t>
        <a:bodyPr/>
        <a:lstStyle/>
        <a:p>
          <a:r>
            <a:rPr lang="en-US" sz="1400" dirty="0" smtClean="0"/>
            <a:t>Board Finalizes Grants &amp; Applicants Receive Feedback</a:t>
          </a:r>
          <a:endParaRPr lang="en-US" sz="1400" dirty="0"/>
        </a:p>
      </dgm:t>
    </dgm:pt>
    <dgm:pt modelId="{72087841-CB3B-4712-A1D3-2D0CFAC24AB2}" type="parTrans" cxnId="{571EFECB-23BF-4FDC-9248-3A9EA0C6F21A}">
      <dgm:prSet/>
      <dgm:spPr/>
      <dgm:t>
        <a:bodyPr/>
        <a:lstStyle/>
        <a:p>
          <a:endParaRPr lang="en-US"/>
        </a:p>
      </dgm:t>
    </dgm:pt>
    <dgm:pt modelId="{2DE608F3-81C5-4E17-8F0A-4CBC3985711C}" type="sibTrans" cxnId="{571EFECB-23BF-4FDC-9248-3A9EA0C6F21A}">
      <dgm:prSet/>
      <dgm:spPr/>
      <dgm:t>
        <a:bodyPr/>
        <a:lstStyle/>
        <a:p>
          <a:endParaRPr lang="en-US" dirty="0"/>
        </a:p>
      </dgm:t>
    </dgm:pt>
    <dgm:pt modelId="{6391129F-A8E2-45FB-A6DE-E2283FB00855}">
      <dgm:prSet phldrT="[Text]"/>
      <dgm:spPr/>
      <dgm:t>
        <a:bodyPr/>
        <a:lstStyle/>
        <a:p>
          <a:r>
            <a:rPr lang="en-US" dirty="0" smtClean="0"/>
            <a:t>Progress Updates, Site Visits &amp; Final Reports</a:t>
          </a:r>
          <a:endParaRPr lang="en-US" dirty="0"/>
        </a:p>
      </dgm:t>
    </dgm:pt>
    <dgm:pt modelId="{C6F64963-0EB1-496C-A0C9-196E97F52300}" type="parTrans" cxnId="{1B4F0CD5-2993-40F2-8C9F-CC27AB262145}">
      <dgm:prSet/>
      <dgm:spPr/>
      <dgm:t>
        <a:bodyPr/>
        <a:lstStyle/>
        <a:p>
          <a:endParaRPr lang="en-US"/>
        </a:p>
      </dgm:t>
    </dgm:pt>
    <dgm:pt modelId="{E4B711E5-00A0-4881-ADCB-E09B318D9F5F}" type="sibTrans" cxnId="{1B4F0CD5-2993-40F2-8C9F-CC27AB262145}">
      <dgm:prSet/>
      <dgm:spPr/>
      <dgm:t>
        <a:bodyPr/>
        <a:lstStyle/>
        <a:p>
          <a:endParaRPr lang="en-US" dirty="0"/>
        </a:p>
      </dgm:t>
    </dgm:pt>
    <dgm:pt modelId="{FD931D5A-0660-4C0C-9E0F-3E2A0684D1C7}" type="pres">
      <dgm:prSet presAssocID="{2650363F-B7D6-4DC8-977F-814D949E80F0}" presName="cycle" presStyleCnt="0">
        <dgm:presLayoutVars>
          <dgm:dir/>
          <dgm:resizeHandles val="exact"/>
        </dgm:presLayoutVars>
      </dgm:prSet>
      <dgm:spPr/>
      <dgm:t>
        <a:bodyPr/>
        <a:lstStyle/>
        <a:p>
          <a:endParaRPr lang="en-US"/>
        </a:p>
      </dgm:t>
    </dgm:pt>
    <dgm:pt modelId="{34A04D3E-C692-47B8-AF4A-1C3B8BA1FF6F}" type="pres">
      <dgm:prSet presAssocID="{8410AFC2-F633-4023-B7AD-94702DFC4F28}" presName="node" presStyleLbl="node1" presStyleIdx="0" presStyleCnt="6" custScaleX="141783">
        <dgm:presLayoutVars>
          <dgm:bulletEnabled val="1"/>
        </dgm:presLayoutVars>
      </dgm:prSet>
      <dgm:spPr/>
      <dgm:t>
        <a:bodyPr/>
        <a:lstStyle/>
        <a:p>
          <a:endParaRPr lang="en-US"/>
        </a:p>
      </dgm:t>
    </dgm:pt>
    <dgm:pt modelId="{0308DCA9-5556-4F43-8B42-A3B8660B5C2B}" type="pres">
      <dgm:prSet presAssocID="{1B7875FD-1D87-48A9-8C0F-D3F2BBBB8E3A}" presName="sibTrans" presStyleLbl="sibTrans2D1" presStyleIdx="0" presStyleCnt="6"/>
      <dgm:spPr/>
      <dgm:t>
        <a:bodyPr/>
        <a:lstStyle/>
        <a:p>
          <a:endParaRPr lang="en-US"/>
        </a:p>
      </dgm:t>
    </dgm:pt>
    <dgm:pt modelId="{A8C9CBD9-44CD-4F2E-8E76-9E12DC26497F}" type="pres">
      <dgm:prSet presAssocID="{1B7875FD-1D87-48A9-8C0F-D3F2BBBB8E3A}" presName="connectorText" presStyleLbl="sibTrans2D1" presStyleIdx="0" presStyleCnt="6"/>
      <dgm:spPr/>
      <dgm:t>
        <a:bodyPr/>
        <a:lstStyle/>
        <a:p>
          <a:endParaRPr lang="en-US"/>
        </a:p>
      </dgm:t>
    </dgm:pt>
    <dgm:pt modelId="{B8AC5294-E516-4977-9A57-77052895E3D9}" type="pres">
      <dgm:prSet presAssocID="{AB8DA98C-7C6B-409C-B9B1-CA44D8D11096}" presName="node" presStyleLbl="node1" presStyleIdx="1" presStyleCnt="6" custScaleX="131841">
        <dgm:presLayoutVars>
          <dgm:bulletEnabled val="1"/>
        </dgm:presLayoutVars>
      </dgm:prSet>
      <dgm:spPr/>
      <dgm:t>
        <a:bodyPr/>
        <a:lstStyle/>
        <a:p>
          <a:endParaRPr lang="en-US"/>
        </a:p>
      </dgm:t>
    </dgm:pt>
    <dgm:pt modelId="{28BBE4A6-3F58-4D4F-A9AD-E84C660F3E8E}" type="pres">
      <dgm:prSet presAssocID="{BA938E76-6F64-4EED-B3AD-A0B1D01F30F7}" presName="sibTrans" presStyleLbl="sibTrans2D1" presStyleIdx="1" presStyleCnt="6"/>
      <dgm:spPr/>
      <dgm:t>
        <a:bodyPr/>
        <a:lstStyle/>
        <a:p>
          <a:endParaRPr lang="en-US"/>
        </a:p>
      </dgm:t>
    </dgm:pt>
    <dgm:pt modelId="{1027C4C3-A0D6-4771-80AB-75FD27BAF8AA}" type="pres">
      <dgm:prSet presAssocID="{BA938E76-6F64-4EED-B3AD-A0B1D01F30F7}" presName="connectorText" presStyleLbl="sibTrans2D1" presStyleIdx="1" presStyleCnt="6"/>
      <dgm:spPr/>
      <dgm:t>
        <a:bodyPr/>
        <a:lstStyle/>
        <a:p>
          <a:endParaRPr lang="en-US"/>
        </a:p>
      </dgm:t>
    </dgm:pt>
    <dgm:pt modelId="{582082C1-E1F1-4084-99C3-385BFDA986F5}" type="pres">
      <dgm:prSet presAssocID="{8E60AF3A-5E70-4989-A02A-C95308D0ABF9}" presName="node" presStyleLbl="node1" presStyleIdx="2" presStyleCnt="6" custScaleX="121227">
        <dgm:presLayoutVars>
          <dgm:bulletEnabled val="1"/>
        </dgm:presLayoutVars>
      </dgm:prSet>
      <dgm:spPr/>
      <dgm:t>
        <a:bodyPr/>
        <a:lstStyle/>
        <a:p>
          <a:endParaRPr lang="en-US"/>
        </a:p>
      </dgm:t>
    </dgm:pt>
    <dgm:pt modelId="{48B11AE3-26F4-41BA-BEB8-BF4E93E26F44}" type="pres">
      <dgm:prSet presAssocID="{2B458385-6AE7-4B09-A54A-AB027DA30BB0}" presName="sibTrans" presStyleLbl="sibTrans2D1" presStyleIdx="2" presStyleCnt="6"/>
      <dgm:spPr/>
      <dgm:t>
        <a:bodyPr/>
        <a:lstStyle/>
        <a:p>
          <a:endParaRPr lang="en-US"/>
        </a:p>
      </dgm:t>
    </dgm:pt>
    <dgm:pt modelId="{C3CD7DB3-84BA-4F18-B118-58AF57B81D77}" type="pres">
      <dgm:prSet presAssocID="{2B458385-6AE7-4B09-A54A-AB027DA30BB0}" presName="connectorText" presStyleLbl="sibTrans2D1" presStyleIdx="2" presStyleCnt="6"/>
      <dgm:spPr/>
      <dgm:t>
        <a:bodyPr/>
        <a:lstStyle/>
        <a:p>
          <a:endParaRPr lang="en-US"/>
        </a:p>
      </dgm:t>
    </dgm:pt>
    <dgm:pt modelId="{0CF260F4-A35A-43E3-8AD9-A1FEAA10221C}" type="pres">
      <dgm:prSet presAssocID="{B0EDBF68-8C69-407E-9485-95A17003CC4E}" presName="node" presStyleLbl="node1" presStyleIdx="3" presStyleCnt="6" custScaleX="155335">
        <dgm:presLayoutVars>
          <dgm:bulletEnabled val="1"/>
        </dgm:presLayoutVars>
      </dgm:prSet>
      <dgm:spPr/>
      <dgm:t>
        <a:bodyPr/>
        <a:lstStyle/>
        <a:p>
          <a:endParaRPr lang="en-US"/>
        </a:p>
      </dgm:t>
    </dgm:pt>
    <dgm:pt modelId="{D3E143BA-040A-4D73-A842-40BA31B182CA}" type="pres">
      <dgm:prSet presAssocID="{85F7BB01-2EE2-47E5-8DAA-777361A74910}" presName="sibTrans" presStyleLbl="sibTrans2D1" presStyleIdx="3" presStyleCnt="6"/>
      <dgm:spPr/>
      <dgm:t>
        <a:bodyPr/>
        <a:lstStyle/>
        <a:p>
          <a:endParaRPr lang="en-US"/>
        </a:p>
      </dgm:t>
    </dgm:pt>
    <dgm:pt modelId="{D27D823F-D169-4FC3-8C14-426D29D74985}" type="pres">
      <dgm:prSet presAssocID="{85F7BB01-2EE2-47E5-8DAA-777361A74910}" presName="connectorText" presStyleLbl="sibTrans2D1" presStyleIdx="3" presStyleCnt="6"/>
      <dgm:spPr/>
      <dgm:t>
        <a:bodyPr/>
        <a:lstStyle/>
        <a:p>
          <a:endParaRPr lang="en-US"/>
        </a:p>
      </dgm:t>
    </dgm:pt>
    <dgm:pt modelId="{C0274BBC-7773-4C46-B979-F8485284DCFE}" type="pres">
      <dgm:prSet presAssocID="{E9771CFB-769C-4E7F-B93C-E3D781655C1A}" presName="node" presStyleLbl="node1" presStyleIdx="4" presStyleCnt="6" custScaleX="144724">
        <dgm:presLayoutVars>
          <dgm:bulletEnabled val="1"/>
        </dgm:presLayoutVars>
      </dgm:prSet>
      <dgm:spPr/>
      <dgm:t>
        <a:bodyPr/>
        <a:lstStyle/>
        <a:p>
          <a:endParaRPr lang="en-US"/>
        </a:p>
      </dgm:t>
    </dgm:pt>
    <dgm:pt modelId="{0B000778-D548-436B-B77B-22C40BC9A2C5}" type="pres">
      <dgm:prSet presAssocID="{2DE608F3-81C5-4E17-8F0A-4CBC3985711C}" presName="sibTrans" presStyleLbl="sibTrans2D1" presStyleIdx="4" presStyleCnt="6"/>
      <dgm:spPr/>
      <dgm:t>
        <a:bodyPr/>
        <a:lstStyle/>
        <a:p>
          <a:endParaRPr lang="en-US"/>
        </a:p>
      </dgm:t>
    </dgm:pt>
    <dgm:pt modelId="{B12A2953-6525-4F62-B703-DCBEE997085A}" type="pres">
      <dgm:prSet presAssocID="{2DE608F3-81C5-4E17-8F0A-4CBC3985711C}" presName="connectorText" presStyleLbl="sibTrans2D1" presStyleIdx="4" presStyleCnt="6"/>
      <dgm:spPr/>
      <dgm:t>
        <a:bodyPr/>
        <a:lstStyle/>
        <a:p>
          <a:endParaRPr lang="en-US"/>
        </a:p>
      </dgm:t>
    </dgm:pt>
    <dgm:pt modelId="{FA6F3C23-19B1-4A6C-986C-C918A249F075}" type="pres">
      <dgm:prSet presAssocID="{6391129F-A8E2-45FB-A6DE-E2283FB00855}" presName="node" presStyleLbl="node1" presStyleIdx="5" presStyleCnt="6" custScaleX="130832">
        <dgm:presLayoutVars>
          <dgm:bulletEnabled val="1"/>
        </dgm:presLayoutVars>
      </dgm:prSet>
      <dgm:spPr/>
      <dgm:t>
        <a:bodyPr/>
        <a:lstStyle/>
        <a:p>
          <a:endParaRPr lang="en-US"/>
        </a:p>
      </dgm:t>
    </dgm:pt>
    <dgm:pt modelId="{119C23BF-6F5D-4FAE-B577-706D77D87BE9}" type="pres">
      <dgm:prSet presAssocID="{E4B711E5-00A0-4881-ADCB-E09B318D9F5F}" presName="sibTrans" presStyleLbl="sibTrans2D1" presStyleIdx="5" presStyleCnt="6"/>
      <dgm:spPr/>
      <dgm:t>
        <a:bodyPr/>
        <a:lstStyle/>
        <a:p>
          <a:endParaRPr lang="en-US"/>
        </a:p>
      </dgm:t>
    </dgm:pt>
    <dgm:pt modelId="{65B8059B-6D3E-44A6-8201-3B82B529C94D}" type="pres">
      <dgm:prSet presAssocID="{E4B711E5-00A0-4881-ADCB-E09B318D9F5F}" presName="connectorText" presStyleLbl="sibTrans2D1" presStyleIdx="5" presStyleCnt="6"/>
      <dgm:spPr/>
      <dgm:t>
        <a:bodyPr/>
        <a:lstStyle/>
        <a:p>
          <a:endParaRPr lang="en-US"/>
        </a:p>
      </dgm:t>
    </dgm:pt>
  </dgm:ptLst>
  <dgm:cxnLst>
    <dgm:cxn modelId="{6E77686B-D833-490C-96C5-CB79C22D3F51}" type="presOf" srcId="{E4B711E5-00A0-4881-ADCB-E09B318D9F5F}" destId="{65B8059B-6D3E-44A6-8201-3B82B529C94D}" srcOrd="1" destOrd="0" presId="urn:microsoft.com/office/officeart/2005/8/layout/cycle2"/>
    <dgm:cxn modelId="{9F1D9D75-ECA8-48D5-9BA7-85D2393BED2E}" type="presOf" srcId="{85F7BB01-2EE2-47E5-8DAA-777361A74910}" destId="{D27D823F-D169-4FC3-8C14-426D29D74985}" srcOrd="1" destOrd="0" presId="urn:microsoft.com/office/officeart/2005/8/layout/cycle2"/>
    <dgm:cxn modelId="{48274475-6D84-4982-8685-BE6B9122C2B6}" type="presOf" srcId="{AB8DA98C-7C6B-409C-B9B1-CA44D8D11096}" destId="{B8AC5294-E516-4977-9A57-77052895E3D9}" srcOrd="0" destOrd="0" presId="urn:microsoft.com/office/officeart/2005/8/layout/cycle2"/>
    <dgm:cxn modelId="{CF9C6C81-847C-46AE-956A-486C0EA1E906}" type="presOf" srcId="{1B7875FD-1D87-48A9-8C0F-D3F2BBBB8E3A}" destId="{0308DCA9-5556-4F43-8B42-A3B8660B5C2B}" srcOrd="0" destOrd="0" presId="urn:microsoft.com/office/officeart/2005/8/layout/cycle2"/>
    <dgm:cxn modelId="{EA91C823-391D-438C-B5C2-690DAC66DABF}" type="presOf" srcId="{2B458385-6AE7-4B09-A54A-AB027DA30BB0}" destId="{48B11AE3-26F4-41BA-BEB8-BF4E93E26F44}" srcOrd="0" destOrd="0" presId="urn:microsoft.com/office/officeart/2005/8/layout/cycle2"/>
    <dgm:cxn modelId="{FE534B91-3B7D-4B45-A7DF-ED79BCB71DBA}" type="presOf" srcId="{BA938E76-6F64-4EED-B3AD-A0B1D01F30F7}" destId="{28BBE4A6-3F58-4D4F-A9AD-E84C660F3E8E}" srcOrd="0" destOrd="0" presId="urn:microsoft.com/office/officeart/2005/8/layout/cycle2"/>
    <dgm:cxn modelId="{1AF3D96C-6747-44B5-9492-798D131BD886}" type="presOf" srcId="{BA938E76-6F64-4EED-B3AD-A0B1D01F30F7}" destId="{1027C4C3-A0D6-4771-80AB-75FD27BAF8AA}" srcOrd="1" destOrd="0" presId="urn:microsoft.com/office/officeart/2005/8/layout/cycle2"/>
    <dgm:cxn modelId="{1B4F0CD5-2993-40F2-8C9F-CC27AB262145}" srcId="{2650363F-B7D6-4DC8-977F-814D949E80F0}" destId="{6391129F-A8E2-45FB-A6DE-E2283FB00855}" srcOrd="5" destOrd="0" parTransId="{C6F64963-0EB1-496C-A0C9-196E97F52300}" sibTransId="{E4B711E5-00A0-4881-ADCB-E09B318D9F5F}"/>
    <dgm:cxn modelId="{E8FE6CB3-0AE8-4AE1-A7CE-77F5FF9521EC}" type="presOf" srcId="{2DE608F3-81C5-4E17-8F0A-4CBC3985711C}" destId="{B12A2953-6525-4F62-B703-DCBEE997085A}" srcOrd="1" destOrd="0" presId="urn:microsoft.com/office/officeart/2005/8/layout/cycle2"/>
    <dgm:cxn modelId="{735BFF2E-818E-4B6F-8DB4-63A5EC2733AF}" type="presOf" srcId="{B0EDBF68-8C69-407E-9485-95A17003CC4E}" destId="{0CF260F4-A35A-43E3-8AD9-A1FEAA10221C}" srcOrd="0" destOrd="0" presId="urn:microsoft.com/office/officeart/2005/8/layout/cycle2"/>
    <dgm:cxn modelId="{64E81BF3-542D-46E1-90C2-5EA56E193514}" srcId="{2650363F-B7D6-4DC8-977F-814D949E80F0}" destId="{AB8DA98C-7C6B-409C-B9B1-CA44D8D11096}" srcOrd="1" destOrd="0" parTransId="{0EBE875F-1AFB-4A37-9D62-4B40F3AF27D5}" sibTransId="{BA938E76-6F64-4EED-B3AD-A0B1D01F30F7}"/>
    <dgm:cxn modelId="{0BB30FFF-8009-49A1-B7D8-0EE0C56ECB92}" type="presOf" srcId="{2650363F-B7D6-4DC8-977F-814D949E80F0}" destId="{FD931D5A-0660-4C0C-9E0F-3E2A0684D1C7}" srcOrd="0" destOrd="0" presId="urn:microsoft.com/office/officeart/2005/8/layout/cycle2"/>
    <dgm:cxn modelId="{571EFECB-23BF-4FDC-9248-3A9EA0C6F21A}" srcId="{2650363F-B7D6-4DC8-977F-814D949E80F0}" destId="{E9771CFB-769C-4E7F-B93C-E3D781655C1A}" srcOrd="4" destOrd="0" parTransId="{72087841-CB3B-4712-A1D3-2D0CFAC24AB2}" sibTransId="{2DE608F3-81C5-4E17-8F0A-4CBC3985711C}"/>
    <dgm:cxn modelId="{24C2C495-8D58-416F-9EF2-350EC6C64C22}" type="presOf" srcId="{8410AFC2-F633-4023-B7AD-94702DFC4F28}" destId="{34A04D3E-C692-47B8-AF4A-1C3B8BA1FF6F}" srcOrd="0" destOrd="0" presId="urn:microsoft.com/office/officeart/2005/8/layout/cycle2"/>
    <dgm:cxn modelId="{F3E2DA15-522E-4DDA-A0CD-6BCAD639C79E}" type="presOf" srcId="{E4B711E5-00A0-4881-ADCB-E09B318D9F5F}" destId="{119C23BF-6F5D-4FAE-B577-706D77D87BE9}" srcOrd="0" destOrd="0" presId="urn:microsoft.com/office/officeart/2005/8/layout/cycle2"/>
    <dgm:cxn modelId="{B96316C5-A350-426E-AA89-4CE1D07EE47F}" type="presOf" srcId="{6391129F-A8E2-45FB-A6DE-E2283FB00855}" destId="{FA6F3C23-19B1-4A6C-986C-C918A249F075}" srcOrd="0" destOrd="0" presId="urn:microsoft.com/office/officeart/2005/8/layout/cycle2"/>
    <dgm:cxn modelId="{933DC6E5-A360-432A-B878-9651B4C9F5C8}" srcId="{2650363F-B7D6-4DC8-977F-814D949E80F0}" destId="{8E60AF3A-5E70-4989-A02A-C95308D0ABF9}" srcOrd="2" destOrd="0" parTransId="{58FDACB3-ECD8-4715-8F70-AA8C2ACB6721}" sibTransId="{2B458385-6AE7-4B09-A54A-AB027DA30BB0}"/>
    <dgm:cxn modelId="{75FAAA31-B151-4A56-A134-07DA12994D33}" type="presOf" srcId="{E9771CFB-769C-4E7F-B93C-E3D781655C1A}" destId="{C0274BBC-7773-4C46-B979-F8485284DCFE}" srcOrd="0" destOrd="0" presId="urn:microsoft.com/office/officeart/2005/8/layout/cycle2"/>
    <dgm:cxn modelId="{9B40E6B3-7D6C-4BA7-8809-68DDFE2FFADE}" type="presOf" srcId="{2B458385-6AE7-4B09-A54A-AB027DA30BB0}" destId="{C3CD7DB3-84BA-4F18-B118-58AF57B81D77}" srcOrd="1" destOrd="0" presId="urn:microsoft.com/office/officeart/2005/8/layout/cycle2"/>
    <dgm:cxn modelId="{900C144C-21D5-478D-BD50-F274FDB9F931}" type="presOf" srcId="{85F7BB01-2EE2-47E5-8DAA-777361A74910}" destId="{D3E143BA-040A-4D73-A842-40BA31B182CA}" srcOrd="0" destOrd="0" presId="urn:microsoft.com/office/officeart/2005/8/layout/cycle2"/>
    <dgm:cxn modelId="{D3CFC648-89C7-4A6D-B6AB-2EE1EAB6AFCC}" type="presOf" srcId="{1B7875FD-1D87-48A9-8C0F-D3F2BBBB8E3A}" destId="{A8C9CBD9-44CD-4F2E-8E76-9E12DC26497F}" srcOrd="1" destOrd="0" presId="urn:microsoft.com/office/officeart/2005/8/layout/cycle2"/>
    <dgm:cxn modelId="{8994B834-7C31-492E-BA8A-7091BAAAAD12}" type="presOf" srcId="{8E60AF3A-5E70-4989-A02A-C95308D0ABF9}" destId="{582082C1-E1F1-4084-99C3-385BFDA986F5}" srcOrd="0" destOrd="0" presId="urn:microsoft.com/office/officeart/2005/8/layout/cycle2"/>
    <dgm:cxn modelId="{06A31282-F61C-48E3-A341-E163265FD33D}" srcId="{2650363F-B7D6-4DC8-977F-814D949E80F0}" destId="{8410AFC2-F633-4023-B7AD-94702DFC4F28}" srcOrd="0" destOrd="0" parTransId="{4D3C119F-3111-4FD2-AE37-BCB556B2C508}" sibTransId="{1B7875FD-1D87-48A9-8C0F-D3F2BBBB8E3A}"/>
    <dgm:cxn modelId="{CA895FF3-B330-4E27-ACD1-7674B43BE002}" srcId="{2650363F-B7D6-4DC8-977F-814D949E80F0}" destId="{B0EDBF68-8C69-407E-9485-95A17003CC4E}" srcOrd="3" destOrd="0" parTransId="{6DC8A5CE-DB80-4429-A1A3-DBA2E02C1330}" sibTransId="{85F7BB01-2EE2-47E5-8DAA-777361A74910}"/>
    <dgm:cxn modelId="{38AD2215-5F5B-4BB6-9B6C-AFA590DF20C4}" type="presOf" srcId="{2DE608F3-81C5-4E17-8F0A-4CBC3985711C}" destId="{0B000778-D548-436B-B77B-22C40BC9A2C5}" srcOrd="0" destOrd="0" presId="urn:microsoft.com/office/officeart/2005/8/layout/cycle2"/>
    <dgm:cxn modelId="{BBF3F659-CA85-42C1-8078-C6079D11300E}" type="presParOf" srcId="{FD931D5A-0660-4C0C-9E0F-3E2A0684D1C7}" destId="{34A04D3E-C692-47B8-AF4A-1C3B8BA1FF6F}" srcOrd="0" destOrd="0" presId="urn:microsoft.com/office/officeart/2005/8/layout/cycle2"/>
    <dgm:cxn modelId="{4A6CD6AB-9AAF-40DB-8D4B-A7671DCD883C}" type="presParOf" srcId="{FD931D5A-0660-4C0C-9E0F-3E2A0684D1C7}" destId="{0308DCA9-5556-4F43-8B42-A3B8660B5C2B}" srcOrd="1" destOrd="0" presId="urn:microsoft.com/office/officeart/2005/8/layout/cycle2"/>
    <dgm:cxn modelId="{F85DCA98-FFFE-4220-8BD5-F5D892E5FFBE}" type="presParOf" srcId="{0308DCA9-5556-4F43-8B42-A3B8660B5C2B}" destId="{A8C9CBD9-44CD-4F2E-8E76-9E12DC26497F}" srcOrd="0" destOrd="0" presId="urn:microsoft.com/office/officeart/2005/8/layout/cycle2"/>
    <dgm:cxn modelId="{18D4D5C8-DECA-4915-BCA1-392BD846B833}" type="presParOf" srcId="{FD931D5A-0660-4C0C-9E0F-3E2A0684D1C7}" destId="{B8AC5294-E516-4977-9A57-77052895E3D9}" srcOrd="2" destOrd="0" presId="urn:microsoft.com/office/officeart/2005/8/layout/cycle2"/>
    <dgm:cxn modelId="{D58FBE32-EC78-404B-9249-F0C298FE8958}" type="presParOf" srcId="{FD931D5A-0660-4C0C-9E0F-3E2A0684D1C7}" destId="{28BBE4A6-3F58-4D4F-A9AD-E84C660F3E8E}" srcOrd="3" destOrd="0" presId="urn:microsoft.com/office/officeart/2005/8/layout/cycle2"/>
    <dgm:cxn modelId="{B9A05091-07A1-414A-9C0A-8F9B381E25E6}" type="presParOf" srcId="{28BBE4A6-3F58-4D4F-A9AD-E84C660F3E8E}" destId="{1027C4C3-A0D6-4771-80AB-75FD27BAF8AA}" srcOrd="0" destOrd="0" presId="urn:microsoft.com/office/officeart/2005/8/layout/cycle2"/>
    <dgm:cxn modelId="{D8C6584E-2CA7-4F32-A952-7A7DC35EDE5F}" type="presParOf" srcId="{FD931D5A-0660-4C0C-9E0F-3E2A0684D1C7}" destId="{582082C1-E1F1-4084-99C3-385BFDA986F5}" srcOrd="4" destOrd="0" presId="urn:microsoft.com/office/officeart/2005/8/layout/cycle2"/>
    <dgm:cxn modelId="{47BF9542-7A8F-41D5-8D36-66239D67B1C7}" type="presParOf" srcId="{FD931D5A-0660-4C0C-9E0F-3E2A0684D1C7}" destId="{48B11AE3-26F4-41BA-BEB8-BF4E93E26F44}" srcOrd="5" destOrd="0" presId="urn:microsoft.com/office/officeart/2005/8/layout/cycle2"/>
    <dgm:cxn modelId="{49F3A713-6C02-4A28-8A0D-ADDA84FA472B}" type="presParOf" srcId="{48B11AE3-26F4-41BA-BEB8-BF4E93E26F44}" destId="{C3CD7DB3-84BA-4F18-B118-58AF57B81D77}" srcOrd="0" destOrd="0" presId="urn:microsoft.com/office/officeart/2005/8/layout/cycle2"/>
    <dgm:cxn modelId="{1242CED0-6AF1-45DB-9211-4D0E08B2420D}" type="presParOf" srcId="{FD931D5A-0660-4C0C-9E0F-3E2A0684D1C7}" destId="{0CF260F4-A35A-43E3-8AD9-A1FEAA10221C}" srcOrd="6" destOrd="0" presId="urn:microsoft.com/office/officeart/2005/8/layout/cycle2"/>
    <dgm:cxn modelId="{9035C1ED-B495-4353-B3B5-FFFEFA43834F}" type="presParOf" srcId="{FD931D5A-0660-4C0C-9E0F-3E2A0684D1C7}" destId="{D3E143BA-040A-4D73-A842-40BA31B182CA}" srcOrd="7" destOrd="0" presId="urn:microsoft.com/office/officeart/2005/8/layout/cycle2"/>
    <dgm:cxn modelId="{2CB86BCD-2934-4832-8C01-A42B2A553564}" type="presParOf" srcId="{D3E143BA-040A-4D73-A842-40BA31B182CA}" destId="{D27D823F-D169-4FC3-8C14-426D29D74985}" srcOrd="0" destOrd="0" presId="urn:microsoft.com/office/officeart/2005/8/layout/cycle2"/>
    <dgm:cxn modelId="{7A9C59DC-9BAC-467F-8BE5-7960927047DF}" type="presParOf" srcId="{FD931D5A-0660-4C0C-9E0F-3E2A0684D1C7}" destId="{C0274BBC-7773-4C46-B979-F8485284DCFE}" srcOrd="8" destOrd="0" presId="urn:microsoft.com/office/officeart/2005/8/layout/cycle2"/>
    <dgm:cxn modelId="{84653BD4-20BD-4B65-8719-356759AF566B}" type="presParOf" srcId="{FD931D5A-0660-4C0C-9E0F-3E2A0684D1C7}" destId="{0B000778-D548-436B-B77B-22C40BC9A2C5}" srcOrd="9" destOrd="0" presId="urn:microsoft.com/office/officeart/2005/8/layout/cycle2"/>
    <dgm:cxn modelId="{1AD219B2-6B01-4D11-9994-139EE60F21A1}" type="presParOf" srcId="{0B000778-D548-436B-B77B-22C40BC9A2C5}" destId="{B12A2953-6525-4F62-B703-DCBEE997085A}" srcOrd="0" destOrd="0" presId="urn:microsoft.com/office/officeart/2005/8/layout/cycle2"/>
    <dgm:cxn modelId="{0440E6EC-C6A0-433D-9F78-5BA4A7450C67}" type="presParOf" srcId="{FD931D5A-0660-4C0C-9E0F-3E2A0684D1C7}" destId="{FA6F3C23-19B1-4A6C-986C-C918A249F075}" srcOrd="10" destOrd="0" presId="urn:microsoft.com/office/officeart/2005/8/layout/cycle2"/>
    <dgm:cxn modelId="{E730B862-D143-4BA9-BAEE-28F8A6E05E6F}" type="presParOf" srcId="{FD931D5A-0660-4C0C-9E0F-3E2A0684D1C7}" destId="{119C23BF-6F5D-4FAE-B577-706D77D87BE9}" srcOrd="11" destOrd="0" presId="urn:microsoft.com/office/officeart/2005/8/layout/cycle2"/>
    <dgm:cxn modelId="{17316E2E-7B43-435E-B3C3-046D9129BB63}" type="presParOf" srcId="{119C23BF-6F5D-4FAE-B577-706D77D87BE9}" destId="{65B8059B-6D3E-44A6-8201-3B82B529C94D}"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A04D3E-C692-47B8-AF4A-1C3B8BA1FF6F}">
      <dsp:nvSpPr>
        <dsp:cNvPr id="0" name=""/>
        <dsp:cNvSpPr/>
      </dsp:nvSpPr>
      <dsp:spPr>
        <a:xfrm>
          <a:off x="3676785" y="56"/>
          <a:ext cx="1779852"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Determine Grant Cycle Priorities</a:t>
          </a:r>
          <a:endParaRPr lang="en-US" sz="1400" kern="1200" dirty="0"/>
        </a:p>
      </dsp:txBody>
      <dsp:txXfrm>
        <a:off x="3676785" y="56"/>
        <a:ext cx="1779852" cy="1255335"/>
      </dsp:txXfrm>
    </dsp:sp>
    <dsp:sp modelId="{0308DCA9-5556-4F43-8B42-A3B8660B5C2B}">
      <dsp:nvSpPr>
        <dsp:cNvPr id="0" name=""/>
        <dsp:cNvSpPr/>
      </dsp:nvSpPr>
      <dsp:spPr>
        <a:xfrm rot="1800000">
          <a:off x="5306806" y="893974"/>
          <a:ext cx="175956"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800000">
        <a:off x="5306806" y="893974"/>
        <a:ext cx="175956" cy="423675"/>
      </dsp:txXfrm>
    </dsp:sp>
    <dsp:sp modelId="{B8AC5294-E516-4977-9A57-77052895E3D9}">
      <dsp:nvSpPr>
        <dsp:cNvPr id="0" name=""/>
        <dsp:cNvSpPr/>
      </dsp:nvSpPr>
      <dsp:spPr>
        <a:xfrm>
          <a:off x="5373797" y="943798"/>
          <a:ext cx="1655046"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Announce Cycle &amp; Offer Q&amp;A Session</a:t>
          </a:r>
          <a:endParaRPr lang="en-US" sz="1400" kern="1200" dirty="0"/>
        </a:p>
      </dsp:txBody>
      <dsp:txXfrm>
        <a:off x="5373797" y="943798"/>
        <a:ext cx="1655046" cy="1255335"/>
      </dsp:txXfrm>
    </dsp:sp>
    <dsp:sp modelId="{28BBE4A6-3F58-4D4F-A9AD-E84C660F3E8E}">
      <dsp:nvSpPr>
        <dsp:cNvPr id="0" name=""/>
        <dsp:cNvSpPr/>
      </dsp:nvSpPr>
      <dsp:spPr>
        <a:xfrm rot="5400000">
          <a:off x="6033801" y="2293888"/>
          <a:ext cx="335039"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6033801" y="2293888"/>
        <a:ext cx="335039" cy="423675"/>
      </dsp:txXfrm>
    </dsp:sp>
    <dsp:sp modelId="{582082C1-E1F1-4084-99C3-385BFDA986F5}">
      <dsp:nvSpPr>
        <dsp:cNvPr id="0" name=""/>
        <dsp:cNvSpPr/>
      </dsp:nvSpPr>
      <dsp:spPr>
        <a:xfrm>
          <a:off x="5440418" y="2831283"/>
          <a:ext cx="1521805"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Review Applications &amp; Additional Questions</a:t>
          </a:r>
          <a:endParaRPr lang="en-US" sz="1400" kern="1200" dirty="0"/>
        </a:p>
      </dsp:txBody>
      <dsp:txXfrm>
        <a:off x="5440418" y="2831283"/>
        <a:ext cx="1521805" cy="1255335"/>
      </dsp:txXfrm>
    </dsp:sp>
    <dsp:sp modelId="{48B11AE3-26F4-41BA-BEB8-BF4E93E26F44}">
      <dsp:nvSpPr>
        <dsp:cNvPr id="0" name=""/>
        <dsp:cNvSpPr/>
      </dsp:nvSpPr>
      <dsp:spPr>
        <a:xfrm rot="9000000">
          <a:off x="5352203" y="3686935"/>
          <a:ext cx="174649"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9000000">
        <a:off x="5352203" y="3686935"/>
        <a:ext cx="174649" cy="423675"/>
      </dsp:txXfrm>
    </dsp:sp>
    <dsp:sp modelId="{0CF260F4-A35A-43E3-8AD9-A1FEAA10221C}">
      <dsp:nvSpPr>
        <dsp:cNvPr id="0" name=""/>
        <dsp:cNvSpPr/>
      </dsp:nvSpPr>
      <dsp:spPr>
        <a:xfrm>
          <a:off x="3591723" y="3775026"/>
          <a:ext cx="1949975"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Share Requests with Donor Advisors &amp; Field of Interest Funds</a:t>
          </a:r>
          <a:endParaRPr lang="en-US" sz="1400" kern="1200" dirty="0"/>
        </a:p>
      </dsp:txBody>
      <dsp:txXfrm>
        <a:off x="3591723" y="3775026"/>
        <a:ext cx="1949975" cy="1255335"/>
      </dsp:txXfrm>
    </dsp:sp>
    <dsp:sp modelId="{D3E143BA-040A-4D73-A842-40BA31B182CA}">
      <dsp:nvSpPr>
        <dsp:cNvPr id="0" name=""/>
        <dsp:cNvSpPr/>
      </dsp:nvSpPr>
      <dsp:spPr>
        <a:xfrm rot="12600000">
          <a:off x="3673420" y="3712512"/>
          <a:ext cx="129550"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2600000">
        <a:off x="3673420" y="3712512"/>
        <a:ext cx="129550" cy="423675"/>
      </dsp:txXfrm>
    </dsp:sp>
    <dsp:sp modelId="{C0274BBC-7773-4C46-B979-F8485284DCFE}">
      <dsp:nvSpPr>
        <dsp:cNvPr id="0" name=""/>
        <dsp:cNvSpPr/>
      </dsp:nvSpPr>
      <dsp:spPr>
        <a:xfrm>
          <a:off x="2023715" y="2831283"/>
          <a:ext cx="1816771"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Board Finalizes Grants &amp; Applicants Receive Feedback</a:t>
          </a:r>
          <a:endParaRPr lang="en-US" sz="1400" kern="1200" dirty="0"/>
        </a:p>
      </dsp:txBody>
      <dsp:txXfrm>
        <a:off x="2023715" y="2831283"/>
        <a:ext cx="1816771" cy="1255335"/>
      </dsp:txXfrm>
    </dsp:sp>
    <dsp:sp modelId="{0B000778-D548-436B-B77B-22C40BC9A2C5}">
      <dsp:nvSpPr>
        <dsp:cNvPr id="0" name=""/>
        <dsp:cNvSpPr/>
      </dsp:nvSpPr>
      <dsp:spPr>
        <a:xfrm rot="16200000">
          <a:off x="2764581" y="2312853"/>
          <a:ext cx="335039"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6200000">
        <a:off x="2764581" y="2312853"/>
        <a:ext cx="335039" cy="423675"/>
      </dsp:txXfrm>
    </dsp:sp>
    <dsp:sp modelId="{FA6F3C23-19B1-4A6C-986C-C918A249F075}">
      <dsp:nvSpPr>
        <dsp:cNvPr id="0" name=""/>
        <dsp:cNvSpPr/>
      </dsp:nvSpPr>
      <dsp:spPr>
        <a:xfrm>
          <a:off x="2110910" y="943798"/>
          <a:ext cx="1642380" cy="1255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Progress Updates, Site Visits &amp; Final Reports</a:t>
          </a:r>
          <a:endParaRPr lang="en-US" sz="1400" kern="1200" dirty="0"/>
        </a:p>
      </dsp:txBody>
      <dsp:txXfrm>
        <a:off x="2110910" y="943798"/>
        <a:ext cx="1642380" cy="1255335"/>
      </dsp:txXfrm>
    </dsp:sp>
    <dsp:sp modelId="{119C23BF-6F5D-4FAE-B577-706D77D87BE9}">
      <dsp:nvSpPr>
        <dsp:cNvPr id="0" name=""/>
        <dsp:cNvSpPr/>
      </dsp:nvSpPr>
      <dsp:spPr>
        <a:xfrm rot="19800000">
          <a:off x="3639403" y="899906"/>
          <a:ext cx="177917" cy="423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9800000">
        <a:off x="3639403" y="899906"/>
        <a:ext cx="177917" cy="423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5" name="Rectangle 3"/>
          <p:cNvSpPr>
            <a:spLocks noGrp="1" noChangeArrowheads="1"/>
          </p:cNvSpPr>
          <p:nvPr>
            <p:ph type="dt" sz="quarter" idx="1"/>
          </p:nvPr>
        </p:nvSpPr>
        <p:spPr bwMode="auto">
          <a:xfrm>
            <a:off x="3972773"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6" name="Rectangle 4"/>
          <p:cNvSpPr>
            <a:spLocks noGrp="1" noChangeArrowheads="1"/>
          </p:cNvSpPr>
          <p:nvPr>
            <p:ph type="ftr" sz="quarter" idx="2"/>
          </p:nvPr>
        </p:nvSpPr>
        <p:spPr bwMode="auto">
          <a:xfrm>
            <a:off x="0"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7" name="Rectangle 5"/>
          <p:cNvSpPr>
            <a:spLocks noGrp="1" noChangeArrowheads="1"/>
          </p:cNvSpPr>
          <p:nvPr>
            <p:ph type="sldNum" sz="quarter" idx="3"/>
          </p:nvPr>
        </p:nvSpPr>
        <p:spPr bwMode="auto">
          <a:xfrm>
            <a:off x="3972773"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642" eaLnBrk="0" hangingPunct="0">
              <a:lnSpc>
                <a:spcPct val="100000"/>
              </a:lnSpc>
              <a:spcBef>
                <a:spcPct val="0"/>
              </a:spcBef>
              <a:defRPr sz="800">
                <a:effectLst/>
                <a:latin typeface="Times New Roman" pitchFamily="18" charset="0"/>
                <a:cs typeface="+mn-cs"/>
              </a:defRPr>
            </a:lvl1pPr>
          </a:lstStyle>
          <a:p>
            <a:pPr>
              <a:defRPr/>
            </a:pPr>
            <a:fld id="{F22ABA44-9376-4DBE-9167-E489D5682D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72773"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81100" y="695325"/>
            <a:ext cx="4649788" cy="34893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91002" y="4415790"/>
            <a:ext cx="4828397" cy="4184972"/>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p>
            <a:pPr lvl="0"/>
            <a:r>
              <a:rPr lang="en-US" altLang="en-US" noProof="0" smtClean="0"/>
              <a:t>Click to edit Master text styles</a:t>
            </a:r>
          </a:p>
        </p:txBody>
      </p:sp>
      <p:sp>
        <p:nvSpPr>
          <p:cNvPr id="5126" name="Rectangle 6"/>
          <p:cNvSpPr>
            <a:spLocks noGrp="1" noChangeArrowheads="1"/>
          </p:cNvSpPr>
          <p:nvPr>
            <p:ph type="ftr" sz="quarter" idx="4"/>
          </p:nvPr>
        </p:nvSpPr>
        <p:spPr bwMode="auto">
          <a:xfrm>
            <a:off x="0"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72773"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642" eaLnBrk="0" hangingPunct="0">
              <a:lnSpc>
                <a:spcPct val="100000"/>
              </a:lnSpc>
              <a:spcBef>
                <a:spcPct val="0"/>
              </a:spcBef>
              <a:defRPr sz="800">
                <a:effectLst/>
                <a:latin typeface="Times New Roman" pitchFamily="18" charset="0"/>
                <a:cs typeface="+mn-cs"/>
              </a:defRPr>
            </a:lvl1pPr>
          </a:lstStyle>
          <a:p>
            <a:pPr>
              <a:defRPr/>
            </a:pPr>
            <a:fld id="{F1DE2245-6291-448F-B563-C4F6A145AA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114300" indent="-11430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1pPr>
    <a:lvl2pPr marL="742950" indent="-28575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860DDB2-73FD-404B-ABA4-0877406DECFA}" type="slidenum">
              <a:rPr lang="en-US" altLang="en-US" smtClean="0">
                <a:cs typeface="Arial" charset="0"/>
              </a:rPr>
              <a:pPr/>
              <a:t>1</a:t>
            </a:fld>
            <a:endParaRPr lang="en-US" altLang="en-US" dirty="0" smtClean="0">
              <a:cs typeface="Arial" charset="0"/>
            </a:endParaRPr>
          </a:p>
        </p:txBody>
      </p:sp>
      <p:sp>
        <p:nvSpPr>
          <p:cNvPr id="44035" name="Rectangle 10"/>
          <p:cNvSpPr>
            <a:spLocks noGrp="1" noRot="1" noChangeAspect="1" noChangeArrowheads="1" noTextEdit="1"/>
          </p:cNvSpPr>
          <p:nvPr>
            <p:ph type="sldImg"/>
          </p:nvPr>
        </p:nvSpPr>
        <p:spPr>
          <a:ln/>
        </p:spPr>
      </p:sp>
      <p:sp>
        <p:nvSpPr>
          <p:cNvPr id="44036"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9FFBF524-D907-4A88-8493-E84189854D89}" type="slidenum">
              <a:rPr lang="en-US" altLang="en-US" sz="800">
                <a:latin typeface="Times New Roman" pitchFamily="18" charset="0"/>
              </a:rPr>
              <a:pPr algn="r" defTabSz="927642" eaLnBrk="0" hangingPunct="0"/>
              <a:t>10</a:t>
            </a:fld>
            <a:endParaRPr lang="en-US" altLang="en-US" sz="80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11</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12</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13</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14</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15</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16</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17</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18</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19</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D3835B6-01B7-44FE-BEEE-F6B608F34090}" type="slidenum">
              <a:rPr lang="en-US" altLang="en-US" smtClean="0">
                <a:cs typeface="Arial" charset="0"/>
              </a:rPr>
              <a:pPr/>
              <a:t>2</a:t>
            </a:fld>
            <a:endParaRPr lang="en-US" altLang="en-US" dirty="0"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lIns="91564" tIns="45782" rIns="91564" bIns="45782"/>
          <a:lstStyle/>
          <a:p>
            <a:pPr>
              <a:buFont typeface="Symbol" pitchFamily="18" charset="2"/>
              <a:buNone/>
            </a:pPr>
            <a:r>
              <a:rPr lang="en-US" altLang="en-US" dirty="0" smtClean="0"/>
              <a:t>(Customize this slide with the name of your town/area)</a:t>
            </a:r>
          </a:p>
          <a:p>
            <a:pPr>
              <a:buFont typeface="Symbol" pitchFamily="18" charset="2"/>
              <a:buNone/>
            </a:pPr>
            <a:endParaRPr lang="en-US" altLang="en-US" dirty="0" smtClean="0"/>
          </a:p>
          <a:p>
            <a:pPr>
              <a:buFont typeface="Symbol" pitchFamily="18" charset="2"/>
              <a:buChar char="·"/>
            </a:pPr>
            <a:r>
              <a:rPr lang="en-US" altLang="en-US" dirty="0" smtClean="0"/>
              <a:t>Here’s a more specific description of [</a:t>
            </a:r>
            <a:r>
              <a:rPr lang="en-US" altLang="en-US" u="sng" dirty="0" smtClean="0"/>
              <a:t>your local foundation name</a:t>
            </a:r>
            <a:r>
              <a:rPr lang="en-US" altLang="en-US" dirty="0" smtClean="0"/>
              <a:t>] </a:t>
            </a:r>
            <a:r>
              <a:rPr lang="en-US" dirty="0" smtClean="0"/>
              <a:t>—</a:t>
            </a:r>
            <a:r>
              <a:rPr lang="en-US" altLang="en-US" dirty="0" smtClean="0"/>
              <a:t> we are a tax-exempt public charity created by and for the people of [</a:t>
            </a:r>
            <a:r>
              <a:rPr lang="en-US" altLang="en-US" u="sng" dirty="0" smtClean="0"/>
              <a:t>local area</a:t>
            </a:r>
            <a:r>
              <a:rPr lang="en-US" altLang="en-US" dirty="0" smtClean="0"/>
              <a:t>]. </a:t>
            </a:r>
          </a:p>
          <a:p>
            <a:pPr>
              <a:buFont typeface="Symbol" pitchFamily="18" charset="2"/>
              <a:buChar char="·"/>
            </a:pPr>
            <a:r>
              <a:rPr lang="en-US" altLang="en-US" dirty="0" smtClean="0"/>
              <a:t>So, now that you know </a:t>
            </a:r>
            <a:r>
              <a:rPr lang="en-US" altLang="en-US" i="1" dirty="0" smtClean="0"/>
              <a:t>what</a:t>
            </a:r>
            <a:r>
              <a:rPr lang="en-US" altLang="en-US" dirty="0" smtClean="0"/>
              <a:t> we are, the next logical question might be…</a:t>
            </a:r>
          </a:p>
          <a:p>
            <a:pPr>
              <a:buFont typeface="Symbol" pitchFamily="18" charset="2"/>
              <a:buChar char="·"/>
            </a:pPr>
            <a:r>
              <a:rPr lang="en-US" altLang="en-US" dirty="0" smtClean="0"/>
              <a:t>What is different about a community foundation?</a:t>
            </a:r>
          </a:p>
          <a:p>
            <a:pPr>
              <a:buFont typeface="Symbol" pitchFamily="18" charset="2"/>
              <a:buChar char="·"/>
            </a:pPr>
            <a:r>
              <a:rPr lang="en-US" altLang="en-US" dirty="0" smtClean="0"/>
              <a:t>Just what differentiates community foundations from other forms of organized philanthropy? Well… </a:t>
            </a:r>
          </a:p>
          <a:p>
            <a:pPr>
              <a:buFont typeface="Symbol" pitchFamily="18" charset="2"/>
              <a:buChar char="·"/>
            </a:pPr>
            <a:endParaRPr lang="en-US" altLang="en-US" dirty="0" smtClean="0"/>
          </a:p>
          <a:p>
            <a:pPr>
              <a:buFont typeface="Symbol" pitchFamily="18" charset="2"/>
              <a:buNone/>
            </a:pPr>
            <a:r>
              <a:rPr lang="en-US" dirty="0" smtClean="0"/>
              <a:t>	[</a:t>
            </a:r>
            <a:r>
              <a:rPr lang="en-US" u="sng" dirty="0" smtClean="0"/>
              <a:t>click</a:t>
            </a:r>
            <a:r>
              <a:rPr lang="en-US" dirty="0" smtClean="0"/>
              <a:t>]</a:t>
            </a:r>
          </a:p>
          <a:p>
            <a:pPr>
              <a:buFont typeface="Symbol" pitchFamily="18" charset="2"/>
              <a:buChar char="·"/>
            </a:pP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20</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034AEB7-8975-4D32-B105-E5298355E851}" type="slidenum">
              <a:rPr lang="en-US" altLang="en-US" smtClean="0">
                <a:cs typeface="Arial" charset="0"/>
              </a:rPr>
              <a:pPr/>
              <a:t>21</a:t>
            </a:fld>
            <a:endParaRPr lang="en-US" altLang="en-US" dirty="0" smtClean="0">
              <a:cs typeface="Arial" charset="0"/>
            </a:endParaRPr>
          </a:p>
        </p:txBody>
      </p:sp>
      <p:sp>
        <p:nvSpPr>
          <p:cNvPr id="55299" name="Rectangle 10"/>
          <p:cNvSpPr>
            <a:spLocks noGrp="1" noRot="1" noChangeAspect="1" noChangeArrowheads="1" noTextEdit="1"/>
          </p:cNvSpPr>
          <p:nvPr>
            <p:ph type="sldImg"/>
          </p:nvPr>
        </p:nvSpPr>
        <p:spPr>
          <a:ln/>
        </p:spPr>
      </p:sp>
      <p:sp>
        <p:nvSpPr>
          <p:cNvPr id="55300"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22</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9FFBF524-D907-4A88-8493-E84189854D89}" type="slidenum">
              <a:rPr lang="en-US" altLang="en-US" sz="800">
                <a:latin typeface="Times New Roman" pitchFamily="18" charset="0"/>
              </a:rPr>
              <a:pPr algn="r" defTabSz="927642" eaLnBrk="0" hangingPunct="0"/>
              <a:t>23</a:t>
            </a:fld>
            <a:endParaRPr lang="en-US" altLang="en-US" sz="80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24</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25</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26</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27</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142C5-164D-49B7-93E3-1F7C0422D833}" type="slidenum">
              <a:rPr lang="en-US" altLang="en-US"/>
              <a:pPr/>
              <a:t>3</a:t>
            </a:fld>
            <a:endParaRPr lang="en-US" altLang="en-US" dirty="0"/>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pPr>
              <a:tabLst>
                <a:tab pos="232418" algn="l"/>
              </a:tabLst>
            </a:pPr>
            <a:r>
              <a:rPr lang="en-US" sz="1000" dirty="0"/>
              <a:t>(Customize this slide with information on the formation of your community</a:t>
            </a:r>
          </a:p>
          <a:p>
            <a:pPr>
              <a:spcBef>
                <a:spcPct val="0"/>
              </a:spcBef>
              <a:tabLst>
                <a:tab pos="232418" algn="l"/>
              </a:tabLst>
            </a:pPr>
            <a:r>
              <a:rPr lang="en-US" sz="1000" dirty="0"/>
              <a:t>foundation)</a:t>
            </a:r>
          </a:p>
          <a:p>
            <a:pPr>
              <a:tabLst>
                <a:tab pos="232418" algn="l"/>
              </a:tabLst>
            </a:pPr>
            <a:r>
              <a:rPr lang="en-US" sz="1000" dirty="0"/>
              <a:t>In 1914, the first United States community foundation was established in</a:t>
            </a:r>
          </a:p>
          <a:p>
            <a:pPr>
              <a:spcBef>
                <a:spcPct val="0"/>
              </a:spcBef>
              <a:tabLst>
                <a:tab pos="232418" algn="l"/>
              </a:tabLst>
            </a:pPr>
            <a:r>
              <a:rPr lang="en-US" sz="1000" dirty="0"/>
              <a:t>Cleveland, Ohio.</a:t>
            </a:r>
          </a:p>
          <a:p>
            <a:pPr>
              <a:tabLst>
                <a:tab pos="232418" algn="l"/>
              </a:tabLst>
            </a:pPr>
            <a:r>
              <a:rPr lang="en-US" sz="1000" dirty="0"/>
              <a:t>[Insert text about the formation of your foundation]</a:t>
            </a:r>
          </a:p>
          <a:p>
            <a:pPr>
              <a:tabLst>
                <a:tab pos="232418" algn="l"/>
              </a:tabLst>
            </a:pPr>
            <a:r>
              <a:rPr lang="en-US" sz="1000" dirty="0"/>
              <a:t>Since then, community foundations have become established in the U.S. </a:t>
            </a:r>
          </a:p>
          <a:p>
            <a:pPr>
              <a:tabLst>
                <a:tab pos="232418" algn="l"/>
              </a:tabLst>
            </a:pPr>
            <a:r>
              <a:rPr lang="en-US" sz="1000" dirty="0"/>
              <a:t>Today there are over 600:</a:t>
            </a:r>
          </a:p>
          <a:p>
            <a:pPr>
              <a:buFontTx/>
              <a:buChar char="•"/>
              <a:tabLst>
                <a:tab pos="232418" algn="l"/>
              </a:tabLst>
            </a:pPr>
            <a:r>
              <a:rPr lang="en-US" sz="1000" dirty="0"/>
              <a:t>Serving citizens across the nation</a:t>
            </a:r>
          </a:p>
          <a:p>
            <a:pPr>
              <a:buFontTx/>
              <a:buChar char="•"/>
              <a:tabLst>
                <a:tab pos="232418" algn="l"/>
              </a:tabLst>
            </a:pPr>
            <a:r>
              <a:rPr lang="en-US" sz="1000" dirty="0"/>
              <a:t>With more than $30 billion in assets</a:t>
            </a:r>
          </a:p>
          <a:p>
            <a:pPr>
              <a:buFontTx/>
              <a:buChar char="•"/>
              <a:tabLst>
                <a:tab pos="232418" algn="l"/>
              </a:tabLst>
            </a:pPr>
            <a:r>
              <a:rPr lang="en-US" sz="1000" dirty="0"/>
              <a:t>Together, we distribute nearly $2 billion in local grants each year</a:t>
            </a:r>
          </a:p>
          <a:p>
            <a:pPr>
              <a:buFontTx/>
              <a:buChar char="•"/>
              <a:tabLst>
                <a:tab pos="232418" algn="l"/>
              </a:tabLst>
            </a:pPr>
            <a:r>
              <a:rPr lang="en-US" sz="1000" dirty="0"/>
              <a:t>And our field is growing rapidly, as more and more people discover the value of community foundations.</a:t>
            </a:r>
          </a:p>
          <a:p>
            <a:pPr>
              <a:buFontTx/>
              <a:buChar char="•"/>
              <a:tabLst>
                <a:tab pos="232418" algn="l"/>
              </a:tabLst>
            </a:pPr>
            <a:r>
              <a:rPr lang="en-US" sz="1000" dirty="0"/>
              <a:t>Now let’s look more specifically at </a:t>
            </a:r>
            <a:r>
              <a:rPr lang="en-US" sz="1000" u="sng" dirty="0"/>
              <a:t>[your local foundation name</a:t>
            </a:r>
            <a:r>
              <a:rPr lang="en-US" sz="1000" dirty="0"/>
              <a:t>]…</a:t>
            </a:r>
          </a:p>
          <a:p>
            <a:pPr>
              <a:buFontTx/>
              <a:buChar char="•"/>
              <a:tabLst>
                <a:tab pos="232418" algn="l"/>
              </a:tabLst>
            </a:pPr>
            <a:endParaRPr lang="en-US" sz="1000" dirty="0"/>
          </a:p>
          <a:p>
            <a:pPr>
              <a:tabLst>
                <a:tab pos="232418" algn="l"/>
              </a:tabLst>
            </a:pPr>
            <a:r>
              <a:rPr lang="en-US" sz="1000" dirty="0"/>
              <a:t>[</a:t>
            </a:r>
            <a:r>
              <a:rPr lang="en-US" sz="1000" u="sng" dirty="0"/>
              <a:t>click</a:t>
            </a:r>
            <a:r>
              <a:rPr lang="en-US" sz="1000" dirty="0"/>
              <a:t>]</a:t>
            </a:r>
          </a:p>
          <a:p>
            <a:pPr>
              <a:tabLst>
                <a:tab pos="232418" algn="l"/>
              </a:tabLst>
            </a:pPr>
            <a:endParaRPr lang="en-US" sz="1000" dirty="0"/>
          </a:p>
          <a:p>
            <a:pPr>
              <a:tabLst>
                <a:tab pos="232418" algn="l"/>
              </a:tabLst>
            </a:pPr>
            <a:r>
              <a:rPr lang="en-US" sz="1000" dirty="0"/>
              <a:t>(</a:t>
            </a:r>
            <a:r>
              <a:rPr lang="en-US" sz="1000" b="1" dirty="0"/>
              <a:t>Note:</a:t>
            </a:r>
            <a:r>
              <a:rPr lang="en-US" sz="1000" dirty="0"/>
              <a:t> </a:t>
            </a:r>
            <a:r>
              <a:rPr lang="en-US" sz="1000" i="1" dirty="0"/>
              <a:t>This information could be revised locally to be about the history of your</a:t>
            </a:r>
          </a:p>
          <a:p>
            <a:pPr>
              <a:spcBef>
                <a:spcPct val="0"/>
              </a:spcBef>
              <a:tabLst>
                <a:tab pos="232418" algn="l"/>
              </a:tabLst>
            </a:pPr>
            <a:r>
              <a:rPr lang="en-US" sz="1000" i="1" dirty="0"/>
              <a:t>community foundation or community foundations in your state.)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5C810C2-5B4C-4730-A2B0-AE744C1AA327}" type="slidenum">
              <a:rPr lang="en-US" altLang="en-US" smtClean="0">
                <a:cs typeface="Arial" charset="0"/>
              </a:rPr>
              <a:pPr/>
              <a:t>4</a:t>
            </a:fld>
            <a:endParaRPr lang="en-US" altLang="en-US" dirty="0" smtClean="0">
              <a:cs typeface="Arial" charset="0"/>
            </a:endParaRPr>
          </a:p>
        </p:txBody>
      </p:sp>
      <p:sp>
        <p:nvSpPr>
          <p:cNvPr id="47107" name="Rectangle 10"/>
          <p:cNvSpPr>
            <a:spLocks noGrp="1" noRot="1" noChangeAspect="1" noChangeArrowheads="1" noTextEdit="1"/>
          </p:cNvSpPr>
          <p:nvPr>
            <p:ph type="sldImg"/>
          </p:nvPr>
        </p:nvSpPr>
        <p:spPr>
          <a:ln/>
        </p:spPr>
      </p:sp>
      <p:sp>
        <p:nvSpPr>
          <p:cNvPr id="47108"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5</a:t>
            </a:fld>
            <a:endParaRPr lang="en-US" altLang="en-US" dirty="0"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dirty="0" smtClean="0"/>
              <a:t>(Customize this slide with your community foundation identity)</a:t>
            </a:r>
          </a:p>
          <a:p>
            <a:pPr>
              <a:buFont typeface="Symbol" pitchFamily="18" charset="2"/>
              <a:buChar char="·"/>
              <a:tabLst/>
            </a:pPr>
            <a:r>
              <a:rPr lang="en-US" dirty="0" smtClean="0"/>
              <a:t>Thank you for taking time to meet with me today.</a:t>
            </a:r>
          </a:p>
          <a:p>
            <a:pPr>
              <a:buFont typeface="Symbol" pitchFamily="18" charset="2"/>
              <a:buChar char="·"/>
              <a:tabLst/>
            </a:pPr>
            <a:r>
              <a:rPr lang="en-US" dirty="0" smtClean="0"/>
              <a:t>We are the [</a:t>
            </a:r>
            <a:r>
              <a:rPr lang="en-US" u="sng" dirty="0" smtClean="0"/>
              <a:t>your local foundation name</a:t>
            </a:r>
            <a:r>
              <a:rPr lang="en-US" dirty="0" smtClean="0"/>
              <a:t>]... </a:t>
            </a:r>
            <a:r>
              <a:rPr lang="en-US" i="1" dirty="0" smtClean="0"/>
              <a:t>your</a:t>
            </a:r>
            <a:r>
              <a:rPr lang="en-US" dirty="0" smtClean="0"/>
              <a:t> community foundation. And we are here...</a:t>
            </a:r>
          </a:p>
          <a:p>
            <a:pPr>
              <a:buFont typeface="Symbol" pitchFamily="18" charset="2"/>
              <a:buChar char="·"/>
              <a:tabLst/>
            </a:pPr>
            <a:r>
              <a:rPr lang="en-US" dirty="0" smtClean="0"/>
              <a:t>“For </a:t>
            </a:r>
            <a:r>
              <a:rPr lang="en-US" b="1" dirty="0" smtClean="0"/>
              <a:t>good</a:t>
            </a:r>
            <a:r>
              <a:rPr lang="en-US" dirty="0" smtClean="0"/>
              <a:t>. For </a:t>
            </a:r>
            <a:r>
              <a:rPr lang="en-US" b="1" dirty="0" smtClean="0"/>
              <a:t>ever</a:t>
            </a:r>
            <a:r>
              <a:rPr lang="en-US" dirty="0" smtClean="0"/>
              <a:t>.” This phrase lies at the heart of what I’d like to address with you today... it’s what community foundations are all about.  </a:t>
            </a:r>
          </a:p>
          <a:p>
            <a:pPr>
              <a:buFont typeface="Symbol" pitchFamily="18" charset="2"/>
              <a:buChar char="·"/>
              <a:tabLst/>
            </a:pPr>
            <a:r>
              <a:rPr lang="en-US" dirty="0"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dirty="0"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dirty="0" smtClean="0"/>
          </a:p>
          <a:p>
            <a:pPr>
              <a:buFont typeface="Symbol" pitchFamily="18" charset="2"/>
              <a:buNone/>
              <a:tabLst/>
            </a:pPr>
            <a:r>
              <a:rPr lang="en-US" dirty="0" smtClean="0"/>
              <a:t>	[</a:t>
            </a:r>
            <a:r>
              <a:rPr lang="en-US" u="sng" dirty="0" smtClean="0"/>
              <a:t>click</a:t>
            </a:r>
            <a:r>
              <a:rPr lang="en-US" dirty="0" smtClean="0"/>
              <a:t>]</a:t>
            </a:r>
          </a:p>
          <a:p>
            <a:pPr>
              <a:buFont typeface="Symbol" pitchFamily="18" charset="2"/>
              <a:buNone/>
              <a:tabLst/>
            </a:pPr>
            <a:endParaRPr lang="en-US" u="sng" dirty="0" smtClean="0"/>
          </a:p>
          <a:p>
            <a:pPr>
              <a:buFont typeface="Symbol" pitchFamily="18" charset="2"/>
              <a:buNone/>
              <a:tabLst/>
            </a:pPr>
            <a:endParaRPr lang="en-US" u="sng"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9FFBF524-D907-4A88-8493-E84189854D89}" type="slidenum">
              <a:rPr lang="en-US" altLang="en-US" sz="800">
                <a:latin typeface="Times New Roman" pitchFamily="18" charset="0"/>
              </a:rPr>
              <a:pPr algn="r" defTabSz="927642" eaLnBrk="0" hangingPunct="0"/>
              <a:t>6</a:t>
            </a:fld>
            <a:endParaRPr lang="en-US" altLang="en-US" sz="80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7</a:t>
            </a:fld>
            <a:endParaRPr lang="en-US" altLang="en-US" dirty="0"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dirty="0" smtClean="0"/>
              <a:t>(Customize this slide with information on your funds and </a:t>
            </a:r>
            <a:r>
              <a:rPr lang="en-US" dirty="0" err="1" smtClean="0"/>
              <a:t>grantmaking</a:t>
            </a:r>
            <a:r>
              <a:rPr lang="en-US" smtClean="0"/>
              <a:t>,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8</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9</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07920A1-844C-456F-B760-43A527C1E4D5}" type="slidenum">
              <a:rPr lang="en-US" altLang="en-US"/>
              <a:pPr>
                <a:defRPr/>
              </a:pPr>
              <a:t>‹#›</a:t>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D1839BD-D691-4FE7-B95B-BC15DBBA2916}" type="slidenum">
              <a:rPr lang="en-US" altLang="en-US"/>
              <a:pPr>
                <a:defRPr/>
              </a:pPr>
              <a:t>‹#›</a:t>
            </a:fld>
            <a:endParaRPr lang="en-US"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6917DE2F-2434-41C6-8F32-71ABF4581ECA}" type="slidenum">
              <a:rPr lang="en-US" altLang="en-US"/>
              <a:pPr>
                <a:defRPr/>
              </a:pPr>
              <a:t>‹#›</a:t>
            </a:fld>
            <a:endParaRPr lang="en-US" alt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49250"/>
            <a:ext cx="8251825" cy="5645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72502A0B-1234-43A9-A979-BE7C4BF79CF5}" type="slidenum">
              <a:rPr lang="en-US" altLang="en-US"/>
              <a:pPr>
                <a:defRPr/>
              </a:pPr>
              <a:t>‹#›</a:t>
            </a:fld>
            <a:endParaRPr lang="en-US"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8218488"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6725" y="2352675"/>
            <a:ext cx="8242300" cy="3641725"/>
          </a:xfrm>
        </p:spPr>
        <p:txBody>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D3992911-F5AD-4542-9730-DE9EEE568553}" type="slidenum">
              <a:rPr lang="en-US" altLang="en-US"/>
              <a:pPr>
                <a:defRPr/>
              </a:pPr>
              <a:t>‹#›</a:t>
            </a:fld>
            <a:endParaRPr lang="en-US" alt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3B9D02D6-61FB-44E7-BC5F-72CFC70E90D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7A8EB42-A751-4F34-A850-29D42EDA3F17}"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4DF8818E-0C6F-4B21-A981-CC1E75AADE6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5A08A81F-3B11-483B-A4F3-121A4BC850A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55A0A58-B761-494C-8E1C-31EA96F08C84}"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fld id="{9C77F6F5-F251-4F05-9515-E3892E6CABC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DCD036F-63F0-4906-A8D0-947C71B672DB}" type="slidenum">
              <a:rPr lang="en-US" altLang="en-US"/>
              <a:pPr>
                <a:defRPr/>
              </a:pPr>
              <a:t>‹#›</a:t>
            </a:fld>
            <a:endParaRPr lang="en-US" alt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5253875A-FFF8-4B29-A4DE-30CAB620BF8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475EF59-C3D8-4BFF-A0C1-CA6367B4628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65C5291B-BEF6-497F-9A52-17CEEB875319}"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C2F146A-9252-4932-B26C-440787D120BB}"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2742571D-A81C-4028-94D5-943D74D827B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E8682ECB-32AD-402A-8B7D-A10B3FFD8214}" type="slidenum">
              <a:rPr lang="en-US" altLang="en-US"/>
              <a:pPr>
                <a:defRPr/>
              </a:pPr>
              <a:t>‹#›</a:t>
            </a:fld>
            <a:endParaRPr lang="en-US" alt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810F1F0-ED8F-47CD-8BC7-FF99AF014103}" type="slidenum">
              <a:rPr lang="en-US" altLang="en-US"/>
              <a:pPr>
                <a:defRPr/>
              </a:pPr>
              <a:t>‹#›</a:t>
            </a:fld>
            <a:endParaRPr lang="en-US"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863662DE-D9E6-4D9B-AD37-1F8D92083460}" type="slidenum">
              <a:rPr lang="en-US" altLang="en-US"/>
              <a:pPr>
                <a:defRPr/>
              </a:pPr>
              <a:t>‹#›</a:t>
            </a:fld>
            <a:endParaRPr lang="en-US"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9B7E7DAF-893F-44E4-8EE6-605433FFABFB}" type="slidenum">
              <a:rPr lang="en-US" altLang="en-US"/>
              <a:pPr>
                <a:defRPr/>
              </a:pPr>
              <a:t>‹#›</a:t>
            </a:fld>
            <a:endParaRPr lang="en-US"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2FE6B717-8D9D-46F1-B7A5-67AC363FB0C9}" type="slidenum">
              <a:rPr lang="en-US" altLang="en-US"/>
              <a:pPr>
                <a:defRPr/>
              </a:pPr>
              <a:t>‹#›</a:t>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2DB1934-74F5-41FC-B738-C8158ED41AA7}" type="slidenum">
              <a:rPr lang="en-US" altLang="en-US"/>
              <a:pPr>
                <a:defRPr/>
              </a:pPr>
              <a:t>‹#›</a:t>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4993DE7-ABBA-4E68-B417-88C9F70E5C0F}" type="slidenum">
              <a:rPr lang="en-US" altLang="en-US"/>
              <a:pPr>
                <a:defRPr/>
              </a:pPr>
              <a:t>‹#›</a:t>
            </a:fld>
            <a:endParaRPr lang="en-US"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0" name="Rectangle 6"/>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77A7183A-48A1-464D-BC1A-30FF50AB74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eaLnBrk="0" fontAlgn="base" hangingPunct="0">
        <a:lnSpc>
          <a:spcPct val="95000"/>
        </a:lnSpc>
        <a:spcBef>
          <a:spcPct val="0"/>
        </a:spcBef>
        <a:spcAft>
          <a:spcPct val="0"/>
        </a:spcAft>
        <a:defRPr sz="3400" b="1">
          <a:solidFill>
            <a:schemeClr val="tx1"/>
          </a:solidFill>
          <a:latin typeface="Arial" charset="0"/>
        </a:defRPr>
      </a:lvl6pPr>
      <a:lvl7pPr marL="914400" algn="ctr" rtl="0" eaLnBrk="0" fontAlgn="base" hangingPunct="0">
        <a:lnSpc>
          <a:spcPct val="95000"/>
        </a:lnSpc>
        <a:spcBef>
          <a:spcPct val="0"/>
        </a:spcBef>
        <a:spcAft>
          <a:spcPct val="0"/>
        </a:spcAft>
        <a:defRPr sz="3400" b="1">
          <a:solidFill>
            <a:schemeClr val="tx1"/>
          </a:solidFill>
          <a:latin typeface="Arial" charset="0"/>
        </a:defRPr>
      </a:lvl7pPr>
      <a:lvl8pPr marL="1371600" algn="ctr" rtl="0" eaLnBrk="0" fontAlgn="base" hangingPunct="0">
        <a:lnSpc>
          <a:spcPct val="95000"/>
        </a:lnSpc>
        <a:spcBef>
          <a:spcPct val="0"/>
        </a:spcBef>
        <a:spcAft>
          <a:spcPct val="0"/>
        </a:spcAft>
        <a:defRPr sz="3400" b="1">
          <a:solidFill>
            <a:schemeClr val="tx1"/>
          </a:solidFill>
          <a:latin typeface="Arial" charset="0"/>
        </a:defRPr>
      </a:lvl8pPr>
      <a:lvl9pPr marL="1828800" algn="ctr" rtl="0" eaLnBrk="0" fontAlgn="base" hangingPunct="0">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eaLnBrk="0" fontAlgn="base" hangingPunct="0">
        <a:spcBef>
          <a:spcPct val="20000"/>
        </a:spcBef>
        <a:spcAft>
          <a:spcPct val="0"/>
        </a:spcAft>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413124" name="Rectangle 4"/>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A004D2DE-DE0B-4F06-BF4A-F9D540512082}"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fontAlgn="base">
        <a:lnSpc>
          <a:spcPct val="95000"/>
        </a:lnSpc>
        <a:spcBef>
          <a:spcPct val="0"/>
        </a:spcBef>
        <a:spcAft>
          <a:spcPct val="0"/>
        </a:spcAft>
        <a:defRPr sz="3400" b="1">
          <a:solidFill>
            <a:schemeClr val="tx1"/>
          </a:solidFill>
          <a:latin typeface="Arial" charset="0"/>
        </a:defRPr>
      </a:lvl6pPr>
      <a:lvl7pPr marL="914400" algn="ctr" rtl="0" fontAlgn="base">
        <a:lnSpc>
          <a:spcPct val="95000"/>
        </a:lnSpc>
        <a:spcBef>
          <a:spcPct val="0"/>
        </a:spcBef>
        <a:spcAft>
          <a:spcPct val="0"/>
        </a:spcAft>
        <a:defRPr sz="3400" b="1">
          <a:solidFill>
            <a:schemeClr val="tx1"/>
          </a:solidFill>
          <a:latin typeface="Arial" charset="0"/>
        </a:defRPr>
      </a:lvl7pPr>
      <a:lvl8pPr marL="1371600" algn="ctr" rtl="0" fontAlgn="base">
        <a:lnSpc>
          <a:spcPct val="95000"/>
        </a:lnSpc>
        <a:spcBef>
          <a:spcPct val="0"/>
        </a:spcBef>
        <a:spcAft>
          <a:spcPct val="0"/>
        </a:spcAft>
        <a:defRPr sz="3400" b="1">
          <a:solidFill>
            <a:schemeClr val="tx1"/>
          </a:solidFill>
          <a:latin typeface="Arial" charset="0"/>
        </a:defRPr>
      </a:lvl8pPr>
      <a:lvl9pPr marL="1828800" algn="ctr" rtl="0" fontAlgn="base">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Trebuchet MS" pitchFamily="34" charset="0"/>
        </a:defRPr>
      </a:lvl6pPr>
      <a:lvl7pPr marL="2971800" indent="-228600" algn="l" rtl="0" fontAlgn="base">
        <a:spcBef>
          <a:spcPct val="20000"/>
        </a:spcBef>
        <a:spcAft>
          <a:spcPct val="0"/>
        </a:spcAft>
        <a:buChar char="»"/>
        <a:defRPr sz="2000">
          <a:solidFill>
            <a:schemeClr val="tx1"/>
          </a:solidFill>
          <a:latin typeface="Trebuchet MS" pitchFamily="34" charset="0"/>
        </a:defRPr>
      </a:lvl7pPr>
      <a:lvl8pPr marL="3429000" indent="-228600" algn="l" rtl="0" fontAlgn="base">
        <a:spcBef>
          <a:spcPct val="20000"/>
        </a:spcBef>
        <a:spcAft>
          <a:spcPct val="0"/>
        </a:spcAft>
        <a:buChar char="»"/>
        <a:defRPr sz="2000">
          <a:solidFill>
            <a:schemeClr val="tx1"/>
          </a:solidFill>
          <a:latin typeface="Trebuchet MS" pitchFamily="34" charset="0"/>
        </a:defRPr>
      </a:lvl8pPr>
      <a:lvl9pPr marL="3886200" indent="-228600" algn="l" rtl="0" fontAlgn="base">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png"/><Relationship Id="rId7" Type="http://schemas.openxmlformats.org/officeDocument/2006/relationships/diagramLayout" Target="../diagrams/layout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foundationcenter.org/gainknowledge/nonprofitlinks/npr-technology.html" TargetMode="External"/><Relationship Id="rId13" Type="http://schemas.openxmlformats.org/officeDocument/2006/relationships/hyperlink" Target="http://www.thenonprofittimes.com/" TargetMode="External"/><Relationship Id="rId3" Type="http://schemas.openxmlformats.org/officeDocument/2006/relationships/hyperlink" Target="http://foundationcenter.org/gainknowledge/nonprofitlinks/npr-news.html" TargetMode="External"/><Relationship Id="rId7" Type="http://schemas.openxmlformats.org/officeDocument/2006/relationships/hyperlink" Target="http://foundationcenter.org/gainknowledge/nonprofitlinks/npr-federal.html" TargetMode="External"/><Relationship Id="rId12" Type="http://schemas.openxmlformats.org/officeDocument/2006/relationships/hyperlink" Target="http://nonprofit.alltop.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foundationcenter.org/gainknowledge/nonprofitlinks/npr-fundraising.html" TargetMode="External"/><Relationship Id="rId11" Type="http://schemas.openxmlformats.org/officeDocument/2006/relationships/hyperlink" Target="http://www.cofinteract.org/news/" TargetMode="External"/><Relationship Id="rId5" Type="http://schemas.openxmlformats.org/officeDocument/2006/relationships/hyperlink" Target="http://foundationcenter.org/gainknowledge/nonprofitlinks/npr-general-management.html" TargetMode="External"/><Relationship Id="rId15" Type="http://schemas.openxmlformats.org/officeDocument/2006/relationships/image" Target="../media/image1.png"/><Relationship Id="rId10" Type="http://schemas.openxmlformats.org/officeDocument/2006/relationships/hyperlink" Target="http://foundationcenter.org/pnd/" TargetMode="External"/><Relationship Id="rId4" Type="http://schemas.openxmlformats.org/officeDocument/2006/relationships/hyperlink" Target="http://foundationcenter.org/gainknowledge/nonprofitlinks/npr-public-policy.html" TargetMode="External"/><Relationship Id="rId9" Type="http://schemas.openxmlformats.org/officeDocument/2006/relationships/hyperlink" Target="http://www.boardsource.org/" TargetMode="External"/><Relationship Id="rId14" Type="http://schemas.openxmlformats.org/officeDocument/2006/relationships/hyperlink" Target="http://www.irs.gov/chariti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hsctc.org/index.php?page=capacity-building-templates-and-links" TargetMode="External"/><Relationship Id="rId3" Type="http://schemas.openxmlformats.org/officeDocument/2006/relationships/hyperlink" Target="http://gillibrand.senate.gov/services/grants_central/" TargetMode="External"/><Relationship Id="rId7" Type="http://schemas.openxmlformats.org/officeDocument/2006/relationships/hyperlink" Target="http://www.nycon.org/" TargetMode="External"/><Relationship Id="rId12"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2.guidestar.org/" TargetMode="External"/><Relationship Id="rId11" Type="http://schemas.openxmlformats.org/officeDocument/2006/relationships/hyperlink" Target="http://www.ppv.org/ppv/index.asp" TargetMode="External"/><Relationship Id="rId5" Type="http://schemas.openxmlformats.org/officeDocument/2006/relationships/hyperlink" Target="http://www.independentsector.org/" TargetMode="External"/><Relationship Id="rId10" Type="http://schemas.openxmlformats.org/officeDocument/2006/relationships/hyperlink" Target="http://www.urban.org/" TargetMode="External"/><Relationship Id="rId4" Type="http://schemas.openxmlformats.org/officeDocument/2006/relationships/hyperlink" Target="http://www.charitiesnys.com/" TargetMode="External"/><Relationship Id="rId9" Type="http://schemas.openxmlformats.org/officeDocument/2006/relationships/hyperlink" Target="http://www.uwtc.org/community-assessment-about-compass-ii-2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www.tompkinschamb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rantmakers.org/gfny/members/index.html" TargetMode="External"/><Relationship Id="rId4" Type="http://schemas.openxmlformats.org/officeDocument/2006/relationships/image" Target="../media/image10.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ftompkins.org/granting/grant-opportuniti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419350"/>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27651" name="Text Box 14"/>
          <p:cNvSpPr txBox="1">
            <a:spLocks noChangeArrowheads="1"/>
          </p:cNvSpPr>
          <p:nvPr/>
        </p:nvSpPr>
        <p:spPr bwMode="auto">
          <a:xfrm>
            <a:off x="457200" y="180975"/>
            <a:ext cx="4538663" cy="2085975"/>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sz="4800" b="1" dirty="0">
                <a:solidFill>
                  <a:schemeClr val="bg1"/>
                </a:solidFill>
                <a:latin typeface="Cambria" pitchFamily="18" charset="0"/>
              </a:rPr>
              <a:t>Making a Difference Close to Home</a:t>
            </a:r>
          </a:p>
        </p:txBody>
      </p:sp>
      <p:sp>
        <p:nvSpPr>
          <p:cNvPr id="27652" name="Text Box 19"/>
          <p:cNvSpPr txBox="1">
            <a:spLocks noChangeArrowheads="1"/>
          </p:cNvSpPr>
          <p:nvPr/>
        </p:nvSpPr>
        <p:spPr bwMode="auto">
          <a:xfrm>
            <a:off x="820738" y="5116513"/>
            <a:ext cx="7480300" cy="274637"/>
          </a:xfrm>
          <a:prstGeom prst="rect">
            <a:avLst/>
          </a:prstGeom>
          <a:noFill/>
          <a:ln w="38100">
            <a:noFill/>
            <a:miter lim="800000"/>
            <a:headEnd/>
            <a:tailEnd/>
          </a:ln>
        </p:spPr>
        <p:txBody>
          <a:bodyPr anchor="ctr">
            <a:spAutoFit/>
          </a:bodyPr>
          <a:lstStyle/>
          <a:p>
            <a:pPr algn="ctr" eaLnBrk="0" hangingPunct="0">
              <a:spcBef>
                <a:spcPct val="50000"/>
              </a:spcBef>
            </a:pPr>
            <a:r>
              <a:rPr lang="en-US" altLang="en-US" sz="1200" b="1" dirty="0">
                <a:solidFill>
                  <a:srgbClr val="000000"/>
                </a:solidFill>
              </a:rPr>
              <a:t>]</a:t>
            </a:r>
            <a:endParaRPr lang="en-US" altLang="en-US" sz="1200" dirty="0">
              <a:solidFill>
                <a:srgbClr val="000000"/>
              </a:solidFill>
            </a:endParaRPr>
          </a:p>
        </p:txBody>
      </p:sp>
      <p:pic>
        <p:nvPicPr>
          <p:cNvPr id="27653" name="Picture 5" descr="New CFTC Logo_4C_4in MAY 2011.tif"/>
          <p:cNvPicPr>
            <a:picLocks noChangeAspect="1"/>
          </p:cNvPicPr>
          <p:nvPr/>
        </p:nvPicPr>
        <p:blipFill>
          <a:blip r:embed="rId3" cstate="print"/>
          <a:srcRect/>
          <a:stretch>
            <a:fillRect/>
          </a:stretch>
        </p:blipFill>
        <p:spPr bwMode="auto">
          <a:xfrm>
            <a:off x="180975" y="4597400"/>
            <a:ext cx="8778875" cy="2260600"/>
          </a:xfrm>
          <a:prstGeom prst="rect">
            <a:avLst/>
          </a:prstGeom>
          <a:noFill/>
          <a:ln w="9525">
            <a:noFill/>
            <a:miter lim="800000"/>
            <a:headEnd/>
            <a:tailEnd/>
          </a:ln>
        </p:spPr>
      </p:pic>
      <p:sp>
        <p:nvSpPr>
          <p:cNvPr id="7" name="Rectangle 6"/>
          <p:cNvSpPr>
            <a:spLocks noChangeArrowheads="1"/>
          </p:cNvSpPr>
          <p:nvPr/>
        </p:nvSpPr>
        <p:spPr bwMode="auto">
          <a:xfrm>
            <a:off x="-1588" y="2419350"/>
            <a:ext cx="9144001" cy="152400"/>
          </a:xfrm>
          <a:prstGeom prst="rect">
            <a:avLst/>
          </a:prstGeom>
          <a:solidFill>
            <a:srgbClr val="99CC00">
              <a:alpha val="49804"/>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27656" name="Picture 8"/>
          <p:cNvPicPr>
            <a:picLocks noChangeAspect="1" noChangeArrowheads="1"/>
          </p:cNvPicPr>
          <p:nvPr/>
        </p:nvPicPr>
        <p:blipFill>
          <a:blip r:embed="rId4" cstate="print"/>
          <a:srcRect/>
          <a:stretch>
            <a:fillRect/>
          </a:stretch>
        </p:blipFill>
        <p:spPr bwMode="auto">
          <a:xfrm>
            <a:off x="4812030" y="915988"/>
            <a:ext cx="3608295" cy="3583346"/>
          </a:xfrm>
          <a:prstGeom prst="rect">
            <a:avLst/>
          </a:prstGeom>
          <a:noFill/>
          <a:ln w="9525">
            <a:noFill/>
            <a:miter lim="800000"/>
            <a:headEnd/>
            <a:tailEnd/>
          </a:ln>
        </p:spPr>
      </p:pic>
      <p:sp>
        <p:nvSpPr>
          <p:cNvPr id="10" name="Rectangle 9"/>
          <p:cNvSpPr/>
          <p:nvPr/>
        </p:nvSpPr>
        <p:spPr>
          <a:xfrm>
            <a:off x="641310" y="2710149"/>
            <a:ext cx="3335377" cy="1077218"/>
          </a:xfrm>
          <a:prstGeom prst="rect">
            <a:avLst/>
          </a:prstGeom>
        </p:spPr>
        <p:txBody>
          <a:bodyPr wrap="square">
            <a:spAutoFit/>
          </a:bodyPr>
          <a:lstStyle/>
          <a:p>
            <a:r>
              <a:rPr lang="en-US" sz="3200" dirty="0">
                <a:solidFill>
                  <a:schemeClr val="tx1">
                    <a:lumMod val="75000"/>
                    <a:lumOff val="25000"/>
                  </a:schemeClr>
                </a:solidFill>
                <a:latin typeface="Cambria" pitchFamily="18" charset="0"/>
              </a:rPr>
              <a:t>traveling </a:t>
            </a:r>
            <a:r>
              <a:rPr lang="en-US" sz="3200" dirty="0" smtClean="0">
                <a:solidFill>
                  <a:schemeClr val="tx1">
                    <a:lumMod val="75000"/>
                    <a:lumOff val="25000"/>
                  </a:schemeClr>
                </a:solidFill>
                <a:latin typeface="Cambria" pitchFamily="18" charset="0"/>
              </a:rPr>
              <a:t>               together…</a:t>
            </a:r>
            <a:endParaRPr lang="en-US" sz="3200" dirty="0">
              <a:solidFill>
                <a:schemeClr val="tx1">
                  <a:lumMod val="75000"/>
                  <a:lumOff val="25000"/>
                </a:schemeClr>
              </a:solidFill>
              <a:latin typeface="Cambria" pitchFamily="18" charset="0"/>
            </a:endParaRPr>
          </a:p>
        </p:txBody>
      </p:sp>
      <p:sp>
        <p:nvSpPr>
          <p:cNvPr id="11" name="Rectangle 10"/>
          <p:cNvSpPr/>
          <p:nvPr/>
        </p:nvSpPr>
        <p:spPr>
          <a:xfrm>
            <a:off x="1481106" y="3756752"/>
            <a:ext cx="3089307" cy="1077218"/>
          </a:xfrm>
          <a:prstGeom prst="rect">
            <a:avLst/>
          </a:prstGeom>
        </p:spPr>
        <p:txBody>
          <a:bodyPr wrap="square">
            <a:spAutoFit/>
          </a:bodyPr>
          <a:lstStyle/>
          <a:p>
            <a:pPr algn="ctr"/>
            <a:r>
              <a:rPr lang="en-US" sz="3200" dirty="0" smtClean="0">
                <a:solidFill>
                  <a:schemeClr val="tx1">
                    <a:lumMod val="75000"/>
                    <a:lumOff val="25000"/>
                  </a:schemeClr>
                </a:solidFill>
                <a:latin typeface="Cambria" pitchFamily="18" charset="0"/>
              </a:rPr>
              <a:t>…sharing </a:t>
            </a:r>
            <a:r>
              <a:rPr lang="en-US" sz="3200" dirty="0">
                <a:solidFill>
                  <a:schemeClr val="tx1">
                    <a:lumMod val="75000"/>
                    <a:lumOff val="25000"/>
                  </a:schemeClr>
                </a:solidFill>
                <a:latin typeface="Cambria" pitchFamily="18" charset="0"/>
              </a:rPr>
              <a:t>the journey</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6868" name="Text Box 8"/>
          <p:cNvSpPr txBox="1">
            <a:spLocks noChangeArrowheads="1"/>
          </p:cNvSpPr>
          <p:nvPr/>
        </p:nvSpPr>
        <p:spPr bwMode="auto">
          <a:xfrm>
            <a:off x="223284" y="180754"/>
            <a:ext cx="2945217" cy="1200329"/>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4000" dirty="0" smtClean="0">
                <a:solidFill>
                  <a:schemeClr val="bg1"/>
                </a:solidFill>
                <a:latin typeface="Times New Roman" pitchFamily="18" charset="0"/>
              </a:rPr>
              <a:t>grant opportunities</a:t>
            </a:r>
            <a:endParaRPr lang="en-US" altLang="en-US" sz="4000" b="1" dirty="0"/>
          </a:p>
        </p:txBody>
      </p:sp>
      <p:sp>
        <p:nvSpPr>
          <p:cNvPr id="36869" name="Rectangle 11"/>
          <p:cNvSpPr>
            <a:spLocks noChangeArrowheads="1"/>
          </p:cNvSpPr>
          <p:nvPr/>
        </p:nvSpPr>
        <p:spPr bwMode="auto">
          <a:xfrm>
            <a:off x="3933825" y="715963"/>
            <a:ext cx="4818063" cy="508000"/>
          </a:xfrm>
          <a:prstGeom prst="rect">
            <a:avLst/>
          </a:prstGeom>
          <a:noFill/>
          <a:ln w="9525">
            <a:noFill/>
            <a:miter lim="800000"/>
            <a:headEnd/>
            <a:tailEnd/>
          </a:ln>
        </p:spPr>
        <p:txBody>
          <a:bodyPr anchor="ctr"/>
          <a:lstStyle/>
          <a:p>
            <a:pPr algn="ctr">
              <a:lnSpc>
                <a:spcPct val="95000"/>
              </a:lnSpc>
            </a:pPr>
            <a:r>
              <a:rPr lang="en-US" altLang="en-US" i="1" dirty="0">
                <a:solidFill>
                  <a:schemeClr val="bg1"/>
                </a:solidFill>
                <a:latin typeface="Times New Roman" pitchFamily="18" charset="0"/>
              </a:rPr>
              <a:t>Over 70 Funds</a:t>
            </a:r>
          </a:p>
        </p:txBody>
      </p:sp>
      <p:pic>
        <p:nvPicPr>
          <p:cNvPr id="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10" name="Picture 6" descr="New CFTC Logo_4C_4in MAY 2011.tif"/>
          <p:cNvPicPr>
            <a:picLocks noChangeAspect="1"/>
          </p:cNvPicPr>
          <p:nvPr/>
        </p:nvPicPr>
        <p:blipFill>
          <a:blip r:embed="rId4" cstate="print"/>
          <a:srcRect/>
          <a:stretch>
            <a:fillRect/>
          </a:stretch>
        </p:blipFill>
        <p:spPr bwMode="auto">
          <a:xfrm>
            <a:off x="3598863" y="206375"/>
            <a:ext cx="4964112" cy="1277938"/>
          </a:xfrm>
          <a:prstGeom prst="rect">
            <a:avLst/>
          </a:prstGeom>
          <a:noFill/>
          <a:ln w="9525">
            <a:noFill/>
            <a:miter lim="800000"/>
            <a:headEnd/>
            <a:tailEnd/>
          </a:ln>
        </p:spPr>
      </p:pic>
      <p:pic>
        <p:nvPicPr>
          <p:cNvPr id="74754" name="Picture 2"/>
          <p:cNvPicPr>
            <a:picLocks noChangeAspect="1" noChangeArrowheads="1"/>
          </p:cNvPicPr>
          <p:nvPr/>
        </p:nvPicPr>
        <p:blipFill>
          <a:blip r:embed="rId5" cstate="print"/>
          <a:srcRect/>
          <a:stretch>
            <a:fillRect/>
          </a:stretch>
        </p:blipFill>
        <p:spPr bwMode="auto">
          <a:xfrm>
            <a:off x="0" y="1"/>
            <a:ext cx="9480884" cy="7369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Two way conversations</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3573286"/>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Find a partner</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You have a total of 6 minutes, 3 minutes each</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Answer the following question, be ready to report out to whole group what your partner has shared</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What skills do you possess that you have found useful in grant writing?</a:t>
            </a:r>
          </a:p>
          <a:p>
            <a:pPr marL="495300" indent="-495300" eaLnBrk="0" hangingPunct="0">
              <a:lnSpc>
                <a:spcPct val="90000"/>
              </a:lnSpc>
              <a:spcBef>
                <a:spcPct val="60000"/>
              </a:spcBef>
            </a:pP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1180213"/>
            <a:ext cx="8544560" cy="850199"/>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Two way conversations Part 2</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3573286"/>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Find a new partner</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You have a total of 6 minutes, 3 minutes each</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Answer the following question, be ready to report out to whole group what your partner has shared</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What skills do you </a:t>
            </a:r>
            <a:r>
              <a:rPr lang="en-US" dirty="0" err="1" smtClean="0">
                <a:solidFill>
                  <a:srgbClr val="676666"/>
                </a:solidFill>
                <a:latin typeface="Cambria" pitchFamily="18" charset="0"/>
              </a:rPr>
              <a:t>wantto</a:t>
            </a:r>
            <a:r>
              <a:rPr lang="en-US" dirty="0" smtClean="0">
                <a:solidFill>
                  <a:srgbClr val="676666"/>
                </a:solidFill>
                <a:latin typeface="Cambria" pitchFamily="18" charset="0"/>
              </a:rPr>
              <a:t> learn that you think would make you a better grant writer? </a:t>
            </a:r>
          </a:p>
          <a:p>
            <a:pPr marL="495300" indent="-495300" eaLnBrk="0" hangingPunct="0">
              <a:lnSpc>
                <a:spcPct val="90000"/>
              </a:lnSpc>
              <a:spcBef>
                <a:spcPct val="60000"/>
              </a:spcBef>
            </a:pP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Before you apply</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275367"/>
            <a:ext cx="8029575" cy="5397729"/>
          </a:xfrm>
          <a:prstGeom prst="rect">
            <a:avLst/>
          </a:prstGeom>
          <a:noFill/>
          <a:ln w="38100">
            <a:noFill/>
            <a:miter lim="800000"/>
            <a:headEnd/>
            <a:tailEnd/>
          </a:ln>
        </p:spPr>
        <p:txBody>
          <a:bodyPr wrap="square">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Mission, Vision, Values, Methods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Strategic plan</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Organizational capacity and unique qualifications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Theory of change, logic model</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Business model, revenue mix, budget, audit, 990</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Documentation of </a:t>
            </a:r>
            <a:r>
              <a:rPr lang="en-US" dirty="0" smtClean="0">
                <a:solidFill>
                  <a:srgbClr val="676666"/>
                </a:solidFill>
                <a:latin typeface="Cambria" pitchFamily="18" charset="0"/>
              </a:rPr>
              <a:t>need, data, assessments</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Program development</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Evaluation plan</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dissolv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dissolv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dissolv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dissolve">
                                      <p:cBhvr>
                                        <p:cTn id="4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Before you apply</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275367"/>
            <a:ext cx="8029575" cy="3333220"/>
          </a:xfrm>
          <a:prstGeom prst="rect">
            <a:avLst/>
          </a:prstGeom>
          <a:noFill/>
          <a:ln w="38100">
            <a:noFill/>
            <a:miter lim="800000"/>
            <a:headEnd/>
            <a:tailEnd/>
          </a:ln>
        </p:spPr>
        <p:txBody>
          <a:bodyPr wrap="square">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How does grant seeking in general fit into your strategic revenue plans?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What criteria do you use to select a particular grant?</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Consider your burden of writing the grant application as well as all reporting requirements</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Sustainability and subsequent funding needs</a:t>
            </a: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Thinking like a foundation</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4053417"/>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New services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Core operating support</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Expanding and maintaining proven programs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Capital campaigns and projects</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Capacity building</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New collaborative initiatives</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dissolv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dissolv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Organizational readiness </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4053417"/>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Place in the lifecycle of organizational development</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Capacity and Qualifications, staff and volunteers</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Relationships, referrals, collaborators, funders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Historical context, longer view</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Integrity</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Reliability, dependability, trust, communication</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Assess and adjust</a:t>
            </a: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dissolv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dissolv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dissolve">
                                      <p:cBhvr>
                                        <p:cTn id="3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Getting to know your funder</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2853089"/>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Website</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Previous grant awards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Know the current cycle priorities, definitions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Ask questions, go to Q&amp;As</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Have a draft application critiqued</a:t>
            </a: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dissolv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Crafting your application</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4893647"/>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Results, outcomes, changes NOT activities, programs or services</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Why are these results important, document need, make the case in context of competing demands on funder’s grant resources </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How will you know these results have been achieved? Evaluation NOT feedback</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Collaborate, consolidate, innovate</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Ask questions, seek feedback, follow directions</a:t>
            </a:r>
            <a:endParaRPr lang="en-US" dirty="0" smtClean="0">
              <a:solidFill>
                <a:srgbClr val="676666"/>
              </a:solidFill>
              <a:latin typeface="Cambria" pitchFamily="18" charset="0"/>
            </a:endParaRPr>
          </a:p>
          <a:p>
            <a:pPr marL="495300" indent="-495300" eaLnBrk="0" hangingPunct="0">
              <a:lnSpc>
                <a:spcPct val="90000"/>
              </a:lnSpc>
              <a:spcBef>
                <a:spcPct val="60000"/>
              </a:spcBef>
              <a:buFontTx/>
              <a:buAutoNum type="arabicPeriod"/>
            </a:pP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dissolv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p>
          <a:p>
            <a:pPr algn="ctr" eaLnBrk="0" hangingPunct="0">
              <a:lnSpc>
                <a:spcPct val="95000"/>
              </a:lnSpc>
            </a:pPr>
            <a:r>
              <a:rPr lang="en-US" sz="4000" b="1" dirty="0" smtClean="0">
                <a:solidFill>
                  <a:schemeClr val="bg1"/>
                </a:solidFill>
                <a:latin typeface="Cambria" pitchFamily="18" charset="0"/>
              </a:rPr>
              <a:t>evaluation of applications</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207172"/>
            <a:ext cx="8029575" cy="4401205"/>
          </a:xfrm>
          <a:prstGeom prst="rect">
            <a:avLst/>
          </a:prstGeom>
          <a:noFill/>
          <a:ln w="38100">
            <a:noFill/>
            <a:miter lim="800000"/>
            <a:headEnd/>
            <a:tailEnd/>
          </a:ln>
        </p:spPr>
        <p:txBody>
          <a:bodyPr wrap="square">
            <a:spAutoFit/>
          </a:bodyPr>
          <a:lstStyle/>
          <a:p>
            <a:pPr lvl="0"/>
            <a:r>
              <a:rPr lang="en-US" sz="2000" dirty="0" smtClean="0">
                <a:latin typeface="Cambria" pitchFamily="18" charset="0"/>
              </a:rPr>
              <a:t>This project/program has a clear description.  As a reviewer, I understand what is being requested. </a:t>
            </a:r>
          </a:p>
          <a:p>
            <a:pPr lvl="0"/>
            <a:endParaRPr lang="en-US" sz="2000" dirty="0" smtClean="0">
              <a:latin typeface="Cambria" pitchFamily="18" charset="0"/>
            </a:endParaRPr>
          </a:p>
          <a:p>
            <a:pPr lvl="0"/>
            <a:r>
              <a:rPr lang="en-US" sz="2000" dirty="0" smtClean="0">
                <a:latin typeface="Cambria" pitchFamily="18" charset="0"/>
              </a:rPr>
              <a:t>It is clear and convincing how this program/project meets the goals of strengthening assets, attaining greater resources, efficiency and/or effectiveness in the organization?  </a:t>
            </a:r>
          </a:p>
          <a:p>
            <a:pPr lvl="0"/>
            <a:endParaRPr lang="en-US" sz="2000" dirty="0" smtClean="0">
              <a:latin typeface="Cambria" pitchFamily="18" charset="0"/>
            </a:endParaRPr>
          </a:p>
          <a:p>
            <a:pPr lvl="0"/>
            <a:r>
              <a:rPr lang="en-US" sz="2000" dirty="0" smtClean="0">
                <a:latin typeface="Cambria" pitchFamily="18" charset="0"/>
              </a:rPr>
              <a:t>I understand the organizational need that the project </a:t>
            </a:r>
            <a:r>
              <a:rPr lang="en-US" sz="2000" dirty="0" smtClean="0">
                <a:latin typeface="Cambria" pitchFamily="18" charset="0"/>
              </a:rPr>
              <a:t>addresses</a:t>
            </a:r>
            <a:endParaRPr lang="en-US" sz="2000" dirty="0" smtClean="0">
              <a:latin typeface="Cambria" pitchFamily="18" charset="0"/>
            </a:endParaRPr>
          </a:p>
          <a:p>
            <a:pPr lvl="0"/>
            <a:endParaRPr lang="en-US" sz="2000" dirty="0" smtClean="0">
              <a:latin typeface="Cambria" pitchFamily="18" charset="0"/>
            </a:endParaRPr>
          </a:p>
          <a:p>
            <a:pPr lvl="0"/>
            <a:r>
              <a:rPr lang="en-US" sz="2000" dirty="0" smtClean="0">
                <a:latin typeface="Cambria" pitchFamily="18" charset="0"/>
              </a:rPr>
              <a:t>The mission of the organization or the project/program is addressing a valued community need </a:t>
            </a:r>
          </a:p>
          <a:p>
            <a:pPr lvl="0"/>
            <a:endParaRPr lang="en-US" sz="2000" dirty="0" smtClean="0">
              <a:latin typeface="Cambria" pitchFamily="18" charset="0"/>
            </a:endParaRPr>
          </a:p>
          <a:p>
            <a:pPr lvl="0"/>
            <a:r>
              <a:rPr lang="en-US" sz="2000" dirty="0" smtClean="0">
                <a:latin typeface="Cambria" pitchFamily="18" charset="0"/>
              </a:rPr>
              <a:t>Desirable outcomes are identified and reasonable and evaluative measures are in place </a:t>
            </a:r>
            <a:endParaRPr lang="en-US" sz="2000" dirty="0">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1" name="Rectangle 1065"/>
          <p:cNvSpPr>
            <a:spLocks noChangeArrowheads="1"/>
          </p:cNvSpPr>
          <p:nvPr/>
        </p:nvSpPr>
        <p:spPr bwMode="auto">
          <a:xfrm>
            <a:off x="0" y="0"/>
            <a:ext cx="9144000" cy="4254500"/>
          </a:xfrm>
          <a:prstGeom prst="rect">
            <a:avLst/>
          </a:prstGeom>
          <a:solidFill>
            <a:schemeClr val="bg1"/>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3044" name="Rectangle 1028"/>
          <p:cNvSpPr>
            <a:spLocks noChangeArrowheads="1"/>
          </p:cNvSpPr>
          <p:nvPr/>
        </p:nvSpPr>
        <p:spPr bwMode="auto">
          <a:xfrm>
            <a:off x="0" y="2405063"/>
            <a:ext cx="9144000" cy="4467225"/>
          </a:xfrm>
          <a:prstGeom prst="rect">
            <a:avLst/>
          </a:prstGeom>
          <a:solidFill>
            <a:srgbClr val="FF9933"/>
          </a:solidFill>
          <a:ln w="38100">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grpSp>
        <p:nvGrpSpPr>
          <p:cNvPr id="2" name="Group 1054"/>
          <p:cNvGrpSpPr>
            <a:grpSpLocks/>
          </p:cNvGrpSpPr>
          <p:nvPr/>
        </p:nvGrpSpPr>
        <p:grpSpPr bwMode="auto">
          <a:xfrm>
            <a:off x="-11113" y="0"/>
            <a:ext cx="9155113" cy="2405063"/>
            <a:chOff x="0" y="605"/>
            <a:chExt cx="5767" cy="1545"/>
          </a:xfrm>
        </p:grpSpPr>
        <p:pic>
          <p:nvPicPr>
            <p:cNvPr id="29703" name="Picture 1049" descr="AA006035 ppt"/>
            <p:cNvPicPr>
              <a:picLocks noChangeAspect="1" noChangeArrowheads="1"/>
            </p:cNvPicPr>
            <p:nvPr/>
          </p:nvPicPr>
          <p:blipFill>
            <a:blip r:embed="rId3" cstate="print">
              <a:lum bright="12000"/>
            </a:blip>
            <a:srcRect l="8205" t="389"/>
            <a:stretch>
              <a:fillRect/>
            </a:stretch>
          </p:blipFill>
          <p:spPr bwMode="auto">
            <a:xfrm>
              <a:off x="3619" y="608"/>
              <a:ext cx="2148" cy="1536"/>
            </a:xfrm>
            <a:prstGeom prst="rect">
              <a:avLst/>
            </a:prstGeom>
            <a:noFill/>
            <a:ln w="9525">
              <a:solidFill>
                <a:schemeClr val="bg1"/>
              </a:solidFill>
              <a:miter lim="800000"/>
              <a:headEnd/>
              <a:tailEnd/>
            </a:ln>
          </p:spPr>
        </p:pic>
        <p:pic>
          <p:nvPicPr>
            <p:cNvPr id="29704" name="Picture 1046" descr="AA033813 ppt"/>
            <p:cNvPicPr>
              <a:picLocks noChangeAspect="1" noChangeArrowheads="1"/>
            </p:cNvPicPr>
            <p:nvPr/>
          </p:nvPicPr>
          <p:blipFill>
            <a:blip r:embed="rId4" cstate="print"/>
            <a:srcRect t="3250" b="24001"/>
            <a:stretch>
              <a:fillRect/>
            </a:stretch>
          </p:blipFill>
          <p:spPr bwMode="auto">
            <a:xfrm>
              <a:off x="0" y="605"/>
              <a:ext cx="765" cy="759"/>
            </a:xfrm>
            <a:prstGeom prst="rect">
              <a:avLst/>
            </a:prstGeom>
            <a:noFill/>
            <a:ln w="9525">
              <a:solidFill>
                <a:schemeClr val="bg1"/>
              </a:solidFill>
              <a:miter lim="800000"/>
              <a:headEnd/>
              <a:tailEnd/>
            </a:ln>
          </p:spPr>
        </p:pic>
        <p:pic>
          <p:nvPicPr>
            <p:cNvPr id="29705" name="Picture 1050" descr="AA041334 ppt"/>
            <p:cNvPicPr>
              <a:picLocks noChangeAspect="1" noChangeArrowheads="1"/>
            </p:cNvPicPr>
            <p:nvPr/>
          </p:nvPicPr>
          <p:blipFill>
            <a:blip r:embed="rId5" cstate="print"/>
            <a:srcRect l="8749" t="520" r="25000"/>
            <a:stretch>
              <a:fillRect/>
            </a:stretch>
          </p:blipFill>
          <p:spPr bwMode="auto">
            <a:xfrm>
              <a:off x="0" y="1379"/>
              <a:ext cx="764" cy="765"/>
            </a:xfrm>
            <a:prstGeom prst="rect">
              <a:avLst/>
            </a:prstGeom>
            <a:noFill/>
            <a:ln w="9525">
              <a:solidFill>
                <a:schemeClr val="bg1"/>
              </a:solidFill>
              <a:miter lim="800000"/>
              <a:headEnd/>
              <a:tailEnd/>
            </a:ln>
          </p:spPr>
        </p:pic>
        <p:pic>
          <p:nvPicPr>
            <p:cNvPr id="29706" name="Picture 1047" descr="AA013220 ppt"/>
            <p:cNvPicPr>
              <a:picLocks noChangeAspect="1" noChangeArrowheads="1"/>
            </p:cNvPicPr>
            <p:nvPr/>
          </p:nvPicPr>
          <p:blipFill>
            <a:blip r:embed="rId6" cstate="print"/>
            <a:srcRect t="780"/>
            <a:stretch>
              <a:fillRect/>
            </a:stretch>
          </p:blipFill>
          <p:spPr bwMode="auto">
            <a:xfrm>
              <a:off x="2833" y="608"/>
              <a:ext cx="765" cy="763"/>
            </a:xfrm>
            <a:prstGeom prst="rect">
              <a:avLst/>
            </a:prstGeom>
            <a:noFill/>
            <a:ln w="9525">
              <a:solidFill>
                <a:schemeClr val="bg1"/>
              </a:solidFill>
              <a:miter lim="800000"/>
              <a:headEnd/>
              <a:tailEnd/>
            </a:ln>
          </p:spPr>
        </p:pic>
        <p:pic>
          <p:nvPicPr>
            <p:cNvPr id="29707" name="Picture 1051" descr="AA038950"/>
            <p:cNvPicPr>
              <a:picLocks noChangeAspect="1" noChangeArrowheads="1"/>
            </p:cNvPicPr>
            <p:nvPr/>
          </p:nvPicPr>
          <p:blipFill>
            <a:blip r:embed="rId7" cstate="print"/>
            <a:srcRect l="5640" r="10622" b="3427"/>
            <a:stretch>
              <a:fillRect/>
            </a:stretch>
          </p:blipFill>
          <p:spPr bwMode="auto">
            <a:xfrm>
              <a:off x="783" y="605"/>
              <a:ext cx="2034" cy="1545"/>
            </a:xfrm>
            <a:prstGeom prst="rect">
              <a:avLst/>
            </a:prstGeom>
            <a:noFill/>
            <a:ln w="9525">
              <a:solidFill>
                <a:schemeClr val="bg1"/>
              </a:solidFill>
              <a:miter lim="800000"/>
              <a:headEnd/>
              <a:tailEnd/>
            </a:ln>
          </p:spPr>
        </p:pic>
        <p:pic>
          <p:nvPicPr>
            <p:cNvPr id="29708" name="Picture 1048" descr="AA029162 ppt"/>
            <p:cNvPicPr>
              <a:picLocks noChangeAspect="1" noChangeArrowheads="1"/>
            </p:cNvPicPr>
            <p:nvPr/>
          </p:nvPicPr>
          <p:blipFill>
            <a:blip r:embed="rId8" cstate="print"/>
            <a:srcRect l="20641" t="517" r="14024" b="1035"/>
            <a:stretch>
              <a:fillRect/>
            </a:stretch>
          </p:blipFill>
          <p:spPr bwMode="auto">
            <a:xfrm>
              <a:off x="2836" y="1388"/>
              <a:ext cx="762" cy="761"/>
            </a:xfrm>
            <a:prstGeom prst="rect">
              <a:avLst/>
            </a:prstGeom>
            <a:noFill/>
            <a:ln w="9525">
              <a:solidFill>
                <a:schemeClr val="bg1"/>
              </a:solidFill>
              <a:miter lim="800000"/>
              <a:headEnd/>
              <a:tailEnd/>
            </a:ln>
          </p:spPr>
        </p:pic>
      </p:grpSp>
      <p:sp>
        <p:nvSpPr>
          <p:cNvPr id="29701" name="Text Box 1063"/>
          <p:cNvSpPr txBox="1">
            <a:spLocks noChangeArrowheads="1"/>
          </p:cNvSpPr>
          <p:nvPr/>
        </p:nvSpPr>
        <p:spPr bwMode="auto">
          <a:xfrm>
            <a:off x="987425" y="2628900"/>
            <a:ext cx="7118350" cy="3908425"/>
          </a:xfrm>
          <a:prstGeom prst="rect">
            <a:avLst/>
          </a:prstGeom>
          <a:noFill/>
          <a:ln w="38100">
            <a:noFill/>
            <a:miter lim="800000"/>
            <a:headEnd/>
            <a:tailEnd/>
          </a:ln>
        </p:spPr>
        <p:txBody>
          <a:bodyPr anchor="ctr">
            <a:spAutoFit/>
          </a:bodyPr>
          <a:lstStyle/>
          <a:p>
            <a:pPr algn="ctr" eaLnBrk="0" hangingPunct="0">
              <a:spcBef>
                <a:spcPct val="100000"/>
              </a:spcBef>
              <a:spcAft>
                <a:spcPct val="100000"/>
              </a:spcAft>
            </a:pPr>
            <a:r>
              <a:rPr lang="en-US" altLang="en-US" sz="2800" dirty="0">
                <a:solidFill>
                  <a:schemeClr val="bg1"/>
                </a:solidFill>
              </a:rPr>
              <a:t>We are </a:t>
            </a:r>
            <a:r>
              <a:rPr lang="en-US" altLang="en-US" sz="2800" dirty="0" smtClean="0">
                <a:solidFill>
                  <a:schemeClr val="bg1"/>
                </a:solidFill>
                <a:latin typeface="Cambria" pitchFamily="18" charset="0"/>
              </a:rPr>
              <a:t>is a </a:t>
            </a:r>
            <a:r>
              <a:rPr lang="en-US" altLang="en-US" sz="2800" dirty="0">
                <a:solidFill>
                  <a:schemeClr val="bg1"/>
                </a:solidFill>
                <a:latin typeface="Cambria" pitchFamily="18" charset="0"/>
              </a:rPr>
              <a:t>tax-exempt</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public charity</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created in 2000 by and for the people of</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Tompkins County</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to serve as a growing</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permanent endowment</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and </a:t>
            </a:r>
            <a:r>
              <a:rPr lang="en-US" altLang="en-US" sz="3200" b="1" dirty="0">
                <a:solidFill>
                  <a:srgbClr val="6666FF"/>
                </a:solidFill>
                <a:latin typeface="Cambria" pitchFamily="18" charset="0"/>
              </a:rPr>
              <a:t>information source</a:t>
            </a:r>
            <a:r>
              <a:rPr lang="en-US" altLang="en-US" sz="2800" b="1" dirty="0">
                <a:solidFill>
                  <a:srgbClr val="6666FF"/>
                </a:solidFill>
                <a:latin typeface="Cambria" pitchFamily="18" charset="0"/>
              </a:rPr>
              <a:t> </a:t>
            </a:r>
            <a:r>
              <a:rPr lang="en-US" altLang="en-US" sz="2800" dirty="0">
                <a:solidFill>
                  <a:schemeClr val="bg1"/>
                </a:solidFill>
                <a:latin typeface="Cambria" pitchFamily="18" charset="0"/>
              </a:rPr>
              <a:t>to support everyone’s</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philanthropic action</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as a means of improving the</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quality of life</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for the Tompkins County community.</a:t>
            </a:r>
          </a:p>
        </p:txBody>
      </p:sp>
      <p:sp>
        <p:nvSpPr>
          <p:cNvPr id="29702" name="Text Box 1064"/>
          <p:cNvSpPr txBox="1">
            <a:spLocks noChangeArrowheads="1"/>
          </p:cNvSpPr>
          <p:nvPr/>
        </p:nvSpPr>
        <p:spPr bwMode="auto">
          <a:xfrm>
            <a:off x="833438" y="5126038"/>
            <a:ext cx="7480300" cy="352425"/>
          </a:xfrm>
          <a:prstGeom prst="rect">
            <a:avLst/>
          </a:prstGeom>
          <a:noFill/>
          <a:ln w="38100">
            <a:noFill/>
            <a:miter lim="800000"/>
            <a:headEnd/>
            <a:tailEnd/>
          </a:ln>
        </p:spPr>
        <p:txBody>
          <a:bodyPr anchor="ctr">
            <a:spAutoFit/>
          </a:bodyPr>
          <a:lstStyle/>
          <a:p>
            <a:pPr algn="ctr" eaLnBrk="0" hangingPunct="0">
              <a:lnSpc>
                <a:spcPct val="95000"/>
              </a:lnSpc>
              <a:spcBef>
                <a:spcPct val="50000"/>
              </a:spcBef>
            </a:pPr>
            <a:endParaRPr lang="en-US" sz="1800" dirty="0">
              <a:solidFill>
                <a:schemeClr val="bg1"/>
              </a:solidFill>
            </a:endParaRPr>
          </a:p>
        </p:txBody>
      </p:sp>
      <p:pic>
        <p:nvPicPr>
          <p:cNvPr id="13" name="Picture 12" descr="New CFTC Logo_4C_4in MAY 2011.tif"/>
          <p:cNvPicPr>
            <a:picLocks noChangeAspect="1"/>
          </p:cNvPicPr>
          <p:nvPr/>
        </p:nvPicPr>
        <p:blipFill>
          <a:blip r:embed="rId9" cstate="print"/>
          <a:srcRect/>
          <a:stretch>
            <a:fillRect/>
          </a:stretch>
        </p:blipFill>
        <p:spPr bwMode="auto">
          <a:xfrm>
            <a:off x="222231" y="2598096"/>
            <a:ext cx="2414021" cy="62161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p>
          <a:p>
            <a:pPr algn="ctr" eaLnBrk="0" hangingPunct="0">
              <a:lnSpc>
                <a:spcPct val="95000"/>
              </a:lnSpc>
            </a:pPr>
            <a:r>
              <a:rPr lang="en-US" sz="4000" b="1" dirty="0" smtClean="0">
                <a:solidFill>
                  <a:schemeClr val="bg1"/>
                </a:solidFill>
                <a:latin typeface="Cambria" pitchFamily="18" charset="0"/>
              </a:rPr>
              <a:t>evaluation of applications</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191407"/>
            <a:ext cx="8029575" cy="3170099"/>
          </a:xfrm>
          <a:prstGeom prst="rect">
            <a:avLst/>
          </a:prstGeom>
          <a:noFill/>
          <a:ln w="38100">
            <a:noFill/>
            <a:miter lim="800000"/>
            <a:headEnd/>
            <a:tailEnd/>
          </a:ln>
        </p:spPr>
        <p:txBody>
          <a:bodyPr wrap="square">
            <a:spAutoFit/>
          </a:bodyPr>
          <a:lstStyle/>
          <a:p>
            <a:pPr lvl="0"/>
            <a:r>
              <a:rPr lang="en-US" sz="2000" dirty="0" smtClean="0">
                <a:latin typeface="Cambria" pitchFamily="18" charset="0"/>
              </a:rPr>
              <a:t>Budget/narrative is complete and reasonable </a:t>
            </a:r>
          </a:p>
          <a:p>
            <a:pPr lvl="0"/>
            <a:endParaRPr lang="en-US" sz="2000" dirty="0" smtClean="0">
              <a:latin typeface="Cambria" pitchFamily="18" charset="0"/>
            </a:endParaRPr>
          </a:p>
          <a:p>
            <a:pPr lvl="0"/>
            <a:r>
              <a:rPr lang="en-US" sz="2000" dirty="0" smtClean="0">
                <a:latin typeface="Cambria" pitchFamily="18" charset="0"/>
              </a:rPr>
              <a:t>Is this organization well suited to meeting this need effectively?  </a:t>
            </a:r>
          </a:p>
          <a:p>
            <a:pPr lvl="0"/>
            <a:endParaRPr lang="en-US" sz="2000" dirty="0" smtClean="0">
              <a:latin typeface="Cambria" pitchFamily="18" charset="0"/>
            </a:endParaRPr>
          </a:p>
          <a:p>
            <a:pPr lvl="0"/>
            <a:r>
              <a:rPr lang="en-US" sz="2000" dirty="0" smtClean="0">
                <a:latin typeface="Cambria" pitchFamily="18" charset="0"/>
              </a:rPr>
              <a:t>Is the organization pursuing effective collaborations and/or cost saving measures in this project area? </a:t>
            </a:r>
          </a:p>
          <a:p>
            <a:pPr lvl="0"/>
            <a:endParaRPr lang="en-US" sz="2000" dirty="0" smtClean="0">
              <a:latin typeface="Cambria" pitchFamily="18" charset="0"/>
            </a:endParaRPr>
          </a:p>
          <a:p>
            <a:pPr lvl="0"/>
            <a:r>
              <a:rPr lang="en-US" sz="2000" dirty="0" smtClean="0">
                <a:latin typeface="Cambria" pitchFamily="18" charset="0"/>
              </a:rPr>
              <a:t>Grant application </a:t>
            </a:r>
            <a:r>
              <a:rPr lang="en-US" sz="2000" dirty="0" smtClean="0">
                <a:latin typeface="Cambria" pitchFamily="18" charset="0"/>
              </a:rPr>
              <a:t>quality</a:t>
            </a:r>
            <a:endParaRPr lang="en-US" sz="2000" dirty="0" smtClean="0">
              <a:latin typeface="Cambria" pitchFamily="18" charset="0"/>
            </a:endParaRPr>
          </a:p>
          <a:p>
            <a:pPr lvl="0"/>
            <a:endParaRPr lang="en-US" sz="2000" dirty="0" smtClean="0">
              <a:latin typeface="Cambria" pitchFamily="18" charset="0"/>
            </a:endParaRPr>
          </a:p>
          <a:p>
            <a:pPr lvl="0"/>
            <a:r>
              <a:rPr lang="en-US" sz="2000" dirty="0" smtClean="0">
                <a:latin typeface="Cambria" pitchFamily="18" charset="0"/>
              </a:rPr>
              <a:t>Overall likelihood of achieving impact</a:t>
            </a:r>
            <a:endParaRPr lang="en-US" sz="2000" dirty="0">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153"/>
          </a:xfrm>
          <a:prstGeom prst="rect">
            <a:avLst/>
          </a:prstGeom>
          <a:solidFill>
            <a:srgbClr val="FF9933"/>
          </a:solidFill>
          <a:ln w="9525">
            <a:noFill/>
            <a:miter lim="800000"/>
            <a:headEnd/>
            <a:tailEnd/>
          </a:ln>
        </p:spPr>
        <p:txBody>
          <a:bodyPr wrap="none" anchor="ctr"/>
          <a:lstStyle/>
          <a:p>
            <a:pPr eaLnBrk="0" hangingPunct="0">
              <a:lnSpc>
                <a:spcPct val="90000"/>
              </a:lnSpc>
              <a:spcBef>
                <a:spcPct val="35000"/>
              </a:spcBef>
            </a:pPr>
            <a:r>
              <a:rPr lang="en-US" altLang="en-US" sz="6800" dirty="0" smtClean="0">
                <a:solidFill>
                  <a:srgbClr val="FFFFFF"/>
                </a:solidFill>
                <a:latin typeface="Times New Roman" pitchFamily="18" charset="0"/>
              </a:rPr>
              <a:t> </a:t>
            </a:r>
            <a:r>
              <a:rPr lang="en-US" altLang="en-US" sz="3200" dirty="0" smtClean="0">
                <a:solidFill>
                  <a:srgbClr val="FFFFFF"/>
                </a:solidFill>
                <a:latin typeface="Cambria" pitchFamily="18" charset="0"/>
              </a:rPr>
              <a:t>8 Ways of Making </a:t>
            </a:r>
          </a:p>
          <a:p>
            <a:pPr eaLnBrk="0" hangingPunct="0">
              <a:lnSpc>
                <a:spcPct val="90000"/>
              </a:lnSpc>
              <a:spcBef>
                <a:spcPct val="35000"/>
              </a:spcBef>
            </a:pPr>
            <a:r>
              <a:rPr lang="en-US" altLang="en-US" sz="3200" dirty="0" smtClean="0">
                <a:solidFill>
                  <a:srgbClr val="FFFFFF"/>
                </a:solidFill>
                <a:latin typeface="Cambria" pitchFamily="18" charset="0"/>
              </a:rPr>
              <a:t>GRANTS from the</a:t>
            </a:r>
            <a:endParaRPr lang="en-US" altLang="en-US" sz="5400" dirty="0" smtClean="0">
              <a:solidFill>
                <a:srgbClr val="000000"/>
              </a:solidFill>
              <a:latin typeface="Cambria" pitchFamily="18" charset="0"/>
            </a:endParaRPr>
          </a:p>
          <a:p>
            <a:pPr lvl="0" eaLnBrk="0" hangingPunct="0">
              <a:lnSpc>
                <a:spcPct val="90000"/>
              </a:lnSpc>
              <a:spcBef>
                <a:spcPct val="35000"/>
              </a:spcBef>
            </a:pPr>
            <a:endParaRPr lang="en-US" altLang="en-US" sz="5400" b="1" dirty="0">
              <a:solidFill>
                <a:srgbClr val="000000"/>
              </a:solidFill>
            </a:endParaRPr>
          </a:p>
        </p:txBody>
      </p:sp>
      <p:sp>
        <p:nvSpPr>
          <p:cNvPr id="38915" name="Rectangle 27"/>
          <p:cNvSpPr>
            <a:spLocks noChangeArrowheads="1"/>
          </p:cNvSpPr>
          <p:nvPr/>
        </p:nvSpPr>
        <p:spPr bwMode="auto">
          <a:xfrm>
            <a:off x="0" y="336550"/>
            <a:ext cx="9144000" cy="1433513"/>
          </a:xfrm>
          <a:prstGeom prst="rect">
            <a:avLst/>
          </a:prstGeom>
          <a:noFill/>
          <a:ln w="9525">
            <a:noFill/>
            <a:miter lim="800000"/>
            <a:headEnd/>
            <a:tailEnd/>
          </a:ln>
        </p:spPr>
        <p:txBody>
          <a:bodyPr anchor="ctr"/>
          <a:lstStyle/>
          <a:p>
            <a:pPr algn="ctr" eaLnBrk="0" hangingPunct="0">
              <a:lnSpc>
                <a:spcPct val="95000"/>
              </a:lnSpc>
            </a:pPr>
            <a:endParaRPr lang="en-US" altLang="en-US" sz="4000" dirty="0">
              <a:solidFill>
                <a:schemeClr val="bg1"/>
              </a:solidFill>
            </a:endParaRPr>
          </a:p>
        </p:txBody>
      </p:sp>
      <p:sp>
        <p:nvSpPr>
          <p:cNvPr id="13" name="Text Box 29"/>
          <p:cNvSpPr txBox="1">
            <a:spLocks noChangeArrowheads="1"/>
          </p:cNvSpPr>
          <p:nvPr/>
        </p:nvSpPr>
        <p:spPr bwMode="auto">
          <a:xfrm>
            <a:off x="361950" y="2183642"/>
            <a:ext cx="8324850" cy="4653582"/>
          </a:xfrm>
          <a:prstGeom prst="rect">
            <a:avLst/>
          </a:prstGeom>
          <a:noFill/>
          <a:ln w="38100">
            <a:noFill/>
            <a:miter lim="800000"/>
            <a:headEnd/>
            <a:tailEnd/>
          </a:ln>
        </p:spPr>
        <p:txBody>
          <a:bodyPr wrap="square">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Rosen Library Fund Grant Cycle</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Women’s Fund Grant Cycle</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Howland Foundation Grant Cycle</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Fall Discretionary Grant Cycle</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General Letters of Inquiry (LOIs) Twice Annually</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Donor Advised Grants Responsive to Cycles or LOIs</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Donor Advised Initiated Grants</a:t>
            </a: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Annual grants to designated fund agency beneficiary</a:t>
            </a: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9"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12" name="Picture 6" descr="New CFTC Logo_4C_4in MAY 2011.tif"/>
          <p:cNvPicPr>
            <a:picLocks noChangeAspect="1"/>
          </p:cNvPicPr>
          <p:nvPr/>
        </p:nvPicPr>
        <p:blipFill>
          <a:blip r:embed="rId4" cstate="print"/>
          <a:srcRect/>
          <a:stretch>
            <a:fillRect/>
          </a:stretch>
        </p:blipFill>
        <p:spPr bwMode="auto">
          <a:xfrm>
            <a:off x="3598863" y="206375"/>
            <a:ext cx="4964112" cy="12779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2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20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20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20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20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2000" fill="hold"/>
                                        <p:tgtEl>
                                          <p:spTgt spid="13">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20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additive="base">
                                        <p:cTn id="49" dur="2000" fill="hold"/>
                                        <p:tgtEl>
                                          <p:spTgt spid="13">
                                            <p:txEl>
                                              <p:pRg st="7" end="7"/>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grant cycles</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3693319"/>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Application drafts can be reviewed for comments up to one week before deadline</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Community volunteer review panel of 10</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Applications are shared with donor advisors for possible pick up</a:t>
            </a:r>
            <a:endParaRPr lang="en-US"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dirty="0" smtClean="0">
                <a:solidFill>
                  <a:srgbClr val="676666"/>
                </a:solidFill>
                <a:latin typeface="Cambria" pitchFamily="18" charset="0"/>
              </a:rPr>
              <a:t>All grant cycle applicants receive both qualitative and quantitative constructive feedback on each application</a:t>
            </a:r>
            <a:endParaRPr lang="en-US"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6868" name="Text Box 8"/>
          <p:cNvSpPr txBox="1">
            <a:spLocks noChangeArrowheads="1"/>
          </p:cNvSpPr>
          <p:nvPr/>
        </p:nvSpPr>
        <p:spPr bwMode="auto">
          <a:xfrm>
            <a:off x="223284" y="180754"/>
            <a:ext cx="2945217" cy="1200329"/>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4000" dirty="0" smtClean="0">
                <a:solidFill>
                  <a:schemeClr val="bg1"/>
                </a:solidFill>
                <a:latin typeface="Times New Roman" pitchFamily="18" charset="0"/>
              </a:rPr>
              <a:t>grant cycles process</a:t>
            </a:r>
            <a:endParaRPr lang="en-US" altLang="en-US" sz="4000" b="1" dirty="0"/>
          </a:p>
        </p:txBody>
      </p:sp>
      <p:sp>
        <p:nvSpPr>
          <p:cNvPr id="36869" name="Rectangle 11"/>
          <p:cNvSpPr>
            <a:spLocks noChangeArrowheads="1"/>
          </p:cNvSpPr>
          <p:nvPr/>
        </p:nvSpPr>
        <p:spPr bwMode="auto">
          <a:xfrm>
            <a:off x="3933825" y="715963"/>
            <a:ext cx="4818063" cy="508000"/>
          </a:xfrm>
          <a:prstGeom prst="rect">
            <a:avLst/>
          </a:prstGeom>
          <a:noFill/>
          <a:ln w="9525">
            <a:noFill/>
            <a:miter lim="800000"/>
            <a:headEnd/>
            <a:tailEnd/>
          </a:ln>
        </p:spPr>
        <p:txBody>
          <a:bodyPr anchor="ctr"/>
          <a:lstStyle/>
          <a:p>
            <a:pPr algn="ctr">
              <a:lnSpc>
                <a:spcPct val="95000"/>
              </a:lnSpc>
            </a:pPr>
            <a:r>
              <a:rPr lang="en-US" altLang="en-US" i="1" dirty="0">
                <a:solidFill>
                  <a:schemeClr val="bg1"/>
                </a:solidFill>
                <a:latin typeface="Times New Roman" pitchFamily="18" charset="0"/>
              </a:rPr>
              <a:t>Over 70 Funds</a:t>
            </a:r>
          </a:p>
        </p:txBody>
      </p:sp>
      <p:pic>
        <p:nvPicPr>
          <p:cNvPr id="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05481" y="1325004"/>
            <a:ext cx="867311" cy="859567"/>
          </a:xfrm>
          <a:prstGeom prst="rect">
            <a:avLst/>
          </a:prstGeom>
          <a:noFill/>
          <a:ln w="9525">
            <a:noFill/>
            <a:miter lim="800000"/>
            <a:headEnd/>
            <a:tailEnd/>
          </a:ln>
        </p:spPr>
      </p:pic>
      <p:pic>
        <p:nvPicPr>
          <p:cNvPr id="10" name="Picture 6" descr="New CFTC Logo_4C_4in MAY 2011.tif"/>
          <p:cNvPicPr>
            <a:picLocks noChangeAspect="1"/>
          </p:cNvPicPr>
          <p:nvPr/>
        </p:nvPicPr>
        <p:blipFill>
          <a:blip r:embed="rId5" cstate="print"/>
          <a:srcRect/>
          <a:stretch>
            <a:fillRect/>
          </a:stretch>
        </p:blipFill>
        <p:spPr bwMode="auto">
          <a:xfrm>
            <a:off x="3598863" y="206375"/>
            <a:ext cx="4964112" cy="1277938"/>
          </a:xfrm>
          <a:prstGeom prst="rect">
            <a:avLst/>
          </a:prstGeom>
          <a:noFill/>
          <a:ln w="9525">
            <a:noFill/>
            <a:miter lim="800000"/>
            <a:headEnd/>
            <a:tailEnd/>
          </a:ln>
        </p:spPr>
      </p:pic>
      <p:graphicFrame>
        <p:nvGraphicFramePr>
          <p:cNvPr id="14" name="Diagram 13"/>
          <p:cNvGraphicFramePr>
            <a:graphicFrameLocks noChangeAspect="1"/>
          </p:cNvGraphicFramePr>
          <p:nvPr/>
        </p:nvGraphicFramePr>
        <p:xfrm>
          <a:off x="1" y="1828800"/>
          <a:ext cx="9052560" cy="50304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r>
              <a:rPr lang="en-US" sz="4000" b="1" dirty="0" smtClean="0">
                <a:solidFill>
                  <a:schemeClr val="bg1"/>
                </a:solidFill>
                <a:latin typeface="Cambria" pitchFamily="18" charset="0"/>
              </a:rPr>
              <a:t>general info</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4062651"/>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Listening Learning informs all grant making and is used to set Fall Discretionary Grant Cycle priorities</a:t>
            </a:r>
          </a:p>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Grants range between $250-$10,000</a:t>
            </a:r>
            <a:endParaRPr lang="en-US" sz="2000"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Single year, with potential of re-applying next year</a:t>
            </a:r>
          </a:p>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Grants for general operations, new program launch, current program expansion, capacity building, staffing, and capital campaigns</a:t>
            </a:r>
            <a:endParaRPr lang="en-US" sz="2000"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Relationship not transactional based, questions, site visits, progress updates, final reports</a:t>
            </a:r>
            <a:endParaRPr lang="en-US" sz="2000"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sz="2000" dirty="0" smtClean="0">
                <a:solidFill>
                  <a:srgbClr val="676666"/>
                </a:solidFill>
                <a:latin typeface="Cambria" pitchFamily="18" charset="0"/>
              </a:rPr>
              <a:t>Helping you leverage additional grants from us in the future and from other funders</a:t>
            </a:r>
            <a:endParaRPr lang="en-US" sz="2000" dirty="0">
              <a:solidFill>
                <a:srgbClr val="676666"/>
              </a:solidFill>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148856" y="685800"/>
            <a:ext cx="8995144"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p>
          <a:p>
            <a:pPr algn="ctr" eaLnBrk="0" hangingPunct="0">
              <a:lnSpc>
                <a:spcPct val="95000"/>
              </a:lnSpc>
            </a:pPr>
            <a:r>
              <a:rPr lang="en-US" sz="4000" b="1" dirty="0" smtClean="0">
                <a:solidFill>
                  <a:schemeClr val="bg1"/>
                </a:solidFill>
                <a:latin typeface="Cambria" pitchFamily="18" charset="0"/>
              </a:rPr>
              <a:t>local resources </a:t>
            </a:r>
            <a:r>
              <a:rPr lang="en-US" sz="4000" b="1" dirty="0" smtClean="0">
                <a:solidFill>
                  <a:schemeClr val="bg1"/>
                </a:solidFill>
                <a:latin typeface="Cambria" pitchFamily="18" charset="0"/>
              </a:rPr>
              <a:t>from </a:t>
            </a:r>
            <a:r>
              <a:rPr lang="en-US" sz="4000" b="1" dirty="0" smtClean="0">
                <a:solidFill>
                  <a:schemeClr val="bg1"/>
                </a:solidFill>
                <a:latin typeface="Cambria" pitchFamily="18" charset="0"/>
              </a:rPr>
              <a:t>our </a:t>
            </a:r>
            <a:r>
              <a:rPr lang="en-US" sz="4000" b="1" dirty="0" smtClean="0">
                <a:solidFill>
                  <a:schemeClr val="bg1"/>
                </a:solidFill>
                <a:latin typeface="Cambria" pitchFamily="18" charset="0"/>
              </a:rPr>
              <a:t>website</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232838"/>
            <a:ext cx="8029575" cy="3785652"/>
          </a:xfrm>
          <a:prstGeom prst="rect">
            <a:avLst/>
          </a:prstGeom>
          <a:noFill/>
          <a:ln w="38100">
            <a:noFill/>
            <a:miter lim="800000"/>
            <a:headEnd/>
            <a:tailEnd/>
          </a:ln>
        </p:spPr>
        <p:txBody>
          <a:bodyPr wrap="square">
            <a:spAutoFit/>
          </a:bodyPr>
          <a:lstStyle/>
          <a:p>
            <a:r>
              <a:rPr lang="en-US" sz="2000" dirty="0" smtClean="0">
                <a:latin typeface="Cambria" pitchFamily="18" charset="0"/>
                <a:hlinkClick r:id="rId3"/>
              </a:rPr>
              <a:t>The Foundation Center News</a:t>
            </a:r>
            <a:endParaRPr lang="en-US" sz="2000" dirty="0" smtClean="0">
              <a:latin typeface="Cambria" pitchFamily="18" charset="0"/>
            </a:endParaRPr>
          </a:p>
          <a:p>
            <a:r>
              <a:rPr lang="en-US" sz="2000" dirty="0" smtClean="0">
                <a:latin typeface="Cambria" pitchFamily="18" charset="0"/>
                <a:hlinkClick r:id="rId4"/>
              </a:rPr>
              <a:t>The Foundation Center Public Policy</a:t>
            </a:r>
            <a:endParaRPr lang="en-US" sz="2000" dirty="0" smtClean="0">
              <a:latin typeface="Cambria" pitchFamily="18" charset="0"/>
            </a:endParaRPr>
          </a:p>
          <a:p>
            <a:r>
              <a:rPr lang="en-US" sz="2000" dirty="0" smtClean="0">
                <a:latin typeface="Cambria" pitchFamily="18" charset="0"/>
                <a:hlinkClick r:id="rId5"/>
              </a:rPr>
              <a:t>The Foundation Center General Non-Profit Management</a:t>
            </a:r>
            <a:endParaRPr lang="en-US" sz="2000" dirty="0" smtClean="0">
              <a:latin typeface="Cambria" pitchFamily="18" charset="0"/>
            </a:endParaRPr>
          </a:p>
          <a:p>
            <a:r>
              <a:rPr lang="en-US" sz="2000" dirty="0" smtClean="0">
                <a:latin typeface="Cambria" pitchFamily="18" charset="0"/>
                <a:hlinkClick r:id="rId6"/>
              </a:rPr>
              <a:t>The Foundation Center Development &amp; Fundraising</a:t>
            </a:r>
            <a:endParaRPr lang="en-US" sz="2000" dirty="0" smtClean="0">
              <a:latin typeface="Cambria" pitchFamily="18" charset="0"/>
            </a:endParaRPr>
          </a:p>
          <a:p>
            <a:r>
              <a:rPr lang="en-US" sz="2000" dirty="0" smtClean="0">
                <a:latin typeface="Cambria" pitchFamily="18" charset="0"/>
                <a:hlinkClick r:id="rId7"/>
              </a:rPr>
              <a:t>The Foundation Center Federal Government Grant Sources</a:t>
            </a:r>
            <a:endParaRPr lang="en-US" sz="2000" dirty="0" smtClean="0">
              <a:latin typeface="Cambria" pitchFamily="18" charset="0"/>
            </a:endParaRPr>
          </a:p>
          <a:p>
            <a:r>
              <a:rPr lang="en-US" sz="2000" dirty="0" smtClean="0">
                <a:latin typeface="Cambria" pitchFamily="18" charset="0"/>
                <a:hlinkClick r:id="rId8"/>
              </a:rPr>
              <a:t>The Foundation Center Technology</a:t>
            </a:r>
            <a:endParaRPr lang="en-US" sz="2000" dirty="0" smtClean="0">
              <a:latin typeface="Cambria" pitchFamily="18" charset="0"/>
            </a:endParaRPr>
          </a:p>
          <a:p>
            <a:r>
              <a:rPr lang="en-US" sz="2000" dirty="0" smtClean="0">
                <a:latin typeface="Cambria" pitchFamily="18" charset="0"/>
                <a:hlinkClick r:id="rId9"/>
              </a:rPr>
              <a:t>Board Source</a:t>
            </a:r>
            <a:endParaRPr lang="en-US" sz="2000" dirty="0" smtClean="0">
              <a:latin typeface="Cambria" pitchFamily="18" charset="0"/>
            </a:endParaRPr>
          </a:p>
          <a:p>
            <a:r>
              <a:rPr lang="en-US" sz="2000" dirty="0" smtClean="0">
                <a:latin typeface="Cambria" pitchFamily="18" charset="0"/>
                <a:hlinkClick r:id="rId10"/>
              </a:rPr>
              <a:t>Philanthropy News Digest</a:t>
            </a:r>
            <a:endParaRPr lang="en-US" sz="2000" dirty="0" smtClean="0">
              <a:latin typeface="Cambria" pitchFamily="18" charset="0"/>
            </a:endParaRPr>
          </a:p>
          <a:p>
            <a:r>
              <a:rPr lang="en-US" sz="2000" dirty="0" smtClean="0">
                <a:latin typeface="Cambria" pitchFamily="18" charset="0"/>
                <a:hlinkClick r:id="rId11"/>
              </a:rPr>
              <a:t>Council on Foundations Philanthropy in the News</a:t>
            </a:r>
            <a:endParaRPr lang="en-US" sz="2000" dirty="0" smtClean="0">
              <a:latin typeface="Cambria" pitchFamily="18" charset="0"/>
            </a:endParaRPr>
          </a:p>
          <a:p>
            <a:r>
              <a:rPr lang="en-US" sz="2000" dirty="0" smtClean="0">
                <a:latin typeface="Cambria" pitchFamily="18" charset="0"/>
                <a:hlinkClick r:id="rId12"/>
              </a:rPr>
              <a:t>Philanthropy News</a:t>
            </a:r>
            <a:endParaRPr lang="en-US" sz="2000" dirty="0" smtClean="0">
              <a:latin typeface="Cambria" pitchFamily="18" charset="0"/>
            </a:endParaRPr>
          </a:p>
          <a:p>
            <a:r>
              <a:rPr lang="en-US" sz="2000" dirty="0" smtClean="0">
                <a:latin typeface="Cambria" pitchFamily="18" charset="0"/>
                <a:hlinkClick r:id="rId13"/>
              </a:rPr>
              <a:t>The </a:t>
            </a:r>
            <a:r>
              <a:rPr lang="en-US" sz="2000" dirty="0" err="1" smtClean="0">
                <a:latin typeface="Cambria" pitchFamily="18" charset="0"/>
                <a:hlinkClick r:id="rId13"/>
              </a:rPr>
              <a:t>NonProfit</a:t>
            </a:r>
            <a:r>
              <a:rPr lang="en-US" sz="2000" dirty="0" smtClean="0">
                <a:latin typeface="Cambria" pitchFamily="18" charset="0"/>
                <a:hlinkClick r:id="rId13"/>
              </a:rPr>
              <a:t> Times</a:t>
            </a:r>
            <a:endParaRPr lang="en-US" sz="2000" dirty="0" smtClean="0">
              <a:latin typeface="Cambria" pitchFamily="18" charset="0"/>
            </a:endParaRPr>
          </a:p>
          <a:p>
            <a:r>
              <a:rPr lang="en-US" sz="2000" dirty="0" smtClean="0">
                <a:latin typeface="Cambria" pitchFamily="18" charset="0"/>
                <a:hlinkClick r:id="rId14"/>
              </a:rPr>
              <a:t>IRS</a:t>
            </a:r>
            <a:endParaRPr lang="en-US" sz="2000" dirty="0" smtClean="0">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15"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148856" y="685800"/>
            <a:ext cx="8995144"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a:t>
            </a:r>
          </a:p>
          <a:p>
            <a:pPr algn="ctr" eaLnBrk="0" hangingPunct="0">
              <a:lnSpc>
                <a:spcPct val="95000"/>
              </a:lnSpc>
            </a:pPr>
            <a:r>
              <a:rPr lang="en-US" sz="4000" b="1" dirty="0" smtClean="0">
                <a:solidFill>
                  <a:schemeClr val="bg1"/>
                </a:solidFill>
                <a:latin typeface="Cambria" pitchFamily="18" charset="0"/>
              </a:rPr>
              <a:t>local resources </a:t>
            </a:r>
            <a:r>
              <a:rPr lang="en-US" sz="4000" b="1" dirty="0" smtClean="0">
                <a:solidFill>
                  <a:schemeClr val="bg1"/>
                </a:solidFill>
                <a:latin typeface="Cambria" pitchFamily="18" charset="0"/>
              </a:rPr>
              <a:t>from our website</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232838"/>
            <a:ext cx="8029575" cy="3477875"/>
          </a:xfrm>
          <a:prstGeom prst="rect">
            <a:avLst/>
          </a:prstGeom>
          <a:noFill/>
          <a:ln w="38100">
            <a:noFill/>
            <a:miter lim="800000"/>
            <a:headEnd/>
            <a:tailEnd/>
          </a:ln>
        </p:spPr>
        <p:txBody>
          <a:bodyPr wrap="square">
            <a:spAutoFit/>
          </a:bodyPr>
          <a:lstStyle/>
          <a:p>
            <a:r>
              <a:rPr lang="en-US" sz="2000" dirty="0" smtClean="0">
                <a:latin typeface="Cambria" pitchFamily="18" charset="0"/>
                <a:hlinkClick r:id="rId3"/>
              </a:rPr>
              <a:t>New </a:t>
            </a:r>
            <a:r>
              <a:rPr lang="en-US" sz="2000" dirty="0" smtClean="0">
                <a:latin typeface="Cambria" pitchFamily="18" charset="0"/>
                <a:hlinkClick r:id="rId3"/>
              </a:rPr>
              <a:t>York’s US Senator Kirsten </a:t>
            </a:r>
            <a:r>
              <a:rPr lang="en-US" sz="2000" dirty="0" err="1" smtClean="0">
                <a:latin typeface="Cambria" pitchFamily="18" charset="0"/>
                <a:hlinkClick r:id="rId3"/>
              </a:rPr>
              <a:t>Gillibrand’s</a:t>
            </a:r>
            <a:r>
              <a:rPr lang="en-US" sz="2000" dirty="0" smtClean="0">
                <a:latin typeface="Cambria" pitchFamily="18" charset="0"/>
                <a:hlinkClick r:id="rId3"/>
              </a:rPr>
              <a:t> Grants Central for Federal Funding</a:t>
            </a:r>
            <a:endParaRPr lang="en-US" sz="2000" dirty="0" smtClean="0">
              <a:latin typeface="Cambria" pitchFamily="18" charset="0"/>
            </a:endParaRPr>
          </a:p>
          <a:p>
            <a:r>
              <a:rPr lang="en-US" sz="2000" dirty="0" smtClean="0">
                <a:latin typeface="Cambria" pitchFamily="18" charset="0"/>
                <a:hlinkClick r:id="rId4"/>
              </a:rPr>
              <a:t>New York State Attorney General’s Charity Bureau</a:t>
            </a:r>
            <a:endParaRPr lang="en-US" sz="2000" dirty="0" smtClean="0">
              <a:latin typeface="Cambria" pitchFamily="18" charset="0"/>
            </a:endParaRPr>
          </a:p>
          <a:p>
            <a:r>
              <a:rPr lang="en-US" sz="2000" dirty="0" smtClean="0">
                <a:latin typeface="Cambria" pitchFamily="18" charset="0"/>
                <a:hlinkClick r:id="rId5"/>
              </a:rPr>
              <a:t>Independent Sector</a:t>
            </a:r>
            <a:endParaRPr lang="en-US" sz="2000" dirty="0" smtClean="0">
              <a:latin typeface="Cambria" pitchFamily="18" charset="0"/>
            </a:endParaRPr>
          </a:p>
          <a:p>
            <a:r>
              <a:rPr lang="en-US" sz="2000" dirty="0" err="1" smtClean="0">
                <a:latin typeface="Cambria" pitchFamily="18" charset="0"/>
                <a:hlinkClick r:id="rId6"/>
              </a:rPr>
              <a:t>Guidestar</a:t>
            </a:r>
            <a:endParaRPr lang="en-US" sz="2000" dirty="0" smtClean="0">
              <a:latin typeface="Cambria" pitchFamily="18" charset="0"/>
            </a:endParaRPr>
          </a:p>
          <a:p>
            <a:r>
              <a:rPr lang="en-US" sz="2000" dirty="0" smtClean="0">
                <a:latin typeface="Cambria" pitchFamily="18" charset="0"/>
                <a:hlinkClick r:id="rId7"/>
              </a:rPr>
              <a:t>New York State Council of </a:t>
            </a:r>
            <a:r>
              <a:rPr lang="en-US" sz="2000" dirty="0" err="1" smtClean="0">
                <a:latin typeface="Cambria" pitchFamily="18" charset="0"/>
                <a:hlinkClick r:id="rId7"/>
              </a:rPr>
              <a:t>NonProfits</a:t>
            </a:r>
            <a:endParaRPr lang="en-US" sz="2000" dirty="0" smtClean="0">
              <a:latin typeface="Cambria" pitchFamily="18" charset="0"/>
            </a:endParaRPr>
          </a:p>
          <a:p>
            <a:r>
              <a:rPr lang="en-US" sz="2000" dirty="0" smtClean="0">
                <a:latin typeface="Cambria" pitchFamily="18" charset="0"/>
                <a:hlinkClick r:id="rId8"/>
              </a:rPr>
              <a:t>Human Services Coalition of Tompkins County Board and </a:t>
            </a:r>
            <a:r>
              <a:rPr lang="en-US" sz="2000" dirty="0" err="1" smtClean="0">
                <a:latin typeface="Cambria" pitchFamily="18" charset="0"/>
                <a:hlinkClick r:id="rId8"/>
              </a:rPr>
              <a:t>NonProfit</a:t>
            </a:r>
            <a:r>
              <a:rPr lang="en-US" sz="2000" dirty="0" smtClean="0">
                <a:latin typeface="Cambria" pitchFamily="18" charset="0"/>
                <a:hlinkClick r:id="rId8"/>
              </a:rPr>
              <a:t> Resources</a:t>
            </a:r>
            <a:endParaRPr lang="en-US" sz="2000" dirty="0" smtClean="0">
              <a:latin typeface="Cambria" pitchFamily="18" charset="0"/>
            </a:endParaRPr>
          </a:p>
          <a:p>
            <a:r>
              <a:rPr lang="en-US" sz="2000" dirty="0" smtClean="0">
                <a:latin typeface="Cambria" pitchFamily="18" charset="0"/>
                <a:hlinkClick r:id="rId9"/>
              </a:rPr>
              <a:t>United Way COMPASS II-2.0</a:t>
            </a:r>
            <a:endParaRPr lang="en-US" sz="2000" dirty="0" smtClean="0">
              <a:latin typeface="Cambria" pitchFamily="18" charset="0"/>
            </a:endParaRPr>
          </a:p>
          <a:p>
            <a:r>
              <a:rPr lang="en-US" sz="2000" dirty="0" smtClean="0">
                <a:latin typeface="Cambria" pitchFamily="18" charset="0"/>
                <a:hlinkClick r:id="rId10"/>
              </a:rPr>
              <a:t>Urban Institute</a:t>
            </a:r>
            <a:endParaRPr lang="en-US" sz="2000" dirty="0" smtClean="0">
              <a:latin typeface="Cambria" pitchFamily="18" charset="0"/>
            </a:endParaRPr>
          </a:p>
          <a:p>
            <a:r>
              <a:rPr lang="en-US" sz="2000" dirty="0" smtClean="0">
                <a:latin typeface="Cambria" pitchFamily="18" charset="0"/>
                <a:hlinkClick r:id="rId11"/>
              </a:rPr>
              <a:t>Public/Private Ventures</a:t>
            </a:r>
            <a:endParaRPr lang="en-US" sz="2000" dirty="0">
              <a:latin typeface="Cambria" pitchFamily="18" charset="0"/>
            </a:endParaRP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12"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086644" y="2685143"/>
            <a:ext cx="6967537" cy="4247317"/>
          </a:xfrm>
          <a:prstGeom prst="rect">
            <a:avLst/>
          </a:prstGeom>
          <a:noFill/>
          <a:ln w="9525">
            <a:noFill/>
            <a:miter lim="800000"/>
            <a:headEnd/>
            <a:tailEnd/>
          </a:ln>
        </p:spPr>
        <p:txBody>
          <a:bodyPr wrap="square">
            <a:spAutoFit/>
          </a:bodyPr>
          <a:lstStyle/>
          <a:p>
            <a:pPr algn="ctr" eaLnBrk="0" hangingPunct="0"/>
            <a:r>
              <a:rPr lang="en-US" sz="5400" dirty="0" smtClean="0">
                <a:solidFill>
                  <a:srgbClr val="676666"/>
                </a:solidFill>
                <a:latin typeface="Cambria" pitchFamily="18" charset="0"/>
              </a:rPr>
              <a:t>309 N. Aurora Street</a:t>
            </a:r>
          </a:p>
          <a:p>
            <a:pPr algn="ctr" eaLnBrk="0" hangingPunct="0"/>
            <a:r>
              <a:rPr lang="en-US" sz="5400" dirty="0" smtClean="0">
                <a:solidFill>
                  <a:srgbClr val="676666"/>
                </a:solidFill>
                <a:latin typeface="Cambria" pitchFamily="18" charset="0"/>
              </a:rPr>
              <a:t>Ithaca, NY 14850</a:t>
            </a:r>
          </a:p>
          <a:p>
            <a:pPr algn="ctr" eaLnBrk="0" hangingPunct="0"/>
            <a:r>
              <a:rPr lang="en-US" sz="5400" dirty="0" smtClean="0">
                <a:solidFill>
                  <a:srgbClr val="676666"/>
                </a:solidFill>
                <a:latin typeface="Cambria" pitchFamily="18" charset="0"/>
              </a:rPr>
              <a:t>607-272-9333</a:t>
            </a: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304800" y="134938"/>
            <a:ext cx="2514600" cy="839787"/>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dirty="0" smtClean="0">
                <a:solidFill>
                  <a:schemeClr val="bg1"/>
                </a:solidFill>
                <a:latin typeface="Times New Roman" pitchFamily="18" charset="0"/>
              </a:rPr>
              <a:t>Visit us</a:t>
            </a:r>
            <a:endParaRPr lang="en-US" altLang="en-US" sz="5400" b="1" dirty="0"/>
          </a:p>
        </p:txBody>
      </p:sp>
      <p:pic>
        <p:nvPicPr>
          <p:cNvPr id="41990" name="Picture 6" descr="New CFTC Logo_4C_4in MAY 2011.tif"/>
          <p:cNvPicPr>
            <a:picLocks noChangeAspect="1"/>
          </p:cNvPicPr>
          <p:nvPr/>
        </p:nvPicPr>
        <p:blipFill>
          <a:blip r:embed="rId3"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1963" y="2206625"/>
            <a:ext cx="8188325" cy="809625"/>
            <a:chOff x="291" y="1390"/>
            <a:chExt cx="5158" cy="510"/>
          </a:xfrm>
        </p:grpSpPr>
        <p:sp>
          <p:nvSpPr>
            <p:cNvPr id="1351683" name="Rectangle 3"/>
            <p:cNvSpPr>
              <a:spLocks noChangeArrowheads="1"/>
            </p:cNvSpPr>
            <p:nvPr/>
          </p:nvSpPr>
          <p:spPr bwMode="auto">
            <a:xfrm>
              <a:off x="291" y="1390"/>
              <a:ext cx="5158" cy="510"/>
            </a:xfrm>
            <a:prstGeom prst="rect">
              <a:avLst/>
            </a:prstGeom>
            <a:solidFill>
              <a:srgbClr val="E99C63"/>
            </a:solidFill>
            <a:ln w="38100">
              <a:noFill/>
              <a:miter lim="800000"/>
              <a:headEnd/>
              <a:tailEnd/>
            </a:ln>
            <a:effectLst/>
          </p:spPr>
          <p:txBody>
            <a:bodyPr wrap="none" anchor="ctr"/>
            <a:lstStyle/>
            <a:p>
              <a:endParaRPr lang="en-US" dirty="0"/>
            </a:p>
          </p:txBody>
        </p:sp>
        <p:sp>
          <p:nvSpPr>
            <p:cNvPr id="1351684" name="Text Box 4"/>
            <p:cNvSpPr txBox="1">
              <a:spLocks noChangeArrowheads="1"/>
            </p:cNvSpPr>
            <p:nvPr/>
          </p:nvSpPr>
          <p:spPr bwMode="auto">
            <a:xfrm>
              <a:off x="335" y="1394"/>
              <a:ext cx="756" cy="442"/>
            </a:xfrm>
            <a:prstGeom prst="rect">
              <a:avLst/>
            </a:prstGeom>
            <a:noFill/>
            <a:ln w="9525">
              <a:noFill/>
              <a:miter lim="800000"/>
              <a:headEnd/>
              <a:tailEnd/>
            </a:ln>
            <a:effectLst/>
          </p:spPr>
          <p:txBody>
            <a:bodyPr wrap="none">
              <a:spAutoFit/>
            </a:bodyPr>
            <a:lstStyle/>
            <a:p>
              <a:pPr algn="ctr">
                <a:lnSpc>
                  <a:spcPct val="100000"/>
                </a:lnSpc>
                <a:spcBef>
                  <a:spcPct val="0"/>
                </a:spcBef>
              </a:pPr>
              <a:r>
                <a:rPr lang="en-US" altLang="en-US" sz="4000" dirty="0">
                  <a:solidFill>
                    <a:schemeClr val="bg1"/>
                  </a:solidFill>
                  <a:effectLst/>
                  <a:latin typeface="Times New Roman" pitchFamily="18" charset="0"/>
                </a:rPr>
                <a:t>1914</a:t>
              </a:r>
              <a:endParaRPr lang="en-US" altLang="en-US" sz="4000" dirty="0">
                <a:solidFill>
                  <a:schemeClr val="accent2"/>
                </a:solidFill>
                <a:effectLst/>
                <a:latin typeface="Times New Roman" pitchFamily="18" charset="0"/>
              </a:endParaRPr>
            </a:p>
          </p:txBody>
        </p:sp>
        <p:sp>
          <p:nvSpPr>
            <p:cNvPr id="1351685" name="Rectangle 5"/>
            <p:cNvSpPr>
              <a:spLocks noChangeArrowheads="1"/>
            </p:cNvSpPr>
            <p:nvPr/>
          </p:nvSpPr>
          <p:spPr bwMode="auto">
            <a:xfrm>
              <a:off x="1518" y="1475"/>
              <a:ext cx="2935" cy="381"/>
            </a:xfrm>
            <a:prstGeom prst="rect">
              <a:avLst/>
            </a:prstGeom>
            <a:noFill/>
            <a:ln w="9525">
              <a:noFill/>
              <a:miter lim="800000"/>
              <a:headEnd/>
              <a:tailEnd/>
            </a:ln>
            <a:effectLst/>
          </p:spPr>
          <p:txBody>
            <a:bodyPr/>
            <a:lstStyle/>
            <a:p>
              <a:pPr>
                <a:lnSpc>
                  <a:spcPct val="85000"/>
                </a:lnSpc>
                <a:tabLst>
                  <a:tab pos="231775" algn="l"/>
                  <a:tab pos="461963" algn="l"/>
                </a:tabLst>
              </a:pPr>
              <a:r>
                <a:rPr lang="en-US" altLang="en-US" sz="1600" b="1" dirty="0">
                  <a:effectLst/>
                </a:rPr>
                <a:t>First U.S. community foundation established in Cleveland, Ohio</a:t>
              </a:r>
              <a:endParaRPr lang="en-US" altLang="en-US" sz="2100" b="1" dirty="0">
                <a:effectLst/>
              </a:endParaRPr>
            </a:p>
          </p:txBody>
        </p:sp>
      </p:grpSp>
      <p:grpSp>
        <p:nvGrpSpPr>
          <p:cNvPr id="3" name="Group 6"/>
          <p:cNvGrpSpPr>
            <a:grpSpLocks/>
          </p:cNvGrpSpPr>
          <p:nvPr/>
        </p:nvGrpSpPr>
        <p:grpSpPr bwMode="auto">
          <a:xfrm>
            <a:off x="466725" y="4359275"/>
            <a:ext cx="8183563" cy="809625"/>
            <a:chOff x="294" y="2754"/>
            <a:chExt cx="5155" cy="510"/>
          </a:xfrm>
        </p:grpSpPr>
        <p:sp>
          <p:nvSpPr>
            <p:cNvPr id="1351687" name="Rectangle 7"/>
            <p:cNvSpPr>
              <a:spLocks noChangeArrowheads="1"/>
            </p:cNvSpPr>
            <p:nvPr/>
          </p:nvSpPr>
          <p:spPr bwMode="auto">
            <a:xfrm>
              <a:off x="294" y="2754"/>
              <a:ext cx="5155" cy="510"/>
            </a:xfrm>
            <a:prstGeom prst="rect">
              <a:avLst/>
            </a:prstGeom>
            <a:solidFill>
              <a:srgbClr val="83A6B9"/>
            </a:solidFill>
            <a:ln w="38100">
              <a:noFill/>
              <a:miter lim="800000"/>
              <a:headEnd/>
              <a:tailEnd/>
            </a:ln>
            <a:effectLst/>
          </p:spPr>
          <p:txBody>
            <a:bodyPr wrap="none" anchor="ctr"/>
            <a:lstStyle/>
            <a:p>
              <a:endParaRPr lang="en-US" dirty="0"/>
            </a:p>
          </p:txBody>
        </p:sp>
        <p:sp>
          <p:nvSpPr>
            <p:cNvPr id="1351688" name="Text Box 8"/>
            <p:cNvSpPr txBox="1">
              <a:spLocks noChangeArrowheads="1"/>
            </p:cNvSpPr>
            <p:nvPr/>
          </p:nvSpPr>
          <p:spPr bwMode="auto">
            <a:xfrm>
              <a:off x="373" y="2755"/>
              <a:ext cx="827" cy="442"/>
            </a:xfrm>
            <a:prstGeom prst="rect">
              <a:avLst/>
            </a:prstGeom>
            <a:noFill/>
            <a:ln w="9525">
              <a:noFill/>
              <a:miter lim="800000"/>
              <a:headEnd/>
              <a:tailEnd/>
            </a:ln>
            <a:effectLst/>
          </p:spPr>
          <p:txBody>
            <a:bodyPr wrap="none">
              <a:spAutoFit/>
            </a:bodyPr>
            <a:lstStyle/>
            <a:p>
              <a:pPr algn="ctr">
                <a:lnSpc>
                  <a:spcPct val="100000"/>
                </a:lnSpc>
                <a:spcBef>
                  <a:spcPct val="0"/>
                </a:spcBef>
              </a:pPr>
              <a:r>
                <a:rPr lang="en-US" altLang="en-US" sz="4000" dirty="0">
                  <a:solidFill>
                    <a:schemeClr val="bg1"/>
                  </a:solidFill>
                  <a:effectLst/>
                  <a:latin typeface="Times New Roman" pitchFamily="18" charset="0"/>
                </a:rPr>
                <a:t>today</a:t>
              </a:r>
              <a:endParaRPr lang="en-US" altLang="en-US" sz="4000" dirty="0">
                <a:solidFill>
                  <a:schemeClr val="accent2"/>
                </a:solidFill>
                <a:effectLst/>
                <a:latin typeface="Times New Roman" pitchFamily="18" charset="0"/>
              </a:endParaRPr>
            </a:p>
          </p:txBody>
        </p:sp>
        <p:sp>
          <p:nvSpPr>
            <p:cNvPr id="1351689" name="Text Box 9"/>
            <p:cNvSpPr txBox="1">
              <a:spLocks noChangeArrowheads="1"/>
            </p:cNvSpPr>
            <p:nvPr/>
          </p:nvSpPr>
          <p:spPr bwMode="auto">
            <a:xfrm>
              <a:off x="1507" y="2923"/>
              <a:ext cx="3178" cy="190"/>
            </a:xfrm>
            <a:prstGeom prst="rect">
              <a:avLst/>
            </a:prstGeom>
            <a:noFill/>
            <a:ln w="9525">
              <a:noFill/>
              <a:miter lim="800000"/>
              <a:headEnd/>
              <a:tailEnd/>
            </a:ln>
            <a:effectLst/>
          </p:spPr>
          <p:txBody>
            <a:bodyPr wrap="none">
              <a:spAutoFit/>
            </a:bodyPr>
            <a:lstStyle/>
            <a:p>
              <a:pPr>
                <a:lnSpc>
                  <a:spcPct val="85000"/>
                </a:lnSpc>
              </a:pPr>
              <a:r>
                <a:rPr lang="en-US" altLang="en-US" sz="1600" b="1" dirty="0" smtClean="0">
                  <a:effectLst/>
                </a:rPr>
                <a:t>734 </a:t>
              </a:r>
              <a:r>
                <a:rPr lang="en-US" altLang="en-US" sz="1600" b="1" dirty="0">
                  <a:effectLst/>
                </a:rPr>
                <a:t>community foundations in the United States</a:t>
              </a:r>
            </a:p>
          </p:txBody>
        </p:sp>
      </p:grpSp>
      <p:sp>
        <p:nvSpPr>
          <p:cNvPr id="1351690" name="Text Box 10"/>
          <p:cNvSpPr txBox="1">
            <a:spLocks noChangeArrowheads="1"/>
          </p:cNvSpPr>
          <p:nvPr/>
        </p:nvSpPr>
        <p:spPr bwMode="auto">
          <a:xfrm>
            <a:off x="368134" y="5281613"/>
            <a:ext cx="8490857" cy="1800493"/>
          </a:xfrm>
          <a:prstGeom prst="rect">
            <a:avLst/>
          </a:prstGeom>
          <a:noFill/>
          <a:ln w="9525">
            <a:noFill/>
            <a:miter lim="800000"/>
            <a:headEnd/>
            <a:tailEnd/>
          </a:ln>
          <a:effectLst/>
        </p:spPr>
        <p:txBody>
          <a:bodyPr wrap="square">
            <a:spAutoFit/>
          </a:bodyPr>
          <a:lstStyle/>
          <a:p>
            <a:pPr marL="173038" indent="-173038" algn="ctr">
              <a:lnSpc>
                <a:spcPct val="85000"/>
              </a:lnSpc>
              <a:spcBef>
                <a:spcPct val="25000"/>
              </a:spcBef>
            </a:pPr>
            <a:r>
              <a:rPr lang="en-US" altLang="en-US" sz="1700" b="1" dirty="0">
                <a:solidFill>
                  <a:schemeClr val="accent1"/>
                </a:solidFill>
                <a:effectLst/>
              </a:rPr>
              <a:t>›</a:t>
            </a:r>
            <a:r>
              <a:rPr lang="en-US" altLang="en-US" sz="1500" dirty="0">
                <a:effectLst/>
              </a:rPr>
              <a:t> 	</a:t>
            </a:r>
            <a:r>
              <a:rPr lang="en-US" altLang="en-US" sz="1800" b="1" dirty="0">
                <a:effectLst/>
                <a:latin typeface="Cambria" pitchFamily="18" charset="0"/>
              </a:rPr>
              <a:t>Serving </a:t>
            </a:r>
            <a:r>
              <a:rPr lang="en-US" altLang="en-US" sz="1800" b="1" dirty="0" smtClean="0">
                <a:effectLst/>
                <a:latin typeface="Cambria" pitchFamily="18" charset="0"/>
              </a:rPr>
              <a:t>86% of the US population and growing globally</a:t>
            </a:r>
            <a:endParaRPr lang="en-US" altLang="en-US" sz="1800" b="1" dirty="0">
              <a:effectLst/>
              <a:latin typeface="Cambria" pitchFamily="18" charset="0"/>
            </a:endParaRPr>
          </a:p>
          <a:p>
            <a:pPr marL="173038" indent="-173038" algn="ctr">
              <a:lnSpc>
                <a:spcPct val="85000"/>
              </a:lnSpc>
              <a:spcBef>
                <a:spcPct val="25000"/>
              </a:spcBef>
            </a:pPr>
            <a:r>
              <a:rPr lang="en-US" altLang="en-US" sz="1800" b="1" dirty="0">
                <a:solidFill>
                  <a:schemeClr val="accent1"/>
                </a:solidFill>
                <a:effectLst/>
                <a:latin typeface="Cambria" pitchFamily="18" charset="0"/>
              </a:rPr>
              <a:t>›</a:t>
            </a:r>
            <a:r>
              <a:rPr lang="en-US" altLang="en-US" sz="1800" b="1" dirty="0">
                <a:effectLst/>
                <a:latin typeface="Cambria" pitchFamily="18" charset="0"/>
              </a:rPr>
              <a:t> 	More than </a:t>
            </a:r>
            <a:r>
              <a:rPr lang="en-US" altLang="en-US" sz="1800" b="1" dirty="0" smtClean="0">
                <a:effectLst/>
                <a:latin typeface="Cambria" pitchFamily="18" charset="0"/>
              </a:rPr>
              <a:t>$</a:t>
            </a:r>
            <a:r>
              <a:rPr lang="en-US" altLang="en-US" sz="1800" b="1" dirty="0" smtClean="0">
                <a:latin typeface="Cambria" pitchFamily="18" charset="0"/>
              </a:rPr>
              <a:t>55</a:t>
            </a:r>
            <a:r>
              <a:rPr lang="en-US" altLang="en-US" sz="1800" b="1" dirty="0" smtClean="0">
                <a:effectLst/>
                <a:latin typeface="Cambria" pitchFamily="18" charset="0"/>
              </a:rPr>
              <a:t> </a:t>
            </a:r>
            <a:r>
              <a:rPr lang="en-US" altLang="en-US" sz="1800" b="1" dirty="0">
                <a:effectLst/>
                <a:latin typeface="Cambria" pitchFamily="18" charset="0"/>
              </a:rPr>
              <a:t>billion in assets nationally</a:t>
            </a:r>
          </a:p>
          <a:p>
            <a:pPr marL="173038" indent="-173038" algn="ctr">
              <a:lnSpc>
                <a:spcPct val="85000"/>
              </a:lnSpc>
              <a:spcBef>
                <a:spcPct val="25000"/>
              </a:spcBef>
            </a:pPr>
            <a:r>
              <a:rPr lang="en-US" altLang="en-US" sz="1800" b="1" dirty="0">
                <a:effectLst/>
                <a:latin typeface="Cambria" pitchFamily="18" charset="0"/>
              </a:rPr>
              <a:t>         </a:t>
            </a:r>
            <a:r>
              <a:rPr lang="en-US" altLang="en-US" sz="1800" b="1" dirty="0" smtClean="0">
                <a:effectLst/>
                <a:latin typeface="Cambria" pitchFamily="18" charset="0"/>
              </a:rPr>
              <a:t>$10.8 </a:t>
            </a:r>
            <a:r>
              <a:rPr lang="en-US" altLang="en-US" sz="1800" b="1" dirty="0">
                <a:effectLst/>
                <a:latin typeface="Cambria" pitchFamily="18" charset="0"/>
              </a:rPr>
              <a:t>million in Tompkins County</a:t>
            </a:r>
          </a:p>
          <a:p>
            <a:pPr marL="173038" indent="-173038" algn="ctr">
              <a:lnSpc>
                <a:spcPct val="85000"/>
              </a:lnSpc>
              <a:spcBef>
                <a:spcPct val="25000"/>
              </a:spcBef>
            </a:pPr>
            <a:r>
              <a:rPr lang="en-US" altLang="en-US" sz="1800" b="1" dirty="0">
                <a:solidFill>
                  <a:schemeClr val="accent1"/>
                </a:solidFill>
                <a:effectLst/>
                <a:latin typeface="Cambria" pitchFamily="18" charset="0"/>
              </a:rPr>
              <a:t>› </a:t>
            </a:r>
            <a:r>
              <a:rPr lang="en-US" altLang="en-US" sz="1800" b="1" dirty="0">
                <a:effectLst/>
                <a:latin typeface="Cambria" pitchFamily="18" charset="0"/>
              </a:rPr>
              <a:t>	</a:t>
            </a:r>
            <a:r>
              <a:rPr lang="en-US" altLang="en-US" sz="1800" b="1" dirty="0" smtClean="0">
                <a:effectLst/>
                <a:latin typeface="Cambria" pitchFamily="18" charset="0"/>
              </a:rPr>
              <a:t>Made grants of more </a:t>
            </a:r>
            <a:r>
              <a:rPr lang="en-US" altLang="en-US" sz="1800" b="1" dirty="0">
                <a:effectLst/>
                <a:latin typeface="Cambria" pitchFamily="18" charset="0"/>
              </a:rPr>
              <a:t>than </a:t>
            </a:r>
            <a:r>
              <a:rPr lang="en-US" altLang="en-US" sz="1800" b="1" dirty="0" smtClean="0">
                <a:effectLst/>
                <a:latin typeface="Cambria" pitchFamily="18" charset="0"/>
              </a:rPr>
              <a:t>$</a:t>
            </a:r>
            <a:r>
              <a:rPr lang="en-US" altLang="en-US" sz="1800" b="1" dirty="0" smtClean="0">
                <a:latin typeface="Cambria" pitchFamily="18" charset="0"/>
              </a:rPr>
              <a:t>4.2</a:t>
            </a:r>
            <a:r>
              <a:rPr lang="en-US" altLang="en-US" sz="1800" b="1" dirty="0" smtClean="0">
                <a:effectLst/>
                <a:latin typeface="Cambria" pitchFamily="18" charset="0"/>
              </a:rPr>
              <a:t> </a:t>
            </a:r>
            <a:r>
              <a:rPr lang="en-US" altLang="en-US" sz="1800" b="1" dirty="0">
                <a:effectLst/>
                <a:latin typeface="Cambria" pitchFamily="18" charset="0"/>
              </a:rPr>
              <a:t>billion nationally </a:t>
            </a:r>
            <a:r>
              <a:rPr lang="en-US" altLang="en-US" sz="1800" b="1" dirty="0" smtClean="0">
                <a:effectLst/>
                <a:latin typeface="Cambria" pitchFamily="18" charset="0"/>
              </a:rPr>
              <a:t>in 2010</a:t>
            </a:r>
            <a:endParaRPr lang="en-US" altLang="en-US" sz="1800" b="1" dirty="0">
              <a:effectLst/>
              <a:latin typeface="Cambria" pitchFamily="18" charset="0"/>
            </a:endParaRPr>
          </a:p>
          <a:p>
            <a:pPr marL="173038" indent="-173038" algn="ctr">
              <a:lnSpc>
                <a:spcPct val="85000"/>
              </a:lnSpc>
              <a:spcBef>
                <a:spcPct val="25000"/>
              </a:spcBef>
            </a:pPr>
            <a:r>
              <a:rPr lang="en-US" altLang="en-US" sz="1800" b="1" dirty="0">
                <a:solidFill>
                  <a:schemeClr val="accent1"/>
                </a:solidFill>
                <a:effectLst/>
                <a:latin typeface="Cambria" pitchFamily="18" charset="0"/>
              </a:rPr>
              <a:t>› 	</a:t>
            </a:r>
            <a:r>
              <a:rPr lang="en-US" altLang="en-US" sz="1800" b="1" dirty="0" smtClean="0">
                <a:latin typeface="Cambria" pitchFamily="18" charset="0"/>
              </a:rPr>
              <a:t>Received gifts of m</a:t>
            </a:r>
            <a:r>
              <a:rPr lang="en-US" altLang="en-US" sz="1800" b="1" dirty="0" smtClean="0">
                <a:effectLst/>
                <a:latin typeface="Cambria" pitchFamily="18" charset="0"/>
              </a:rPr>
              <a:t>ore </a:t>
            </a:r>
            <a:r>
              <a:rPr lang="en-US" altLang="en-US" sz="1800" b="1" dirty="0">
                <a:effectLst/>
                <a:latin typeface="Cambria" pitchFamily="18" charset="0"/>
              </a:rPr>
              <a:t>than </a:t>
            </a:r>
            <a:r>
              <a:rPr lang="en-US" altLang="en-US" sz="1800" b="1" dirty="0" smtClean="0">
                <a:effectLst/>
                <a:latin typeface="Cambria" pitchFamily="18" charset="0"/>
              </a:rPr>
              <a:t>$</a:t>
            </a:r>
            <a:r>
              <a:rPr lang="en-US" altLang="en-US" sz="1800" b="1" dirty="0" smtClean="0">
                <a:latin typeface="Cambria" pitchFamily="18" charset="0"/>
              </a:rPr>
              <a:t>4.7</a:t>
            </a:r>
            <a:r>
              <a:rPr lang="en-US" altLang="en-US" sz="1800" b="1" dirty="0" smtClean="0">
                <a:effectLst/>
                <a:latin typeface="Cambria" pitchFamily="18" charset="0"/>
              </a:rPr>
              <a:t> </a:t>
            </a:r>
            <a:r>
              <a:rPr lang="en-US" altLang="en-US" sz="1800" b="1" dirty="0">
                <a:effectLst/>
                <a:latin typeface="Cambria" pitchFamily="18" charset="0"/>
              </a:rPr>
              <a:t>billion </a:t>
            </a:r>
            <a:r>
              <a:rPr lang="en-US" altLang="en-US" sz="1800" b="1" dirty="0" smtClean="0">
                <a:effectLst/>
                <a:latin typeface="Cambria" pitchFamily="18" charset="0"/>
              </a:rPr>
              <a:t>in 2010</a:t>
            </a:r>
            <a:endParaRPr lang="en-US" altLang="en-US" sz="1800" b="1" dirty="0">
              <a:effectLst/>
              <a:latin typeface="Cambria" pitchFamily="18" charset="0"/>
            </a:endParaRPr>
          </a:p>
          <a:p>
            <a:pPr marL="173038" indent="-173038">
              <a:lnSpc>
                <a:spcPct val="85000"/>
              </a:lnSpc>
              <a:spcBef>
                <a:spcPct val="25000"/>
              </a:spcBef>
            </a:pPr>
            <a:endParaRPr lang="en-US" altLang="en-US" sz="1500" dirty="0">
              <a:effectLst/>
            </a:endParaRPr>
          </a:p>
        </p:txBody>
      </p:sp>
      <p:grpSp>
        <p:nvGrpSpPr>
          <p:cNvPr id="4" name="Group 11"/>
          <p:cNvGrpSpPr>
            <a:grpSpLocks/>
          </p:cNvGrpSpPr>
          <p:nvPr/>
        </p:nvGrpSpPr>
        <p:grpSpPr bwMode="auto">
          <a:xfrm>
            <a:off x="473075" y="3284538"/>
            <a:ext cx="8177213" cy="868362"/>
            <a:chOff x="298" y="2077"/>
            <a:chExt cx="5151" cy="547"/>
          </a:xfrm>
        </p:grpSpPr>
        <p:sp>
          <p:nvSpPr>
            <p:cNvPr id="1351692" name="Rectangle 12"/>
            <p:cNvSpPr>
              <a:spLocks noChangeArrowheads="1"/>
            </p:cNvSpPr>
            <p:nvPr/>
          </p:nvSpPr>
          <p:spPr bwMode="auto">
            <a:xfrm>
              <a:off x="298" y="2084"/>
              <a:ext cx="5151" cy="510"/>
            </a:xfrm>
            <a:prstGeom prst="rect">
              <a:avLst/>
            </a:prstGeom>
            <a:solidFill>
              <a:srgbClr val="AABA82"/>
            </a:solidFill>
            <a:ln w="38100">
              <a:noFill/>
              <a:miter lim="800000"/>
              <a:headEnd/>
              <a:tailEnd/>
            </a:ln>
            <a:effectLst/>
          </p:spPr>
          <p:txBody>
            <a:bodyPr wrap="none" anchor="ctr"/>
            <a:lstStyle/>
            <a:p>
              <a:endParaRPr lang="en-US" dirty="0"/>
            </a:p>
          </p:txBody>
        </p:sp>
        <p:sp>
          <p:nvSpPr>
            <p:cNvPr id="1351693" name="Text Box 13"/>
            <p:cNvSpPr txBox="1">
              <a:spLocks noChangeArrowheads="1"/>
            </p:cNvSpPr>
            <p:nvPr/>
          </p:nvSpPr>
          <p:spPr bwMode="auto">
            <a:xfrm>
              <a:off x="382" y="2077"/>
              <a:ext cx="756" cy="442"/>
            </a:xfrm>
            <a:prstGeom prst="rect">
              <a:avLst/>
            </a:prstGeom>
            <a:noFill/>
            <a:ln w="9525">
              <a:noFill/>
              <a:miter lim="800000"/>
              <a:headEnd/>
              <a:tailEnd/>
            </a:ln>
            <a:effectLst/>
          </p:spPr>
          <p:txBody>
            <a:bodyPr wrap="none">
              <a:spAutoFit/>
            </a:bodyPr>
            <a:lstStyle/>
            <a:p>
              <a:pPr algn="ctr">
                <a:lnSpc>
                  <a:spcPct val="100000"/>
                </a:lnSpc>
                <a:spcBef>
                  <a:spcPct val="0"/>
                </a:spcBef>
              </a:pPr>
              <a:r>
                <a:rPr lang="en-US" altLang="en-US" sz="4000" dirty="0">
                  <a:solidFill>
                    <a:schemeClr val="bg1"/>
                  </a:solidFill>
                  <a:effectLst/>
                  <a:latin typeface="Times New Roman" pitchFamily="18" charset="0"/>
                </a:rPr>
                <a:t>2000</a:t>
              </a:r>
              <a:endParaRPr lang="en-US" altLang="en-US" sz="4000" dirty="0">
                <a:solidFill>
                  <a:srgbClr val="879B55"/>
                </a:solidFill>
                <a:effectLst/>
                <a:latin typeface="Times New Roman" pitchFamily="18" charset="0"/>
              </a:endParaRPr>
            </a:p>
          </p:txBody>
        </p:sp>
        <p:sp>
          <p:nvSpPr>
            <p:cNvPr id="1351694" name="Rectangle 14"/>
            <p:cNvSpPr>
              <a:spLocks noChangeArrowheads="1"/>
            </p:cNvSpPr>
            <p:nvPr/>
          </p:nvSpPr>
          <p:spPr bwMode="auto">
            <a:xfrm>
              <a:off x="1507" y="2182"/>
              <a:ext cx="3645" cy="442"/>
            </a:xfrm>
            <a:prstGeom prst="rect">
              <a:avLst/>
            </a:prstGeom>
            <a:noFill/>
            <a:ln w="9525">
              <a:noFill/>
              <a:miter lim="800000"/>
              <a:headEnd/>
              <a:tailEnd/>
            </a:ln>
            <a:effectLst/>
          </p:spPr>
          <p:txBody>
            <a:bodyPr/>
            <a:lstStyle/>
            <a:p>
              <a:pPr>
                <a:lnSpc>
                  <a:spcPct val="85000"/>
                </a:lnSpc>
                <a:tabLst>
                  <a:tab pos="231775" algn="l"/>
                  <a:tab pos="461963" algn="l"/>
                </a:tabLst>
              </a:pPr>
              <a:r>
                <a:rPr lang="en-US" altLang="en-US" sz="1600" b="1" dirty="0">
                  <a:effectLst/>
                </a:rPr>
                <a:t>Community Foundation of Tompkins County established </a:t>
              </a:r>
              <a:endParaRPr lang="en-US" altLang="en-US" sz="2000" b="1" dirty="0">
                <a:effectLst/>
              </a:endParaRPr>
            </a:p>
          </p:txBody>
        </p:sp>
      </p:grpSp>
      <p:sp>
        <p:nvSpPr>
          <p:cNvPr id="1351695" name="Rectangle 15"/>
          <p:cNvSpPr>
            <a:spLocks noChangeArrowheads="1"/>
          </p:cNvSpPr>
          <p:nvPr/>
        </p:nvSpPr>
        <p:spPr bwMode="auto">
          <a:xfrm>
            <a:off x="0" y="0"/>
            <a:ext cx="9144000" cy="1736725"/>
          </a:xfrm>
          <a:prstGeom prst="rect">
            <a:avLst/>
          </a:prstGeom>
          <a:solidFill>
            <a:schemeClr val="accent2"/>
          </a:solidFill>
          <a:ln w="38100">
            <a:noFill/>
            <a:miter lim="800000"/>
            <a:headEnd/>
            <a:tailEnd/>
          </a:ln>
          <a:effectLst/>
        </p:spPr>
        <p:txBody>
          <a:bodyPr wrap="none" anchor="ctr"/>
          <a:lstStyle/>
          <a:p>
            <a:endParaRPr lang="en-US" dirty="0"/>
          </a:p>
        </p:txBody>
      </p:sp>
      <p:sp>
        <p:nvSpPr>
          <p:cNvPr id="1351696" name="Text Box 16"/>
          <p:cNvSpPr txBox="1">
            <a:spLocks noChangeArrowheads="1"/>
          </p:cNvSpPr>
          <p:nvPr/>
        </p:nvSpPr>
        <p:spPr bwMode="auto">
          <a:xfrm>
            <a:off x="369888" y="227013"/>
            <a:ext cx="1755775" cy="420687"/>
          </a:xfrm>
          <a:prstGeom prst="rect">
            <a:avLst/>
          </a:prstGeom>
          <a:noFill/>
          <a:ln w="9525">
            <a:noFill/>
            <a:miter lim="800000"/>
            <a:headEnd/>
            <a:tailEnd/>
          </a:ln>
          <a:effectLst/>
        </p:spPr>
        <p:txBody>
          <a:bodyPr wrap="none">
            <a:spAutoFit/>
          </a:bodyPr>
          <a:lstStyle/>
          <a:p>
            <a:pPr>
              <a:spcBef>
                <a:spcPct val="35000"/>
              </a:spcBef>
            </a:pPr>
            <a:r>
              <a:rPr lang="en-US" altLang="en-US" sz="2400" b="1" dirty="0">
                <a:solidFill>
                  <a:schemeClr val="bg1"/>
                </a:solidFill>
                <a:effectLst/>
              </a:rPr>
              <a:t>foundation</a:t>
            </a:r>
            <a:endParaRPr lang="en-US" altLang="en-US" sz="2400" b="1" dirty="0">
              <a:solidFill>
                <a:srgbClr val="EA7D56"/>
              </a:solidFill>
              <a:effectLst/>
            </a:endParaRPr>
          </a:p>
        </p:txBody>
      </p:sp>
      <p:sp>
        <p:nvSpPr>
          <p:cNvPr id="1351697" name="Rectangle 17"/>
          <p:cNvSpPr>
            <a:spLocks noChangeArrowheads="1"/>
          </p:cNvSpPr>
          <p:nvPr/>
        </p:nvSpPr>
        <p:spPr bwMode="auto">
          <a:xfrm>
            <a:off x="0" y="1727200"/>
            <a:ext cx="9144000" cy="152400"/>
          </a:xfrm>
          <a:prstGeom prst="rect">
            <a:avLst/>
          </a:prstGeom>
          <a:solidFill>
            <a:schemeClr val="accent2">
              <a:alpha val="50000"/>
            </a:schemeClr>
          </a:solidFill>
          <a:ln w="38100">
            <a:noFill/>
            <a:miter lim="800000"/>
            <a:headEnd/>
            <a:tailEnd/>
          </a:ln>
          <a:effectLst/>
        </p:spPr>
        <p:txBody>
          <a:bodyPr wrap="none" anchor="ctr"/>
          <a:lstStyle/>
          <a:p>
            <a:endParaRPr lang="en-US" dirty="0"/>
          </a:p>
        </p:txBody>
      </p:sp>
      <p:sp>
        <p:nvSpPr>
          <p:cNvPr id="1351698" name="Text Box 18"/>
          <p:cNvSpPr txBox="1">
            <a:spLocks noChangeArrowheads="1"/>
          </p:cNvSpPr>
          <p:nvPr/>
        </p:nvSpPr>
        <p:spPr bwMode="auto">
          <a:xfrm>
            <a:off x="317500" y="495300"/>
            <a:ext cx="1946275" cy="1025525"/>
          </a:xfrm>
          <a:prstGeom prst="rect">
            <a:avLst/>
          </a:prstGeom>
          <a:noFill/>
          <a:ln w="9525">
            <a:noFill/>
            <a:miter lim="800000"/>
            <a:headEnd/>
            <a:tailEnd/>
          </a:ln>
          <a:effectLst/>
        </p:spPr>
        <p:txBody>
          <a:bodyPr>
            <a:spAutoFit/>
          </a:bodyPr>
          <a:lstStyle/>
          <a:p>
            <a:pPr>
              <a:spcBef>
                <a:spcPct val="35000"/>
              </a:spcBef>
            </a:pPr>
            <a:r>
              <a:rPr lang="en-US" altLang="en-US" sz="6800" dirty="0">
                <a:solidFill>
                  <a:schemeClr val="bg1"/>
                </a:solidFill>
                <a:effectLst/>
                <a:latin typeface="Times New Roman" pitchFamily="18" charset="0"/>
              </a:rPr>
              <a:t>facts</a:t>
            </a:r>
            <a:endParaRPr lang="en-US" altLang="en-US" sz="6800" b="1" dirty="0">
              <a:effectLst/>
            </a:endParaRPr>
          </a:p>
        </p:txBody>
      </p:sp>
      <p:sp>
        <p:nvSpPr>
          <p:cNvPr id="1351699" name="Rectangle 19"/>
          <p:cNvSpPr>
            <a:spLocks noChangeArrowheads="1"/>
          </p:cNvSpPr>
          <p:nvPr/>
        </p:nvSpPr>
        <p:spPr bwMode="auto">
          <a:xfrm>
            <a:off x="3876675" y="615950"/>
            <a:ext cx="3802063" cy="411163"/>
          </a:xfrm>
          <a:prstGeom prst="rect">
            <a:avLst/>
          </a:prstGeom>
          <a:noFill/>
          <a:ln w="9525">
            <a:noFill/>
            <a:miter lim="800000"/>
            <a:headEnd/>
            <a:tailEnd/>
          </a:ln>
          <a:effectLst/>
        </p:spPr>
        <p:txBody>
          <a:bodyPr anchor="ctr"/>
          <a:lstStyle/>
          <a:p>
            <a:pPr algn="ctr">
              <a:lnSpc>
                <a:spcPct val="95000"/>
              </a:lnSpc>
              <a:spcBef>
                <a:spcPct val="0"/>
              </a:spcBef>
            </a:pPr>
            <a:r>
              <a:rPr lang="en-US" altLang="en-US" i="1" dirty="0">
                <a:solidFill>
                  <a:schemeClr val="bg1"/>
                </a:solidFill>
                <a:effectLst/>
                <a:latin typeface="Times New Roman" pitchFamily="18" charset="0"/>
              </a:rPr>
              <a:t>A brief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351690"/>
                                        </p:tgtEl>
                                        <p:attrNameLst>
                                          <p:attrName>style.visibility</p:attrName>
                                        </p:attrNameLst>
                                      </p:cBhvr>
                                      <p:to>
                                        <p:strVal val="visible"/>
                                      </p:to>
                                    </p:set>
                                    <p:animEffect transition="in" filter="diamond(in)">
                                      <p:cBhvr>
                                        <p:cTn id="20" dur="2000"/>
                                        <p:tgtEl>
                                          <p:spTgt spid="135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17713"/>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7" name="Rectangle 2"/>
          <p:cNvSpPr txBox="1">
            <a:spLocks noChangeArrowheads="1"/>
          </p:cNvSpPr>
          <p:nvPr/>
        </p:nvSpPr>
        <p:spPr bwMode="auto">
          <a:xfrm>
            <a:off x="334963" y="295275"/>
            <a:ext cx="8470900" cy="1516063"/>
          </a:xfrm>
          <a:prstGeom prst="rect">
            <a:avLst/>
          </a:prstGeom>
          <a:noFill/>
          <a:ln w="9525">
            <a:noFill/>
            <a:miter lim="800000"/>
            <a:headEnd/>
            <a:tailEnd/>
          </a:ln>
        </p:spPr>
        <p:txBody>
          <a:bodyPr anchor="ctr"/>
          <a:lstStyle/>
          <a:p>
            <a:pPr algn="ctr" eaLnBrk="0" hangingPunct="0">
              <a:lnSpc>
                <a:spcPct val="95000"/>
              </a:lnSpc>
              <a:defRPr/>
            </a:pPr>
            <a:r>
              <a:rPr lang="en-US" sz="4000" b="1" kern="0" dirty="0">
                <a:solidFill>
                  <a:schemeClr val="bg1"/>
                </a:solidFill>
                <a:latin typeface="+mj-lt"/>
                <a:ea typeface="+mj-ea"/>
                <a:cs typeface="+mj-cs"/>
              </a:rPr>
              <a:t>The </a:t>
            </a:r>
            <a:r>
              <a:rPr lang="en-US" sz="4000" b="1" kern="0" dirty="0" smtClean="0">
                <a:solidFill>
                  <a:schemeClr val="bg1"/>
                </a:solidFill>
                <a:latin typeface="+mj-lt"/>
                <a:ea typeface="+mj-ea"/>
                <a:cs typeface="+mj-cs"/>
              </a:rPr>
              <a:t>I                </a:t>
            </a:r>
            <a:r>
              <a:rPr lang="en-US" sz="4000" b="1" kern="0" dirty="0" smtClean="0">
                <a:solidFill>
                  <a:schemeClr val="bg1"/>
                </a:solidFill>
                <a:latin typeface="Cambria" pitchFamily="18" charset="0"/>
                <a:ea typeface="+mj-ea"/>
                <a:cs typeface="+mj-cs"/>
              </a:rPr>
              <a:t>is </a:t>
            </a:r>
            <a:r>
              <a:rPr lang="en-US" sz="4000" b="1" kern="0" dirty="0">
                <a:solidFill>
                  <a:schemeClr val="bg1"/>
                </a:solidFill>
                <a:latin typeface="Cambria" pitchFamily="18" charset="0"/>
                <a:ea typeface="+mj-ea"/>
                <a:cs typeface="+mj-cs"/>
              </a:rPr>
              <a:t>a member </a:t>
            </a:r>
            <a:r>
              <a:rPr lang="en-US" sz="4000" b="1" kern="0" dirty="0" smtClean="0">
                <a:solidFill>
                  <a:schemeClr val="bg1"/>
                </a:solidFill>
                <a:latin typeface="Cambria" pitchFamily="18" charset="0"/>
                <a:ea typeface="+mj-ea"/>
                <a:cs typeface="+mj-cs"/>
              </a:rPr>
              <a:t>of</a:t>
            </a:r>
            <a:endParaRPr lang="en-US" sz="4000" b="1" kern="0" dirty="0">
              <a:solidFill>
                <a:schemeClr val="bg1"/>
              </a:solidFill>
              <a:latin typeface="Cambria" pitchFamily="18" charset="0"/>
              <a:ea typeface="+mj-ea"/>
              <a:cs typeface="+mj-cs"/>
            </a:endParaRPr>
          </a:p>
        </p:txBody>
      </p:sp>
      <p:pic>
        <p:nvPicPr>
          <p:cNvPr id="9" name="Picture 6" descr="COF logo"/>
          <p:cNvPicPr>
            <a:picLocks noChangeAspect="1" noChangeArrowheads="1"/>
          </p:cNvPicPr>
          <p:nvPr/>
        </p:nvPicPr>
        <p:blipFill>
          <a:blip r:embed="rId3" cstate="print"/>
          <a:srcRect/>
          <a:stretch>
            <a:fillRect/>
          </a:stretch>
        </p:blipFill>
        <p:spPr bwMode="auto">
          <a:xfrm>
            <a:off x="4570413" y="2708276"/>
            <a:ext cx="1912938" cy="617537"/>
          </a:xfrm>
          <a:prstGeom prst="rect">
            <a:avLst/>
          </a:prstGeom>
          <a:noFill/>
          <a:ln w="9525">
            <a:noFill/>
            <a:miter lim="800000"/>
            <a:headEnd/>
            <a:tailEnd/>
          </a:ln>
        </p:spPr>
      </p:pic>
      <p:sp>
        <p:nvSpPr>
          <p:cNvPr id="16" name="Rectangle 6"/>
          <p:cNvSpPr>
            <a:spLocks noChangeArrowheads="1"/>
          </p:cNvSpPr>
          <p:nvPr/>
        </p:nvSpPr>
        <p:spPr bwMode="auto">
          <a:xfrm>
            <a:off x="-1588" y="2003425"/>
            <a:ext cx="9144001"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4" name="TextBox 13"/>
          <p:cNvSpPr txBox="1"/>
          <p:nvPr/>
        </p:nvSpPr>
        <p:spPr>
          <a:xfrm>
            <a:off x="457200" y="2659856"/>
            <a:ext cx="6812280" cy="3693319"/>
          </a:xfrm>
          <a:prstGeom prst="rect">
            <a:avLst/>
          </a:prstGeom>
          <a:noFill/>
        </p:spPr>
        <p:txBody>
          <a:bodyPr wrap="square" rtlCol="0">
            <a:spAutoFit/>
          </a:bodyPr>
          <a:lstStyle/>
          <a:p>
            <a:r>
              <a:rPr lang="en-US" dirty="0">
                <a:solidFill>
                  <a:srgbClr val="676666"/>
                </a:solidFill>
                <a:latin typeface="Cambria" pitchFamily="18" charset="0"/>
              </a:rPr>
              <a:t>Council on </a:t>
            </a:r>
            <a:r>
              <a:rPr lang="en-US" dirty="0" smtClean="0">
                <a:solidFill>
                  <a:srgbClr val="676666"/>
                </a:solidFill>
                <a:latin typeface="Cambria" pitchFamily="18" charset="0"/>
              </a:rPr>
              <a:t>Foundations</a:t>
            </a:r>
          </a:p>
          <a:p>
            <a:endParaRPr lang="en-US" dirty="0">
              <a:solidFill>
                <a:srgbClr val="676666"/>
              </a:solidFill>
              <a:latin typeface="Cambria" pitchFamily="18" charset="0"/>
            </a:endParaRPr>
          </a:p>
          <a:p>
            <a:r>
              <a:rPr lang="en-US" dirty="0">
                <a:solidFill>
                  <a:srgbClr val="676666"/>
                </a:solidFill>
                <a:latin typeface="Cambria" pitchFamily="18" charset="0"/>
              </a:rPr>
              <a:t>Grantmakers for Effective </a:t>
            </a:r>
            <a:r>
              <a:rPr lang="en-US" dirty="0" smtClean="0">
                <a:solidFill>
                  <a:srgbClr val="676666"/>
                </a:solidFill>
                <a:latin typeface="Cambria" pitchFamily="18" charset="0"/>
              </a:rPr>
              <a:t>Organizations</a:t>
            </a:r>
          </a:p>
          <a:p>
            <a:endParaRPr lang="en-US" dirty="0">
              <a:solidFill>
                <a:srgbClr val="676666"/>
              </a:solidFill>
              <a:latin typeface="Cambria" pitchFamily="18" charset="0"/>
            </a:endParaRPr>
          </a:p>
          <a:p>
            <a:r>
              <a:rPr lang="en-US" dirty="0">
                <a:solidFill>
                  <a:srgbClr val="676666"/>
                </a:solidFill>
                <a:latin typeface="Cambria" pitchFamily="18" charset="0"/>
              </a:rPr>
              <a:t>Grantmakers Forum of New </a:t>
            </a:r>
            <a:r>
              <a:rPr lang="en-US" dirty="0" smtClean="0">
                <a:solidFill>
                  <a:srgbClr val="676666"/>
                </a:solidFill>
                <a:latin typeface="Cambria" pitchFamily="18" charset="0"/>
              </a:rPr>
              <a:t>York</a:t>
            </a:r>
          </a:p>
          <a:p>
            <a:endParaRPr lang="en-US" dirty="0">
              <a:solidFill>
                <a:srgbClr val="676666"/>
              </a:solidFill>
              <a:latin typeface="Cambria" pitchFamily="18" charset="0"/>
            </a:endParaRPr>
          </a:p>
          <a:p>
            <a:r>
              <a:rPr lang="en-US" dirty="0">
                <a:solidFill>
                  <a:srgbClr val="676666"/>
                </a:solidFill>
                <a:latin typeface="Cambria" pitchFamily="18" charset="0"/>
              </a:rPr>
              <a:t>Tompkins County Chamber of </a:t>
            </a:r>
            <a:r>
              <a:rPr lang="en-US" dirty="0" smtClean="0">
                <a:solidFill>
                  <a:srgbClr val="676666"/>
                </a:solidFill>
                <a:latin typeface="Cambria" pitchFamily="18" charset="0"/>
              </a:rPr>
              <a:t>Commerce</a:t>
            </a:r>
          </a:p>
          <a:p>
            <a:endParaRPr lang="en-US" dirty="0">
              <a:solidFill>
                <a:srgbClr val="676666"/>
              </a:solidFill>
              <a:latin typeface="Cambria" pitchFamily="18" charset="0"/>
            </a:endParaRPr>
          </a:p>
          <a:p>
            <a:r>
              <a:rPr lang="en-US" dirty="0">
                <a:solidFill>
                  <a:srgbClr val="676666"/>
                </a:solidFill>
                <a:latin typeface="Cambria" pitchFamily="18" charset="0"/>
              </a:rPr>
              <a:t>Tompkins County Funders Group</a:t>
            </a:r>
          </a:p>
        </p:txBody>
      </p:sp>
      <p:pic>
        <p:nvPicPr>
          <p:cNvPr id="30730" name="Picture 10"/>
          <p:cNvPicPr>
            <a:picLocks noChangeAspect="1" noChangeArrowheads="1"/>
          </p:cNvPicPr>
          <p:nvPr/>
        </p:nvPicPr>
        <p:blipFill>
          <a:blip r:embed="rId4" cstate="print"/>
          <a:srcRect/>
          <a:stretch>
            <a:fillRect/>
          </a:stretch>
        </p:blipFill>
        <p:spPr bwMode="auto">
          <a:xfrm>
            <a:off x="7189470" y="3085148"/>
            <a:ext cx="1257300" cy="1190625"/>
          </a:xfrm>
          <a:prstGeom prst="rect">
            <a:avLst/>
          </a:prstGeom>
          <a:noFill/>
          <a:ln w="9525">
            <a:noFill/>
            <a:miter lim="800000"/>
            <a:headEnd/>
            <a:tailEnd/>
          </a:ln>
        </p:spPr>
      </p:pic>
      <p:pic>
        <p:nvPicPr>
          <p:cNvPr id="30732" name="Picture 12" descr="Member Login">
            <a:hlinkClick r:id="rId5"/>
          </p:cNvPr>
          <p:cNvPicPr>
            <a:picLocks noChangeAspect="1" noChangeArrowheads="1"/>
          </p:cNvPicPr>
          <p:nvPr/>
        </p:nvPicPr>
        <p:blipFill>
          <a:blip r:embed="rId6" cstate="print"/>
          <a:srcRect/>
          <a:stretch>
            <a:fillRect/>
          </a:stretch>
        </p:blipFill>
        <p:spPr bwMode="auto">
          <a:xfrm>
            <a:off x="5819140" y="4047172"/>
            <a:ext cx="878840" cy="777437"/>
          </a:xfrm>
          <a:prstGeom prst="rect">
            <a:avLst/>
          </a:prstGeom>
          <a:noFill/>
        </p:spPr>
      </p:pic>
      <p:pic>
        <p:nvPicPr>
          <p:cNvPr id="30734" name="Picture 14" descr="409.png">
            <a:hlinkClick r:id="rId7"/>
          </p:cNvPr>
          <p:cNvPicPr>
            <a:picLocks noChangeAspect="1" noChangeArrowheads="1"/>
          </p:cNvPicPr>
          <p:nvPr/>
        </p:nvPicPr>
        <p:blipFill>
          <a:blip r:embed="rId8" cstate="print"/>
          <a:srcRect/>
          <a:stretch>
            <a:fillRect/>
          </a:stretch>
        </p:blipFill>
        <p:spPr bwMode="auto">
          <a:xfrm>
            <a:off x="6728460" y="4857719"/>
            <a:ext cx="2118360" cy="903636"/>
          </a:xfrm>
          <a:prstGeom prst="rect">
            <a:avLst/>
          </a:prstGeom>
          <a:noFill/>
        </p:spPr>
      </p:pic>
      <p:pic>
        <p:nvPicPr>
          <p:cNvPr id="10" name="Picture 9" descr="New CFTC Logo_4C_4in MAY 2011.tif"/>
          <p:cNvPicPr>
            <a:picLocks noChangeAspect="1"/>
          </p:cNvPicPr>
          <p:nvPr/>
        </p:nvPicPr>
        <p:blipFill>
          <a:blip r:embed="rId9" cstate="print"/>
          <a:srcRect/>
          <a:stretch>
            <a:fillRect/>
          </a:stretch>
        </p:blipFill>
        <p:spPr bwMode="auto">
          <a:xfrm>
            <a:off x="303511" y="555169"/>
            <a:ext cx="3913639" cy="10077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O     </a:t>
            </a:r>
            <a:r>
              <a:rPr lang="en-US" sz="2800" b="1" dirty="0" smtClean="0">
                <a:solidFill>
                  <a:schemeClr val="bg1"/>
                </a:solidFill>
                <a:latin typeface="Cambria" pitchFamily="18" charset="0"/>
              </a:rPr>
              <a:t>Mission: to </a:t>
            </a:r>
            <a:r>
              <a:rPr lang="en-US" sz="2800" b="1" dirty="0">
                <a:solidFill>
                  <a:schemeClr val="bg1"/>
                </a:solidFill>
                <a:latin typeface="Cambria" pitchFamily="18" charset="0"/>
              </a:rPr>
              <a:t>Encourage and Develop Sustainable Philanthropy for a Broad Range of Community Efforts </a:t>
            </a:r>
            <a:r>
              <a:rPr lang="en-US" sz="2800" b="1" dirty="0" smtClean="0">
                <a:solidFill>
                  <a:schemeClr val="bg1"/>
                </a:solidFill>
                <a:latin typeface="Cambria" pitchFamily="18" charset="0"/>
              </a:rPr>
              <a:t>by</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3333220"/>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Encouraging the growth of a permanent charitable endowment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Making strategic grants as community investments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Providing donors with vehicles to make giving easy and effective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Serving as a community catalyst and convener to solve problems and improve quality of life</a:t>
            </a: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Scale>
                                      <p:cBhvr>
                                        <p:cTn id="7"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0" end="0"/>
                                            </p:txEl>
                                          </p:spTgt>
                                        </p:tgtEl>
                                        <p:attrNameLst>
                                          <p:attrName>ppt_x</p:attrName>
                                          <p:attrName>ppt_y</p:attrName>
                                        </p:attrNameLst>
                                      </p:cBhvr>
                                    </p:animMotion>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Scale>
                                      <p:cBhvr>
                                        <p:cTn id="14" dur="1000" decel="50000" fill="hold">
                                          <p:stCondLst>
                                            <p:cond delay="0"/>
                                          </p:stCondLst>
                                        </p:cTn>
                                        <p:tgtEl>
                                          <p:spTgt spid="1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
                                            <p:txEl>
                                              <p:pRg st="1" end="1"/>
                                            </p:txEl>
                                          </p:spTgt>
                                        </p:tgtEl>
                                        <p:attrNameLst>
                                          <p:attrName>ppt_x</p:attrName>
                                          <p:attrName>ppt_y</p:attrName>
                                        </p:attrNameLst>
                                      </p:cBhvr>
                                    </p:animMotion>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Scale>
                                      <p:cBhvr>
                                        <p:cTn id="21" dur="1000" decel="50000" fill="hold">
                                          <p:stCondLst>
                                            <p:cond delay="0"/>
                                          </p:stCondLst>
                                        </p:cTn>
                                        <p:tgtEl>
                                          <p:spTgt spid="1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
                                            <p:txEl>
                                              <p:pRg st="2" end="2"/>
                                            </p:txEl>
                                          </p:spTgt>
                                        </p:tgtEl>
                                        <p:attrNameLst>
                                          <p:attrName>ppt_x</p:attrName>
                                          <p:attrName>ppt_y</p:attrName>
                                        </p:attrNameLst>
                                      </p:cBhvr>
                                    </p:animMotion>
                                    <p:animEffect transition="in" filter="fade">
                                      <p:cBhvr>
                                        <p:cTn id="23" dur="10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Scale>
                                      <p:cBhvr>
                                        <p:cTn id="28" dur="1000" decel="50000" fill="hold">
                                          <p:stCondLst>
                                            <p:cond delay="0"/>
                                          </p:stCondLst>
                                        </p:cTn>
                                        <p:tgtEl>
                                          <p:spTgt spid="1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xEl>
                                              <p:pRg st="3" end="3"/>
                                            </p:txEl>
                                          </p:spTgt>
                                        </p:tgtEl>
                                        <p:attrNameLst>
                                          <p:attrName>ppt_x</p:attrName>
                                          <p:attrName>ppt_y</p:attrName>
                                        </p:attrNameLst>
                                      </p:cBhvr>
                                    </p:animMotion>
                                    <p:animEffect transition="in" filter="fade">
                                      <p:cBhvr>
                                        <p:cTn id="30"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6868" name="Text Box 8"/>
          <p:cNvSpPr txBox="1">
            <a:spLocks noChangeArrowheads="1"/>
          </p:cNvSpPr>
          <p:nvPr/>
        </p:nvSpPr>
        <p:spPr bwMode="auto">
          <a:xfrm>
            <a:off x="304799" y="283778"/>
            <a:ext cx="2848303" cy="840230"/>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5400" dirty="0" smtClean="0">
                <a:solidFill>
                  <a:schemeClr val="bg1"/>
                </a:solidFill>
                <a:latin typeface="Times New Roman" pitchFamily="18" charset="0"/>
              </a:rPr>
              <a:t>FUNDS</a:t>
            </a:r>
            <a:endParaRPr lang="en-US" altLang="en-US" sz="5400" b="1" dirty="0"/>
          </a:p>
        </p:txBody>
      </p:sp>
      <p:sp>
        <p:nvSpPr>
          <p:cNvPr id="36869" name="Rectangle 11"/>
          <p:cNvSpPr>
            <a:spLocks noChangeArrowheads="1"/>
          </p:cNvSpPr>
          <p:nvPr/>
        </p:nvSpPr>
        <p:spPr bwMode="auto">
          <a:xfrm>
            <a:off x="3933825" y="715963"/>
            <a:ext cx="4818063" cy="508000"/>
          </a:xfrm>
          <a:prstGeom prst="rect">
            <a:avLst/>
          </a:prstGeom>
          <a:noFill/>
          <a:ln w="9525">
            <a:noFill/>
            <a:miter lim="800000"/>
            <a:headEnd/>
            <a:tailEnd/>
          </a:ln>
        </p:spPr>
        <p:txBody>
          <a:bodyPr anchor="ctr"/>
          <a:lstStyle/>
          <a:p>
            <a:pPr algn="ctr">
              <a:lnSpc>
                <a:spcPct val="95000"/>
              </a:lnSpc>
            </a:pPr>
            <a:r>
              <a:rPr lang="en-US" altLang="en-US" i="1" dirty="0">
                <a:solidFill>
                  <a:schemeClr val="bg1"/>
                </a:solidFill>
                <a:latin typeface="Times New Roman" pitchFamily="18" charset="0"/>
              </a:rPr>
              <a:t>Over 70 Funds</a:t>
            </a:r>
          </a:p>
        </p:txBody>
      </p:sp>
      <p:sp>
        <p:nvSpPr>
          <p:cNvPr id="61464" name="Text Box 24"/>
          <p:cNvSpPr txBox="1">
            <a:spLocks noChangeArrowheads="1"/>
          </p:cNvSpPr>
          <p:nvPr/>
        </p:nvSpPr>
        <p:spPr bwMode="auto">
          <a:xfrm>
            <a:off x="283779" y="2222938"/>
            <a:ext cx="8623737" cy="4385816"/>
          </a:xfrm>
          <a:prstGeom prst="rect">
            <a:avLst/>
          </a:prstGeom>
          <a:noFill/>
          <a:ln w="9525">
            <a:noFill/>
            <a:miter lim="800000"/>
            <a:headEnd/>
            <a:tailEnd/>
          </a:ln>
        </p:spPr>
        <p:txBody>
          <a:bodyPr wrap="square">
            <a:spAutoFit/>
          </a:bodyPr>
          <a:lstStyle/>
          <a:p>
            <a:pPr marL="495300" indent="-495300">
              <a:spcBef>
                <a:spcPct val="50000"/>
              </a:spcBef>
              <a:buFontTx/>
              <a:buAutoNum type="arabicPeriod"/>
            </a:pPr>
            <a:r>
              <a:rPr lang="en-US" sz="1800" b="1" u="sng" dirty="0">
                <a:solidFill>
                  <a:srgbClr val="676666"/>
                </a:solidFill>
                <a:latin typeface="Cambria" pitchFamily="18" charset="0"/>
              </a:rPr>
              <a:t>Tompkins Today and Tomorrow Fund</a:t>
            </a:r>
          </a:p>
          <a:p>
            <a:pPr marL="1409700" lvl="2" indent="-495300">
              <a:spcBef>
                <a:spcPct val="50000"/>
              </a:spcBef>
              <a:buFontTx/>
              <a:buChar char="•"/>
            </a:pPr>
            <a:r>
              <a:rPr lang="en-US" sz="1800" dirty="0">
                <a:solidFill>
                  <a:srgbClr val="676666"/>
                </a:solidFill>
                <a:latin typeface="Cambria" pitchFamily="18" charset="0"/>
              </a:rPr>
              <a:t>Unrestricted </a:t>
            </a:r>
            <a:r>
              <a:rPr lang="en-US" sz="1800" dirty="0" smtClean="0">
                <a:solidFill>
                  <a:srgbClr val="676666"/>
                </a:solidFill>
                <a:latin typeface="Cambria" pitchFamily="18" charset="0"/>
              </a:rPr>
              <a:t>grant making </a:t>
            </a:r>
            <a:r>
              <a:rPr lang="en-US" sz="1800" dirty="0">
                <a:solidFill>
                  <a:srgbClr val="676666"/>
                </a:solidFill>
                <a:latin typeface="Cambria" pitchFamily="18" charset="0"/>
              </a:rPr>
              <a:t>f</a:t>
            </a:r>
            <a:r>
              <a:rPr lang="en-US" sz="1800" dirty="0" smtClean="0">
                <a:solidFill>
                  <a:srgbClr val="676666"/>
                </a:solidFill>
                <a:latin typeface="Cambria" pitchFamily="18" charset="0"/>
              </a:rPr>
              <a:t>und</a:t>
            </a:r>
            <a:endParaRPr lang="en-US" sz="1800" dirty="0">
              <a:solidFill>
                <a:srgbClr val="676666"/>
              </a:solidFill>
              <a:latin typeface="Cambria" pitchFamily="18" charset="0"/>
            </a:endParaRPr>
          </a:p>
          <a:p>
            <a:pPr marL="495300" indent="-495300">
              <a:spcBef>
                <a:spcPct val="50000"/>
              </a:spcBef>
              <a:buFontTx/>
              <a:buAutoNum type="arabicPeriod"/>
            </a:pPr>
            <a:r>
              <a:rPr lang="en-US" sz="1800" b="1" u="sng" dirty="0">
                <a:solidFill>
                  <a:srgbClr val="676666"/>
                </a:solidFill>
                <a:latin typeface="Cambria" pitchFamily="18" charset="0"/>
              </a:rPr>
              <a:t>Field of Interest Funds</a:t>
            </a:r>
            <a:r>
              <a:rPr lang="en-US" sz="1800" dirty="0">
                <a:solidFill>
                  <a:srgbClr val="676666"/>
                </a:solidFill>
                <a:latin typeface="Cambria" pitchFamily="18" charset="0"/>
              </a:rPr>
              <a:t> </a:t>
            </a:r>
          </a:p>
          <a:p>
            <a:pPr marL="1409700" lvl="2" indent="-495300">
              <a:lnSpc>
                <a:spcPct val="70000"/>
              </a:lnSpc>
              <a:spcBef>
                <a:spcPct val="50000"/>
              </a:spcBef>
              <a:buFontTx/>
              <a:buChar char="•"/>
            </a:pPr>
            <a:r>
              <a:rPr lang="en-US" sz="1800" dirty="0">
                <a:solidFill>
                  <a:srgbClr val="676666"/>
                </a:solidFill>
                <a:latin typeface="Cambria" pitchFamily="18" charset="0"/>
              </a:rPr>
              <a:t>Arts and Culture</a:t>
            </a:r>
          </a:p>
          <a:p>
            <a:pPr marL="1409700" lvl="2" indent="-495300">
              <a:lnSpc>
                <a:spcPct val="70000"/>
              </a:lnSpc>
              <a:spcBef>
                <a:spcPct val="50000"/>
              </a:spcBef>
              <a:buFontTx/>
              <a:buChar char="•"/>
            </a:pPr>
            <a:r>
              <a:rPr lang="en-US" sz="1800" dirty="0">
                <a:solidFill>
                  <a:srgbClr val="676666"/>
                </a:solidFill>
                <a:latin typeface="Cambria" pitchFamily="18" charset="0"/>
              </a:rPr>
              <a:t>Children and Youth Fund</a:t>
            </a:r>
          </a:p>
          <a:p>
            <a:pPr marL="1409700" lvl="2" indent="-495300">
              <a:lnSpc>
                <a:spcPct val="70000"/>
              </a:lnSpc>
              <a:spcBef>
                <a:spcPct val="50000"/>
              </a:spcBef>
              <a:buFontTx/>
              <a:buChar char="•"/>
            </a:pPr>
            <a:r>
              <a:rPr lang="en-US" sz="1800" dirty="0">
                <a:solidFill>
                  <a:srgbClr val="676666"/>
                </a:solidFill>
                <a:latin typeface="Cambria" pitchFamily="18" charset="0"/>
              </a:rPr>
              <a:t>Crime </a:t>
            </a:r>
            <a:r>
              <a:rPr lang="en-US" sz="1800" dirty="0" smtClean="0">
                <a:solidFill>
                  <a:srgbClr val="676666"/>
                </a:solidFill>
                <a:latin typeface="Cambria" pitchFamily="18" charset="0"/>
              </a:rPr>
              <a:t>and Sexual Assault Victims </a:t>
            </a:r>
            <a:r>
              <a:rPr lang="en-US" sz="1800" dirty="0">
                <a:solidFill>
                  <a:srgbClr val="676666"/>
                </a:solidFill>
                <a:latin typeface="Cambria" pitchFamily="18" charset="0"/>
              </a:rPr>
              <a:t>Fund</a:t>
            </a:r>
          </a:p>
          <a:p>
            <a:pPr marL="1409700" lvl="2" indent="-495300">
              <a:lnSpc>
                <a:spcPct val="70000"/>
              </a:lnSpc>
              <a:spcBef>
                <a:spcPct val="50000"/>
              </a:spcBef>
              <a:buFontTx/>
              <a:buChar char="•"/>
            </a:pPr>
            <a:r>
              <a:rPr lang="en-US" sz="1800" dirty="0">
                <a:solidFill>
                  <a:srgbClr val="676666"/>
                </a:solidFill>
                <a:latin typeface="Cambria" pitchFamily="18" charset="0"/>
              </a:rPr>
              <a:t>Social Justice Fund</a:t>
            </a:r>
          </a:p>
          <a:p>
            <a:pPr marL="1409700" lvl="2" indent="-495300">
              <a:lnSpc>
                <a:spcPct val="70000"/>
              </a:lnSpc>
              <a:spcBef>
                <a:spcPct val="50000"/>
              </a:spcBef>
              <a:buFontTx/>
              <a:buChar char="•"/>
            </a:pPr>
            <a:r>
              <a:rPr lang="en-US" sz="1800" dirty="0">
                <a:solidFill>
                  <a:srgbClr val="676666"/>
                </a:solidFill>
                <a:latin typeface="Cambria" pitchFamily="18" charset="0"/>
              </a:rPr>
              <a:t>Women’s Fund</a:t>
            </a:r>
          </a:p>
          <a:p>
            <a:pPr marL="495300" indent="-495300">
              <a:spcBef>
                <a:spcPct val="50000"/>
              </a:spcBef>
              <a:buFontTx/>
              <a:buAutoNum type="arabicPeriod"/>
            </a:pPr>
            <a:r>
              <a:rPr lang="en-US" sz="1800" b="1" u="sng" dirty="0">
                <a:solidFill>
                  <a:srgbClr val="676666"/>
                </a:solidFill>
                <a:latin typeface="Cambria" pitchFamily="18" charset="0"/>
              </a:rPr>
              <a:t>Donor Advised </a:t>
            </a:r>
            <a:r>
              <a:rPr lang="en-US" sz="1800" b="1" u="sng" dirty="0" smtClean="0">
                <a:solidFill>
                  <a:srgbClr val="676666"/>
                </a:solidFill>
                <a:latin typeface="Cambria" pitchFamily="18" charset="0"/>
              </a:rPr>
              <a:t>Funds  &amp;  4. Designated Funds </a:t>
            </a:r>
            <a:endParaRPr lang="en-US" sz="1800" b="1" u="sng" dirty="0">
              <a:solidFill>
                <a:srgbClr val="676666"/>
              </a:solidFill>
              <a:latin typeface="Cambria" pitchFamily="18" charset="0"/>
            </a:endParaRPr>
          </a:p>
          <a:p>
            <a:pPr marL="1409700" lvl="2" indent="-495300">
              <a:spcBef>
                <a:spcPct val="50000"/>
              </a:spcBef>
              <a:buFontTx/>
              <a:buChar char="•"/>
            </a:pPr>
            <a:r>
              <a:rPr lang="en-US" sz="1800" dirty="0">
                <a:solidFill>
                  <a:srgbClr val="676666"/>
                </a:solidFill>
                <a:latin typeface="Cambria" pitchFamily="18" charset="0"/>
              </a:rPr>
              <a:t>These funds have originated to fill the philanthropic goals of individuals, families or </a:t>
            </a:r>
            <a:r>
              <a:rPr lang="en-US" sz="1800" dirty="0" smtClean="0">
                <a:solidFill>
                  <a:srgbClr val="676666"/>
                </a:solidFill>
                <a:latin typeface="Cambria" pitchFamily="18" charset="0"/>
              </a:rPr>
              <a:t>organizations</a:t>
            </a:r>
            <a:endParaRPr lang="en-US" sz="1800" dirty="0">
              <a:solidFill>
                <a:srgbClr val="676666"/>
              </a:solidFill>
              <a:latin typeface="Cambria" pitchFamily="18" charset="0"/>
            </a:endParaRPr>
          </a:p>
          <a:p>
            <a:pPr marL="1409700" lvl="2" indent="-495300">
              <a:spcBef>
                <a:spcPct val="50000"/>
              </a:spcBef>
            </a:pPr>
            <a:r>
              <a:rPr lang="en-US" sz="1800" b="1" dirty="0" smtClean="0">
                <a:solidFill>
                  <a:srgbClr val="676666"/>
                </a:solidFill>
                <a:latin typeface="Cambria" pitchFamily="18" charset="0"/>
              </a:rPr>
              <a:t>Each type of fund can have either an ENDOWED or EXPENDABLE status</a:t>
            </a:r>
          </a:p>
        </p:txBody>
      </p:sp>
      <p:pic>
        <p:nvPicPr>
          <p:cNvPr id="36872" name="Picture 8"/>
          <p:cNvPicPr>
            <a:picLocks noChangeAspect="1" noChangeArrowheads="1"/>
          </p:cNvPicPr>
          <p:nvPr/>
        </p:nvPicPr>
        <p:blipFill>
          <a:blip r:embed="rId3" cstate="print"/>
          <a:srcRect/>
          <a:stretch>
            <a:fillRect/>
          </a:stretch>
        </p:blipFill>
        <p:spPr bwMode="auto">
          <a:xfrm>
            <a:off x="6485846" y="2125027"/>
            <a:ext cx="2102293" cy="2252663"/>
          </a:xfrm>
          <a:prstGeom prst="rect">
            <a:avLst/>
          </a:prstGeom>
          <a:noFill/>
          <a:ln w="9525">
            <a:noFill/>
            <a:miter lim="800000"/>
            <a:headEnd/>
            <a:tailEnd/>
          </a:ln>
        </p:spPr>
      </p:pic>
      <p:pic>
        <p:nvPicPr>
          <p:cNvPr id="8" name="Picture 13" descr="New CFTC Logo_4C_4in MAY 2011.tif"/>
          <p:cNvPicPr>
            <a:picLocks noChangeAspect="1"/>
          </p:cNvPicPr>
          <p:nvPr/>
        </p:nvPicPr>
        <p:blipFill>
          <a:blip r:embed="rId4" cstate="print"/>
          <a:srcRect/>
          <a:stretch>
            <a:fillRect/>
          </a:stretch>
        </p:blipFill>
        <p:spPr bwMode="auto">
          <a:xfrm>
            <a:off x="4570413" y="444500"/>
            <a:ext cx="3657600" cy="942975"/>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05481" y="1325004"/>
            <a:ext cx="867311" cy="859567"/>
          </a:xfrm>
          <a:prstGeom prst="rect">
            <a:avLst/>
          </a:prstGeom>
          <a:noFill/>
          <a:ln w="9525">
            <a:noFill/>
            <a:miter lim="800000"/>
            <a:headEnd/>
            <a:tailEnd/>
          </a:ln>
        </p:spPr>
      </p:pic>
      <p:pic>
        <p:nvPicPr>
          <p:cNvPr id="10" name="Picture 6" descr="New CFTC Logo_4C_4in MAY 2011.tif"/>
          <p:cNvPicPr>
            <a:picLocks noChangeAspect="1"/>
          </p:cNvPicPr>
          <p:nvPr/>
        </p:nvPicPr>
        <p:blipFill>
          <a:blip r:embed="rId6" cstate="print"/>
          <a:srcRect/>
          <a:stretch>
            <a:fillRect/>
          </a:stretch>
        </p:blipFill>
        <p:spPr bwMode="auto">
          <a:xfrm>
            <a:off x="3598863" y="206375"/>
            <a:ext cx="4964112" cy="12779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4">
                                            <p:txEl>
                                              <p:pRg st="0" end="0"/>
                                            </p:txEl>
                                          </p:spTgt>
                                        </p:tgtEl>
                                        <p:attrNameLst>
                                          <p:attrName>style.visibility</p:attrName>
                                        </p:attrNameLst>
                                      </p:cBhvr>
                                      <p:to>
                                        <p:strVal val="visible"/>
                                      </p:to>
                                    </p:set>
                                    <p:animEffect transition="in" filter="dissolve">
                                      <p:cBhvr>
                                        <p:cTn id="7" dur="500"/>
                                        <p:tgtEl>
                                          <p:spTgt spid="6146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64">
                                            <p:txEl>
                                              <p:pRg st="1" end="1"/>
                                            </p:txEl>
                                          </p:spTgt>
                                        </p:tgtEl>
                                        <p:attrNameLst>
                                          <p:attrName>style.visibility</p:attrName>
                                        </p:attrNameLst>
                                      </p:cBhvr>
                                      <p:to>
                                        <p:strVal val="visible"/>
                                      </p:to>
                                    </p:set>
                                    <p:animEffect transition="in" filter="dissolve">
                                      <p:cBhvr>
                                        <p:cTn id="10" dur="500"/>
                                        <p:tgtEl>
                                          <p:spTgt spid="6146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1464">
                                            <p:txEl>
                                              <p:pRg st="2" end="2"/>
                                            </p:txEl>
                                          </p:spTgt>
                                        </p:tgtEl>
                                        <p:attrNameLst>
                                          <p:attrName>style.visibility</p:attrName>
                                        </p:attrNameLst>
                                      </p:cBhvr>
                                      <p:to>
                                        <p:strVal val="visible"/>
                                      </p:to>
                                    </p:set>
                                    <p:animEffect transition="in" filter="dissolve">
                                      <p:cBhvr>
                                        <p:cTn id="15" dur="500"/>
                                        <p:tgtEl>
                                          <p:spTgt spid="6146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1464">
                                            <p:txEl>
                                              <p:pRg st="3" end="3"/>
                                            </p:txEl>
                                          </p:spTgt>
                                        </p:tgtEl>
                                        <p:attrNameLst>
                                          <p:attrName>style.visibility</p:attrName>
                                        </p:attrNameLst>
                                      </p:cBhvr>
                                      <p:to>
                                        <p:strVal val="visible"/>
                                      </p:to>
                                    </p:set>
                                    <p:animEffect transition="in" filter="dissolve">
                                      <p:cBhvr>
                                        <p:cTn id="18" dur="500"/>
                                        <p:tgtEl>
                                          <p:spTgt spid="61464">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1464">
                                            <p:txEl>
                                              <p:pRg st="4" end="4"/>
                                            </p:txEl>
                                          </p:spTgt>
                                        </p:tgtEl>
                                        <p:attrNameLst>
                                          <p:attrName>style.visibility</p:attrName>
                                        </p:attrNameLst>
                                      </p:cBhvr>
                                      <p:to>
                                        <p:strVal val="visible"/>
                                      </p:to>
                                    </p:set>
                                    <p:animEffect transition="in" filter="dissolve">
                                      <p:cBhvr>
                                        <p:cTn id="21" dur="500"/>
                                        <p:tgtEl>
                                          <p:spTgt spid="61464">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1464">
                                            <p:txEl>
                                              <p:pRg st="5" end="5"/>
                                            </p:txEl>
                                          </p:spTgt>
                                        </p:tgtEl>
                                        <p:attrNameLst>
                                          <p:attrName>style.visibility</p:attrName>
                                        </p:attrNameLst>
                                      </p:cBhvr>
                                      <p:to>
                                        <p:strVal val="visible"/>
                                      </p:to>
                                    </p:set>
                                    <p:animEffect transition="in" filter="dissolve">
                                      <p:cBhvr>
                                        <p:cTn id="24" dur="500"/>
                                        <p:tgtEl>
                                          <p:spTgt spid="61464">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1464">
                                            <p:txEl>
                                              <p:pRg st="6" end="6"/>
                                            </p:txEl>
                                          </p:spTgt>
                                        </p:tgtEl>
                                        <p:attrNameLst>
                                          <p:attrName>style.visibility</p:attrName>
                                        </p:attrNameLst>
                                      </p:cBhvr>
                                      <p:to>
                                        <p:strVal val="visible"/>
                                      </p:to>
                                    </p:set>
                                    <p:animEffect transition="in" filter="dissolve">
                                      <p:cBhvr>
                                        <p:cTn id="27" dur="500"/>
                                        <p:tgtEl>
                                          <p:spTgt spid="61464">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1464">
                                            <p:txEl>
                                              <p:pRg st="7" end="7"/>
                                            </p:txEl>
                                          </p:spTgt>
                                        </p:tgtEl>
                                        <p:attrNameLst>
                                          <p:attrName>style.visibility</p:attrName>
                                        </p:attrNameLst>
                                      </p:cBhvr>
                                      <p:to>
                                        <p:strVal val="visible"/>
                                      </p:to>
                                    </p:set>
                                    <p:animEffect transition="in" filter="dissolve">
                                      <p:cBhvr>
                                        <p:cTn id="30" dur="500"/>
                                        <p:tgtEl>
                                          <p:spTgt spid="6146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1464">
                                            <p:txEl>
                                              <p:pRg st="8" end="8"/>
                                            </p:txEl>
                                          </p:spTgt>
                                        </p:tgtEl>
                                        <p:attrNameLst>
                                          <p:attrName>style.visibility</p:attrName>
                                        </p:attrNameLst>
                                      </p:cBhvr>
                                      <p:to>
                                        <p:strVal val="visible"/>
                                      </p:to>
                                    </p:set>
                                    <p:animEffect transition="in" filter="dissolve">
                                      <p:cBhvr>
                                        <p:cTn id="35" dur="500"/>
                                        <p:tgtEl>
                                          <p:spTgt spid="61464">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61464">
                                            <p:txEl>
                                              <p:pRg st="9" end="9"/>
                                            </p:txEl>
                                          </p:spTgt>
                                        </p:tgtEl>
                                        <p:attrNameLst>
                                          <p:attrName>style.visibility</p:attrName>
                                        </p:attrNameLst>
                                      </p:cBhvr>
                                      <p:to>
                                        <p:strVal val="visible"/>
                                      </p:to>
                                    </p:set>
                                    <p:animEffect transition="in" filter="dissolve">
                                      <p:cBhvr>
                                        <p:cTn id="38" dur="500"/>
                                        <p:tgtEl>
                                          <p:spTgt spid="6146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1464">
                                            <p:txEl>
                                              <p:pRg st="10" end="10"/>
                                            </p:txEl>
                                          </p:spTgt>
                                        </p:tgtEl>
                                        <p:attrNameLst>
                                          <p:attrName>style.visibility</p:attrName>
                                        </p:attrNameLst>
                                      </p:cBhvr>
                                      <p:to>
                                        <p:strVal val="visible"/>
                                      </p:to>
                                    </p:set>
                                    <p:animEffect transition="in" filter="dissolve">
                                      <p:cBhvr>
                                        <p:cTn id="43" dur="500"/>
                                        <p:tgtEl>
                                          <p:spTgt spid="6146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lstStyle/>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Over</a:t>
            </a:r>
            <a:r>
              <a:rPr lang="en-US" sz="2400" b="1" dirty="0" smtClean="0">
                <a:solidFill>
                  <a:srgbClr val="676666"/>
                </a:solidFill>
                <a:latin typeface="Cambria" pitchFamily="18" charset="0"/>
                <a:cs typeface="Times New Roman" pitchFamily="18" charset="0"/>
              </a:rPr>
              <a:t> $4 million </a:t>
            </a:r>
            <a:r>
              <a:rPr lang="en-US" sz="2400" dirty="0" smtClean="0">
                <a:solidFill>
                  <a:srgbClr val="676666"/>
                </a:solidFill>
                <a:latin typeface="Cambria" pitchFamily="18" charset="0"/>
                <a:cs typeface="Times New Roman" pitchFamily="18" charset="0"/>
              </a:rPr>
              <a:t>granted from 2000 to December 31, 2012</a:t>
            </a:r>
            <a:endParaRPr lang="en-US" sz="2400" dirty="0" smtClean="0">
              <a:solidFill>
                <a:srgbClr val="676666"/>
              </a:solidFill>
              <a:latin typeface="Cambria" pitchFamily="18" charset="0"/>
            </a:endParaRPr>
          </a:p>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Assets are over</a:t>
            </a:r>
            <a:r>
              <a:rPr lang="en-US" sz="2400" b="1" dirty="0" smtClean="0">
                <a:solidFill>
                  <a:srgbClr val="676666"/>
                </a:solidFill>
                <a:latin typeface="Cambria" pitchFamily="18" charset="0"/>
                <a:cs typeface="Times New Roman" pitchFamily="18" charset="0"/>
              </a:rPr>
              <a:t> $11 million </a:t>
            </a:r>
            <a:r>
              <a:rPr lang="en-US" sz="2400" dirty="0" smtClean="0">
                <a:solidFill>
                  <a:srgbClr val="676666"/>
                </a:solidFill>
                <a:latin typeface="Cambria" pitchFamily="18" charset="0"/>
                <a:cs typeface="Times New Roman" pitchFamily="18" charset="0"/>
              </a:rPr>
              <a:t>held in over </a:t>
            </a:r>
            <a:r>
              <a:rPr lang="en-US" sz="2400" b="1" dirty="0" smtClean="0">
                <a:solidFill>
                  <a:srgbClr val="676666"/>
                </a:solidFill>
                <a:latin typeface="Cambria" pitchFamily="18" charset="0"/>
                <a:cs typeface="Times New Roman" pitchFamily="18" charset="0"/>
              </a:rPr>
              <a:t>75 </a:t>
            </a:r>
            <a:r>
              <a:rPr lang="en-US" sz="2400" dirty="0" smtClean="0">
                <a:solidFill>
                  <a:srgbClr val="676666"/>
                </a:solidFill>
                <a:latin typeface="Cambria" pitchFamily="18" charset="0"/>
                <a:cs typeface="Times New Roman" pitchFamily="18" charset="0"/>
              </a:rPr>
              <a:t>different </a:t>
            </a:r>
            <a:r>
              <a:rPr lang="en-US" sz="2400" dirty="0" smtClean="0">
                <a:solidFill>
                  <a:srgbClr val="676666"/>
                </a:solidFill>
                <a:latin typeface="Cambria" pitchFamily="18" charset="0"/>
                <a:cs typeface="Times New Roman" pitchFamily="18" charset="0"/>
              </a:rPr>
              <a:t>funds</a:t>
            </a:r>
          </a:p>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63% endowed, 37% expendable</a:t>
            </a:r>
          </a:p>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54% foundation, 46% donor advised</a:t>
            </a:r>
          </a:p>
          <a:p>
            <a:pPr marL="177800" indent="-177800">
              <a:lnSpc>
                <a:spcPct val="95000"/>
              </a:lnSpc>
              <a:spcBef>
                <a:spcPct val="65000"/>
              </a:spcBef>
            </a:pPr>
            <a:endParaRPr lang="en-US" sz="2400" dirty="0" smtClean="0">
              <a:solidFill>
                <a:srgbClr val="676666"/>
              </a:solidFill>
              <a:latin typeface="Cambria" pitchFamily="18" charset="0"/>
              <a:cs typeface="Times New Roman" pitchFamily="18" charset="0"/>
            </a:endParaRPr>
          </a:p>
          <a:p>
            <a:pPr marL="177800" indent="-177800" algn="r">
              <a:lnSpc>
                <a:spcPct val="95000"/>
              </a:lnSpc>
              <a:spcBef>
                <a:spcPct val="65000"/>
              </a:spcBef>
              <a:buFontTx/>
              <a:buNone/>
            </a:pPr>
            <a:r>
              <a:rPr lang="en-US" sz="1400" dirty="0" smtClean="0">
                <a:solidFill>
                  <a:srgbClr val="676666"/>
                </a:solidFill>
                <a:latin typeface="Cambria" pitchFamily="18" charset="0"/>
                <a:cs typeface="Times New Roman" pitchFamily="18" charset="0"/>
              </a:rPr>
              <a:t>(as of 2/28/2012)</a:t>
            </a:r>
          </a:p>
        </p:txBody>
      </p:sp>
      <p:sp>
        <p:nvSpPr>
          <p:cNvPr id="987143" name="Rectangle 7"/>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7148" name="Rectangle 12"/>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2774" name="Text Box 19"/>
          <p:cNvSpPr txBox="1">
            <a:spLocks noChangeArrowheads="1"/>
          </p:cNvSpPr>
          <p:nvPr/>
        </p:nvSpPr>
        <p:spPr bwMode="auto">
          <a:xfrm>
            <a:off x="317500" y="308344"/>
            <a:ext cx="1946275" cy="840230"/>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5400" dirty="0" smtClean="0">
                <a:solidFill>
                  <a:schemeClr val="bg1"/>
                </a:solidFill>
                <a:latin typeface="Times New Roman" pitchFamily="18" charset="0"/>
              </a:rPr>
              <a:t>f</a:t>
            </a:r>
            <a:r>
              <a:rPr lang="en-US" altLang="en-US" sz="5400" dirty="0" smtClean="0">
                <a:solidFill>
                  <a:schemeClr val="bg1"/>
                </a:solidFill>
                <a:latin typeface="Times New Roman" pitchFamily="18" charset="0"/>
              </a:rPr>
              <a:t>acts</a:t>
            </a:r>
          </a:p>
        </p:txBody>
      </p:sp>
      <p:pic>
        <p:nvPicPr>
          <p:cNvPr id="3277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32782" name="Picture 14"/>
          <p:cNvPicPr>
            <a:picLocks noChangeAspect="1" noChangeArrowheads="1"/>
          </p:cNvPicPr>
          <p:nvPr/>
        </p:nvPicPr>
        <p:blipFill>
          <a:blip r:embed="rId4" cstate="print"/>
          <a:srcRect/>
          <a:stretch>
            <a:fillRect/>
          </a:stretch>
        </p:blipFill>
        <p:spPr bwMode="auto">
          <a:xfrm>
            <a:off x="3669654" y="5692457"/>
            <a:ext cx="5110233" cy="357506"/>
          </a:xfrm>
          <a:prstGeom prst="rect">
            <a:avLst/>
          </a:prstGeom>
          <a:noFill/>
          <a:ln w="9525">
            <a:noFill/>
            <a:miter lim="800000"/>
            <a:headEnd/>
            <a:tailEnd/>
          </a:ln>
        </p:spPr>
      </p:pic>
      <p:pic>
        <p:nvPicPr>
          <p:cNvPr id="32783" name="Picture 15"/>
          <p:cNvPicPr>
            <a:picLocks noChangeAspect="1" noChangeArrowheads="1"/>
          </p:cNvPicPr>
          <p:nvPr/>
        </p:nvPicPr>
        <p:blipFill>
          <a:blip r:embed="rId5" cstate="print"/>
          <a:srcRect/>
          <a:stretch>
            <a:fillRect/>
          </a:stretch>
        </p:blipFill>
        <p:spPr bwMode="auto">
          <a:xfrm>
            <a:off x="217171" y="2419350"/>
            <a:ext cx="3269666" cy="3157538"/>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605481" y="1325004"/>
            <a:ext cx="867311" cy="859567"/>
          </a:xfrm>
          <a:prstGeom prst="rect">
            <a:avLst/>
          </a:prstGeom>
          <a:noFill/>
          <a:ln w="9525">
            <a:noFill/>
            <a:miter lim="800000"/>
            <a:headEnd/>
            <a:tailEnd/>
          </a:ln>
        </p:spPr>
      </p:pic>
      <p:pic>
        <p:nvPicPr>
          <p:cNvPr id="11" name="Picture 6" descr="New CFTC Logo_4C_4in MAY 2011.tif"/>
          <p:cNvPicPr>
            <a:picLocks noChangeAspect="1"/>
          </p:cNvPicPr>
          <p:nvPr/>
        </p:nvPicPr>
        <p:blipFill>
          <a:blip r:embed="rId7" cstate="print"/>
          <a:srcRect/>
          <a:stretch>
            <a:fillRect/>
          </a:stretch>
        </p:blipFill>
        <p:spPr bwMode="auto">
          <a:xfrm>
            <a:off x="3598863" y="206375"/>
            <a:ext cx="4964112" cy="12779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1000"/>
                                        <p:tgtEl>
                                          <p:spTgt spid="98714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1000"/>
                                        <p:tgtEl>
                                          <p:spTgt spid="987140">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87140">
                                            <p:txEl>
                                              <p:pRg st="3" end="3"/>
                                            </p:txEl>
                                          </p:spTgt>
                                        </p:tgtEl>
                                        <p:attrNameLst>
                                          <p:attrName>style.visibility</p:attrName>
                                        </p:attrNameLst>
                                      </p:cBhvr>
                                      <p:to>
                                        <p:strVal val="visible"/>
                                      </p:to>
                                    </p:set>
                                    <p:animEffect transition="in" filter="wipe(left)">
                                      <p:cBhvr>
                                        <p:cTn id="19" dur="1000"/>
                                        <p:tgtEl>
                                          <p:spTgt spid="987140">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987140">
                                            <p:txEl>
                                              <p:pRg st="5" end="5"/>
                                            </p:txEl>
                                          </p:spTgt>
                                        </p:tgtEl>
                                        <p:attrNameLst>
                                          <p:attrName>style.visibility</p:attrName>
                                        </p:attrNameLst>
                                      </p:cBhvr>
                                      <p:to>
                                        <p:strVal val="visible"/>
                                      </p:to>
                                    </p:set>
                                    <p:animEffect transition="in" filter="wipe(left)">
                                      <p:cBhvr>
                                        <p:cTn id="23" dur="1000"/>
                                        <p:tgtEl>
                                          <p:spTgt spid="9871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189186" y="1103586"/>
            <a:ext cx="8954814" cy="926827"/>
          </a:xfrm>
          <a:prstGeom prst="rect">
            <a:avLst/>
          </a:prstGeom>
          <a:noFill/>
          <a:ln w="9525">
            <a:noFill/>
            <a:miter lim="800000"/>
            <a:headEnd/>
            <a:tailEnd/>
          </a:ln>
        </p:spPr>
        <p:txBody>
          <a:bodyPr anchor="ctr"/>
          <a:lstStyle/>
          <a:p>
            <a:pPr eaLnBrk="0" hangingPunct="0">
              <a:lnSpc>
                <a:spcPct val="95000"/>
              </a:lnSpc>
            </a:pPr>
            <a:r>
              <a:rPr lang="en-US" sz="2800" b="1" dirty="0" smtClean="0">
                <a:solidFill>
                  <a:schemeClr val="bg1"/>
                </a:solidFill>
              </a:rPr>
              <a:t> </a:t>
            </a:r>
            <a:r>
              <a:rPr lang="en-US" sz="3600" b="1" dirty="0" smtClean="0">
                <a:solidFill>
                  <a:schemeClr val="bg1"/>
                </a:solidFill>
                <a:latin typeface="Cambria" pitchFamily="18" charset="0"/>
              </a:rPr>
              <a:t>4 Functions with 2 Types of Resources</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2751522"/>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sz="3200" dirty="0" smtClean="0">
                <a:solidFill>
                  <a:srgbClr val="676666"/>
                </a:solidFill>
                <a:latin typeface="Cambria" pitchFamily="18" charset="0"/>
              </a:rPr>
              <a:t>Acquire</a:t>
            </a:r>
          </a:p>
          <a:p>
            <a:pPr marL="495300" indent="-495300" eaLnBrk="0" hangingPunct="0">
              <a:lnSpc>
                <a:spcPct val="90000"/>
              </a:lnSpc>
              <a:spcBef>
                <a:spcPct val="60000"/>
              </a:spcBef>
              <a:buFontTx/>
              <a:buAutoNum type="arabicPeriod"/>
            </a:pPr>
            <a:r>
              <a:rPr lang="en-US" sz="3200" dirty="0" smtClean="0">
                <a:solidFill>
                  <a:srgbClr val="676666"/>
                </a:solidFill>
                <a:latin typeface="Cambria" pitchFamily="18" charset="0"/>
              </a:rPr>
              <a:t>Steward</a:t>
            </a:r>
            <a:endParaRPr lang="en-US" sz="3200" dirty="0">
              <a:solidFill>
                <a:srgbClr val="676666"/>
              </a:solidFill>
              <a:latin typeface="Cambria" pitchFamily="18" charset="0"/>
            </a:endParaRPr>
          </a:p>
          <a:p>
            <a:pPr marL="495300" indent="-495300" eaLnBrk="0" hangingPunct="0">
              <a:lnSpc>
                <a:spcPct val="90000"/>
              </a:lnSpc>
              <a:spcBef>
                <a:spcPct val="60000"/>
              </a:spcBef>
              <a:buFontTx/>
              <a:buAutoNum type="arabicPeriod"/>
            </a:pPr>
            <a:r>
              <a:rPr lang="en-US" sz="3200" dirty="0" smtClean="0">
                <a:solidFill>
                  <a:srgbClr val="676666"/>
                </a:solidFill>
                <a:latin typeface="Cambria" pitchFamily="18" charset="0"/>
              </a:rPr>
              <a:t>Analyze</a:t>
            </a:r>
          </a:p>
          <a:p>
            <a:pPr marL="495300" indent="-495300" eaLnBrk="0" hangingPunct="0">
              <a:lnSpc>
                <a:spcPct val="90000"/>
              </a:lnSpc>
              <a:spcBef>
                <a:spcPct val="60000"/>
              </a:spcBef>
              <a:buFontTx/>
              <a:buAutoNum type="arabicPeriod"/>
            </a:pPr>
            <a:r>
              <a:rPr lang="en-US" sz="3200" dirty="0" smtClean="0">
                <a:solidFill>
                  <a:srgbClr val="676666"/>
                </a:solidFill>
                <a:latin typeface="Cambria" pitchFamily="18" charset="0"/>
              </a:rPr>
              <a:t>Distribute</a:t>
            </a: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
        <p:nvSpPr>
          <p:cNvPr id="7" name="Oval 6"/>
          <p:cNvSpPr/>
          <p:nvPr/>
        </p:nvSpPr>
        <p:spPr bwMode="auto">
          <a:xfrm>
            <a:off x="5407572" y="2522482"/>
            <a:ext cx="3105808" cy="2096815"/>
          </a:xfrm>
          <a:prstGeom prst="ellipse">
            <a:avLst/>
          </a:prstGeom>
          <a:solidFill>
            <a:srgbClr val="FFCC00"/>
          </a:solidFill>
          <a:ln w="9525">
            <a:noFill/>
            <a:miter lim="800000"/>
            <a:headEnd/>
            <a:tailEnd/>
          </a:ln>
        </p:spPr>
        <p:txBody>
          <a:bodyPr wrap="none" rtlCol="0" anchor="ctr"/>
          <a:lstStyle/>
          <a:p>
            <a:pPr algn="ctr" eaLnBrk="0" hangingPunct="0">
              <a:lnSpc>
                <a:spcPct val="90000"/>
              </a:lnSpc>
              <a:spcBef>
                <a:spcPct val="60000"/>
              </a:spcBef>
            </a:pPr>
            <a:r>
              <a:rPr lang="en-US" sz="3600" dirty="0" smtClean="0">
                <a:effectLst>
                  <a:outerShdw blurRad="38100" dist="38100" dir="2700000" algn="tl">
                    <a:srgbClr val="000000">
                      <a:alpha val="43137"/>
                    </a:srgbClr>
                  </a:outerShdw>
                </a:effectLst>
                <a:latin typeface="Cambria" pitchFamily="18" charset="0"/>
              </a:rPr>
              <a:t>Money</a:t>
            </a:r>
            <a:endParaRPr lang="en-US" sz="3600" dirty="0">
              <a:effectLst>
                <a:outerShdw blurRad="38100" dist="38100" dir="2700000" algn="tl">
                  <a:srgbClr val="000000">
                    <a:alpha val="43137"/>
                  </a:srgbClr>
                </a:outerShdw>
              </a:effectLst>
              <a:latin typeface="Cambria" pitchFamily="18" charset="0"/>
            </a:endParaRPr>
          </a:p>
        </p:txBody>
      </p:sp>
      <p:sp>
        <p:nvSpPr>
          <p:cNvPr id="8" name="Isosceles Triangle 7"/>
          <p:cNvSpPr/>
          <p:nvPr/>
        </p:nvSpPr>
        <p:spPr bwMode="auto">
          <a:xfrm>
            <a:off x="2254469" y="4303985"/>
            <a:ext cx="3909848" cy="2175642"/>
          </a:xfrm>
          <a:prstGeom prst="triangle">
            <a:avLst>
              <a:gd name="adj" fmla="val 49738"/>
            </a:avLst>
          </a:prstGeom>
          <a:solidFill>
            <a:srgbClr val="9999FF"/>
          </a:solidFill>
          <a:ln w="9525">
            <a:noFill/>
            <a:miter lim="800000"/>
            <a:headEnd/>
            <a:tailEnd/>
          </a:ln>
        </p:spPr>
        <p:txBody>
          <a:bodyPr wrap="none" rtlCol="0" anchor="ctr"/>
          <a:lstStyle/>
          <a:p>
            <a:pPr algn="ctr" eaLnBrk="0" hangingPunct="0">
              <a:lnSpc>
                <a:spcPct val="90000"/>
              </a:lnSpc>
              <a:spcBef>
                <a:spcPct val="60000"/>
              </a:spcBef>
            </a:pPr>
            <a:r>
              <a:rPr lang="en-US" sz="3600" dirty="0" smtClean="0">
                <a:effectLst>
                  <a:outerShdw blurRad="38100" dist="38100" dir="2700000" algn="tl">
                    <a:srgbClr val="000000">
                      <a:alpha val="43137"/>
                    </a:srgbClr>
                  </a:outerShdw>
                </a:effectLst>
                <a:latin typeface="Cambria" pitchFamily="18" charset="0"/>
                <a:cs typeface="+mn-cs"/>
              </a:rPr>
              <a:t>Information</a:t>
            </a:r>
            <a:endParaRPr lang="en-US" sz="3600" dirty="0">
              <a:effectLst>
                <a:outerShdw blurRad="38100" dist="38100" dir="2700000" algn="tl">
                  <a:srgbClr val="000000">
                    <a:alpha val="43137"/>
                  </a:srgbClr>
                </a:outerShdw>
              </a:effectLst>
              <a:latin typeface="Cambria" pitchFamily="18" charset="0"/>
              <a:cs typeface="+mn-cs"/>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88686" y="2145665"/>
            <a:ext cx="8752114" cy="6863417"/>
          </a:xfrm>
          <a:prstGeom prst="rect">
            <a:avLst/>
          </a:prstGeom>
          <a:noFill/>
          <a:ln w="9525">
            <a:noFill/>
            <a:miter lim="800000"/>
            <a:headEnd/>
            <a:tailEnd/>
          </a:ln>
        </p:spPr>
        <p:txBody>
          <a:bodyPr wrap="square">
            <a:spAutoFit/>
          </a:bodyPr>
          <a:lstStyle/>
          <a:p>
            <a:pPr algn="ctr" eaLnBrk="0" hangingPunct="0"/>
            <a:r>
              <a:rPr lang="en-US" sz="3600" dirty="0" smtClean="0">
                <a:solidFill>
                  <a:srgbClr val="676666"/>
                </a:solidFill>
                <a:latin typeface="Cambria" pitchFamily="18" charset="0"/>
              </a:rPr>
              <a:t>For the very latest in </a:t>
            </a:r>
          </a:p>
          <a:p>
            <a:pPr algn="ctr" eaLnBrk="0" hangingPunct="0"/>
            <a:r>
              <a:rPr lang="en-US" sz="3600" dirty="0" smtClean="0">
                <a:solidFill>
                  <a:srgbClr val="676666"/>
                </a:solidFill>
                <a:latin typeface="Cambria" pitchFamily="18" charset="0"/>
              </a:rPr>
              <a:t>Community Foundation grant opportunities</a:t>
            </a:r>
          </a:p>
          <a:p>
            <a:pPr algn="ctr" eaLnBrk="0" hangingPunct="0"/>
            <a:r>
              <a:rPr lang="en-US" sz="3600" dirty="0" smtClean="0">
                <a:solidFill>
                  <a:srgbClr val="676666"/>
                </a:solidFill>
                <a:latin typeface="Cambria" pitchFamily="18" charset="0"/>
              </a:rPr>
              <a:t>visit</a:t>
            </a:r>
          </a:p>
          <a:p>
            <a:pPr algn="ctr" eaLnBrk="0" hangingPunct="0"/>
            <a:r>
              <a:rPr lang="en-US" sz="3600" dirty="0" smtClean="0">
                <a:solidFill>
                  <a:srgbClr val="676666"/>
                </a:solidFill>
                <a:latin typeface="Cambria" pitchFamily="18" charset="0"/>
              </a:rPr>
              <a:t>our website at</a:t>
            </a:r>
          </a:p>
          <a:p>
            <a:pPr algn="ctr" eaLnBrk="0" hangingPunct="0"/>
            <a:r>
              <a:rPr lang="en-US" sz="4800" dirty="0" smtClean="0">
                <a:solidFill>
                  <a:srgbClr val="676666"/>
                </a:solidFill>
                <a:latin typeface="Cambria" pitchFamily="18" charset="0"/>
                <a:hlinkClick r:id="rId3"/>
              </a:rPr>
              <a:t>http://www.cftompkins.org/granting/grant-opportunities/</a:t>
            </a:r>
            <a:endParaRPr lang="en-US" sz="4800" dirty="0" smtClean="0">
              <a:solidFill>
                <a:srgbClr val="676666"/>
              </a:solidFill>
              <a:latin typeface="Cambria" pitchFamily="18" charset="0"/>
            </a:endParaRPr>
          </a:p>
          <a:p>
            <a:pPr algn="ctr" eaLnBrk="0" hangingPunct="0"/>
            <a:endParaRPr lang="en-US" sz="4800" dirty="0" smtClean="0">
              <a:solidFill>
                <a:srgbClr val="676666"/>
              </a:solidFill>
              <a:latin typeface="Cambria" pitchFamily="18" charset="0"/>
            </a:endParaRPr>
          </a:p>
          <a:p>
            <a:pPr eaLnBrk="0" hangingPunct="0"/>
            <a:endParaRPr lang="en-US" sz="800" dirty="0" smtClean="0">
              <a:solidFill>
                <a:srgbClr val="676666"/>
              </a:solidFill>
              <a:latin typeface="Cambria" pitchFamily="18" charset="0"/>
            </a:endParaRPr>
          </a:p>
          <a:p>
            <a:pPr eaLnBrk="0" hangingPunct="0"/>
            <a:endParaRPr lang="en-US" sz="3600" dirty="0" smtClean="0">
              <a:solidFill>
                <a:srgbClr val="676666"/>
              </a:solidFill>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304800" y="134938"/>
            <a:ext cx="2514600" cy="839787"/>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a:solidFill>
                  <a:schemeClr val="bg1"/>
                </a:solidFill>
                <a:latin typeface="Times New Roman" pitchFamily="18" charset="0"/>
              </a:rPr>
              <a:t>website</a:t>
            </a:r>
            <a:endParaRPr lang="en-US" altLang="en-US" sz="5400" b="1"/>
          </a:p>
        </p:txBody>
      </p:sp>
      <p:pic>
        <p:nvPicPr>
          <p:cNvPr id="41990" name="Picture 6" descr="New CFTC Logo_4C_4in MAY 2011.tif"/>
          <p:cNvPicPr>
            <a:picLocks noChangeAspect="1"/>
          </p:cNvPicPr>
          <p:nvPr/>
        </p:nvPicPr>
        <p:blipFill>
          <a:blip r:embed="rId4"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5"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w="9525">
          <a:noFill/>
          <a:miter lim="800000"/>
          <a:headEnd/>
          <a:tailEnd/>
        </a:ln>
      </a:spPr>
      <a:bodyPr wrap="none" anchor="ctr"/>
      <a:lstStyle>
        <a:defPPr eaLnBrk="0" hangingPunct="0">
          <a:lnSpc>
            <a:spcPct val="90000"/>
          </a:lnSpc>
          <a:spcBef>
            <a:spcPct val="60000"/>
          </a:spcBef>
          <a:defRPr>
            <a:effectLst>
              <a:outerShdw blurRad="38100" dist="38100" dir="2700000" algn="tl">
                <a:srgbClr val="000000">
                  <a:alpha val="43137"/>
                </a:srgbClr>
              </a:outerShdw>
            </a:effectLst>
            <a:cs typeface="+mn-cs"/>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30881</TotalTime>
  <Words>5712</Words>
  <Application>Microsoft Office PowerPoint</Application>
  <PresentationFormat>On-screen Show (4:3)</PresentationFormat>
  <Paragraphs>453</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Blank Presentation</vt:lpstr>
      <vt:lpstr>2_Blank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Williams Marketing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dc:title>
  <dc:creator>Williams Marketing Services</dc:creator>
  <cp:lastModifiedBy>George P. Ferrari</cp:lastModifiedBy>
  <cp:revision>1922</cp:revision>
  <cp:lastPrinted>2001-11-07T21:22:01Z</cp:lastPrinted>
  <dcterms:created xsi:type="dcterms:W3CDTF">1999-04-19T18:36:54Z</dcterms:created>
  <dcterms:modified xsi:type="dcterms:W3CDTF">2013-04-09T14:26:59Z</dcterms:modified>
</cp:coreProperties>
</file>