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259" r:id="rId4"/>
    <p:sldId id="341" r:id="rId5"/>
    <p:sldId id="318" r:id="rId6"/>
    <p:sldId id="296" r:id="rId7"/>
    <p:sldId id="298" r:id="rId8"/>
    <p:sldId id="297" r:id="rId9"/>
    <p:sldId id="319" r:id="rId10"/>
    <p:sldId id="263" r:id="rId11"/>
    <p:sldId id="265" r:id="rId12"/>
    <p:sldId id="299" r:id="rId13"/>
    <p:sldId id="304" r:id="rId14"/>
    <p:sldId id="308" r:id="rId15"/>
    <p:sldId id="309" r:id="rId16"/>
    <p:sldId id="310" r:id="rId17"/>
    <p:sldId id="315" r:id="rId18"/>
    <p:sldId id="311" r:id="rId19"/>
    <p:sldId id="316" r:id="rId20"/>
    <p:sldId id="336" r:id="rId21"/>
    <p:sldId id="337" r:id="rId22"/>
    <p:sldId id="340" r:id="rId23"/>
    <p:sldId id="339" r:id="rId24"/>
    <p:sldId id="332" r:id="rId25"/>
    <p:sldId id="302" r:id="rId26"/>
    <p:sldId id="301" r:id="rId27"/>
    <p:sldId id="300" r:id="rId28"/>
    <p:sldId id="333" r:id="rId29"/>
    <p:sldId id="320" r:id="rId30"/>
    <p:sldId id="267" r:id="rId31"/>
    <p:sldId id="307" r:id="rId32"/>
    <p:sldId id="266" r:id="rId33"/>
    <p:sldId id="322" r:id="rId34"/>
    <p:sldId id="338" r:id="rId35"/>
    <p:sldId id="325" r:id="rId36"/>
    <p:sldId id="324" r:id="rId37"/>
    <p:sldId id="323" r:id="rId38"/>
    <p:sldId id="328" r:id="rId39"/>
    <p:sldId id="329" r:id="rId40"/>
    <p:sldId id="330" r:id="rId41"/>
    <p:sldId id="331" r:id="rId42"/>
    <p:sldId id="294" r:id="rId43"/>
    <p:sldId id="321" r:id="rId44"/>
    <p:sldId id="334" r:id="rId45"/>
    <p:sldId id="273" r:id="rId46"/>
    <p:sldId id="335" r:id="rId47"/>
    <p:sldId id="314" r:id="rId48"/>
    <p:sldId id="28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68218" autoAdjust="0"/>
  </p:normalViewPr>
  <p:slideViewPr>
    <p:cSldViewPr>
      <p:cViewPr varScale="1">
        <p:scale>
          <a:sx n="74" d="100"/>
          <a:sy n="74" d="100"/>
        </p:scale>
        <p:origin x="111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5740A1-AB77-410E-9E12-E29DE4B8EB9A}" type="datetimeFigureOut">
              <a:rPr lang="en-US" smtClean="0"/>
              <a:pPr/>
              <a:t>8/27/2014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46D6C5-2CD6-41BB-88FF-21F857383671}" type="slidenum">
              <a:rPr lang="en-US" smtClean="0"/>
              <a:pPr/>
              <a:t>‹#›</a:t>
            </a:fld>
            <a:endParaRPr lang="en-US" dirty="0"/>
          </a:p>
        </p:txBody>
      </p:sp>
    </p:spTree>
    <p:extLst>
      <p:ext uri="{BB962C8B-B14F-4D97-AF65-F5344CB8AC3E}">
        <p14:creationId xmlns:p14="http://schemas.microsoft.com/office/powerpoint/2010/main" val="268946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created in 2000 at the Harvard Kennedy School;</a:t>
            </a:r>
            <a:r>
              <a:rPr lang="en-US" baseline="0" dirty="0" smtClean="0"/>
              <a:t> carried out nationally in 2000 and 2006; carried out in Tompkins County by the CRP 6311 team among 641 local residents.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a:t>
            </a:fld>
            <a:endParaRPr lang="en-US" dirty="0"/>
          </a:p>
        </p:txBody>
      </p:sp>
    </p:spTree>
    <p:extLst>
      <p:ext uri="{BB962C8B-B14F-4D97-AF65-F5344CB8AC3E}">
        <p14:creationId xmlns:p14="http://schemas.microsoft.com/office/powerpoint/2010/main" val="356579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10</a:t>
            </a:fld>
            <a:endParaRPr lang="en-US" dirty="0"/>
          </a:p>
        </p:txBody>
      </p:sp>
    </p:spTree>
    <p:extLst>
      <p:ext uri="{BB962C8B-B14F-4D97-AF65-F5344CB8AC3E}">
        <p14:creationId xmlns:p14="http://schemas.microsoft.com/office/powerpoint/2010/main" val="415451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11</a:t>
            </a:fld>
            <a:endParaRPr lang="en-US" dirty="0"/>
          </a:p>
        </p:txBody>
      </p:sp>
    </p:spTree>
    <p:extLst>
      <p:ext uri="{BB962C8B-B14F-4D97-AF65-F5344CB8AC3E}">
        <p14:creationId xmlns:p14="http://schemas.microsoft.com/office/powerpoint/2010/main" val="49116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‘perceptions of inclusiveness’ refers to perceptions</a:t>
            </a:r>
            <a:r>
              <a:rPr lang="en-US" baseline="0" dirty="0" smtClean="0"/>
              <a:t> of medical provider diversity for ex.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12</a:t>
            </a:fld>
            <a:endParaRPr lang="en-US" dirty="0"/>
          </a:p>
        </p:txBody>
      </p:sp>
    </p:spTree>
    <p:extLst>
      <p:ext uri="{BB962C8B-B14F-4D97-AF65-F5344CB8AC3E}">
        <p14:creationId xmlns:p14="http://schemas.microsoft.com/office/powerpoint/2010/main" val="367123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14</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15</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16</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17</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18</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correlations or h</a:t>
            </a:r>
            <a:r>
              <a:rPr lang="en-US" dirty="0" smtClean="0"/>
              <a:t>ypotheses about why</a:t>
            </a:r>
            <a:r>
              <a:rPr lang="en-US" baseline="0" dirty="0" smtClean="0"/>
              <a:t> this might be true?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19</a:t>
            </a:fld>
            <a:endParaRPr lang="en-US" dirty="0"/>
          </a:p>
        </p:txBody>
      </p:sp>
    </p:spTree>
    <p:extLst>
      <p:ext uri="{BB962C8B-B14F-4D97-AF65-F5344CB8AC3E}">
        <p14:creationId xmlns:p14="http://schemas.microsoft.com/office/powerpoint/2010/main" val="242418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communities dedicated $10,000</a:t>
            </a:r>
            <a:r>
              <a:rPr lang="en-US" baseline="0" dirty="0" smtClean="0"/>
              <a:t> to carry out the survey; Tompkins County had volunteers doing the work</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27</a:t>
            </a:fld>
            <a:endParaRPr lang="en-US" dirty="0"/>
          </a:p>
        </p:txBody>
      </p:sp>
    </p:spTree>
    <p:extLst>
      <p:ext uri="{BB962C8B-B14F-4D97-AF65-F5344CB8AC3E}">
        <p14:creationId xmlns:p14="http://schemas.microsoft.com/office/powerpoint/2010/main" val="60821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strengthen the impact of both the 2010 survey findings; as well as the next recommended survey period. Our core client group, including the President of the CoC; Exec Dir of CF; and Pres of 1492 Consulting, suggested we organize our report around these four categories.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2</a:t>
            </a:fld>
            <a:endParaRPr lang="en-US" dirty="0"/>
          </a:p>
        </p:txBody>
      </p:sp>
    </p:spTree>
    <p:extLst>
      <p:ext uri="{BB962C8B-B14F-4D97-AF65-F5344CB8AC3E}">
        <p14:creationId xmlns:p14="http://schemas.microsoft.com/office/powerpoint/2010/main" val="122591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 Cayuga Medical Associates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30</a:t>
            </a:fld>
            <a:endParaRPr lang="en-US" dirty="0"/>
          </a:p>
        </p:txBody>
      </p:sp>
    </p:spTree>
    <p:extLst>
      <p:ext uri="{BB962C8B-B14F-4D97-AF65-F5344CB8AC3E}">
        <p14:creationId xmlns:p14="http://schemas.microsoft.com/office/powerpoint/2010/main" val="234679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 Down” - 67% of land in Ithaca</a:t>
            </a:r>
            <a:r>
              <a:rPr lang="en-US" baseline="0" dirty="0" smtClean="0"/>
              <a:t> is tax exempt – owned by Cornell or town; is the community being fairly compensated?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31</a:t>
            </a:fld>
            <a:endParaRPr lang="en-US" dirty="0"/>
          </a:p>
        </p:txBody>
      </p:sp>
    </p:spTree>
    <p:extLst>
      <p:ext uri="{BB962C8B-B14F-4D97-AF65-F5344CB8AC3E}">
        <p14:creationId xmlns:p14="http://schemas.microsoft.com/office/powerpoint/2010/main" val="85185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36</a:t>
            </a:fld>
            <a:endParaRPr lang="en-US" dirty="0"/>
          </a:p>
        </p:txBody>
      </p:sp>
    </p:spTree>
    <p:extLst>
      <p:ext uri="{BB962C8B-B14F-4D97-AF65-F5344CB8AC3E}">
        <p14:creationId xmlns:p14="http://schemas.microsoft.com/office/powerpoint/2010/main" val="254955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37</a:t>
            </a:fld>
            <a:endParaRPr lang="en-US" dirty="0"/>
          </a:p>
        </p:txBody>
      </p:sp>
    </p:spTree>
    <p:extLst>
      <p:ext uri="{BB962C8B-B14F-4D97-AF65-F5344CB8AC3E}">
        <p14:creationId xmlns:p14="http://schemas.microsoft.com/office/powerpoint/2010/main" val="24807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38</a:t>
            </a:fld>
            <a:endParaRPr lang="en-US" dirty="0"/>
          </a:p>
        </p:txBody>
      </p:sp>
    </p:spTree>
    <p:extLst>
      <p:ext uri="{BB962C8B-B14F-4D97-AF65-F5344CB8AC3E}">
        <p14:creationId xmlns:p14="http://schemas.microsoft.com/office/powerpoint/2010/main" val="248076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39</a:t>
            </a:fld>
            <a:endParaRPr lang="en-US" dirty="0"/>
          </a:p>
        </p:txBody>
      </p:sp>
    </p:spTree>
    <p:extLst>
      <p:ext uri="{BB962C8B-B14F-4D97-AF65-F5344CB8AC3E}">
        <p14:creationId xmlns:p14="http://schemas.microsoft.com/office/powerpoint/2010/main" val="248076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40</a:t>
            </a:fld>
            <a:endParaRPr lang="en-US" dirty="0"/>
          </a:p>
        </p:txBody>
      </p:sp>
    </p:spTree>
    <p:extLst>
      <p:ext uri="{BB962C8B-B14F-4D97-AF65-F5344CB8AC3E}">
        <p14:creationId xmlns:p14="http://schemas.microsoft.com/office/powerpoint/2010/main" val="24807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political engagement, giving and volunteering, faith-based engagement, informal socializing, involvement in associations, civic leadership, diversity of friendships, and equality of civic participation]</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41</a:t>
            </a:fld>
            <a:endParaRPr lang="en-US" dirty="0"/>
          </a:p>
        </p:txBody>
      </p:sp>
    </p:spTree>
    <p:extLst>
      <p:ext uri="{BB962C8B-B14F-4D97-AF65-F5344CB8AC3E}">
        <p14:creationId xmlns:p14="http://schemas.microsoft.com/office/powerpoint/2010/main" val="248076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the leaders group-</a:t>
            </a:r>
            <a:r>
              <a:rPr lang="en-US" baseline="0" dirty="0" smtClean="0"/>
              <a:t> each individual member will need a carefully constructed, individualized introduction to the ‘project’.</a:t>
            </a:r>
          </a:p>
          <a:p>
            <a:r>
              <a:rPr lang="en-US" baseline="0" dirty="0" smtClean="0"/>
              <a:t>There is the possibility of founding a new organization, but this may or may not be needed in TC (Community Foundation can house initiatives)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45</a:t>
            </a:fld>
            <a:endParaRPr lang="en-US" dirty="0"/>
          </a:p>
        </p:txBody>
      </p:sp>
    </p:spTree>
    <p:extLst>
      <p:ext uri="{BB962C8B-B14F-4D97-AF65-F5344CB8AC3E}">
        <p14:creationId xmlns:p14="http://schemas.microsoft.com/office/powerpoint/2010/main" val="1237657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the leaders group-</a:t>
            </a:r>
            <a:r>
              <a:rPr lang="en-US" baseline="0" dirty="0" smtClean="0"/>
              <a:t> each individual member will need a carefully constructed, individualized introduction to the ‘project’.</a:t>
            </a:r>
          </a:p>
          <a:p>
            <a:r>
              <a:rPr lang="en-US" baseline="0" dirty="0" smtClean="0"/>
              <a:t>There is the possibility of founding a new organization, but this may or may not be needed in TC (Community Foundation can house initiatives)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46</a:t>
            </a:fld>
            <a:endParaRPr lang="en-US" dirty="0"/>
          </a:p>
        </p:txBody>
      </p:sp>
    </p:spTree>
    <p:extLst>
      <p:ext uri="{BB962C8B-B14F-4D97-AF65-F5344CB8AC3E}">
        <p14:creationId xmlns:p14="http://schemas.microsoft.com/office/powerpoint/2010/main" val="12376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3</a:t>
            </a:fld>
            <a:endParaRPr lang="en-US" dirty="0"/>
          </a:p>
        </p:txBody>
      </p:sp>
    </p:spTree>
    <p:extLst>
      <p:ext uri="{BB962C8B-B14F-4D97-AF65-F5344CB8AC3E}">
        <p14:creationId xmlns:p14="http://schemas.microsoft.com/office/powerpoint/2010/main" val="185250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4</a:t>
            </a:fld>
            <a:endParaRPr lang="en-US" dirty="0"/>
          </a:p>
        </p:txBody>
      </p:sp>
    </p:spTree>
    <p:extLst>
      <p:ext uri="{BB962C8B-B14F-4D97-AF65-F5344CB8AC3E}">
        <p14:creationId xmlns:p14="http://schemas.microsoft.com/office/powerpoint/2010/main" val="185250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Putnam’s book on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5</a:t>
            </a:fld>
            <a:endParaRPr lang="en-US" dirty="0"/>
          </a:p>
        </p:txBody>
      </p:sp>
    </p:spTree>
    <p:extLst>
      <p:ext uri="{BB962C8B-B14F-4D97-AF65-F5344CB8AC3E}">
        <p14:creationId xmlns:p14="http://schemas.microsoft.com/office/powerpoint/2010/main" val="18525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6</a:t>
            </a:fld>
            <a:endParaRPr lang="en-US" dirty="0"/>
          </a:p>
        </p:txBody>
      </p:sp>
    </p:spTree>
    <p:extLst>
      <p:ext uri="{BB962C8B-B14F-4D97-AF65-F5344CB8AC3E}">
        <p14:creationId xmlns:p14="http://schemas.microsoft.com/office/powerpoint/2010/main" val="185250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economy: potentially healthier</a:t>
            </a:r>
            <a:r>
              <a:rPr lang="en-US" baseline="0" dirty="0" smtClean="0"/>
              <a:t> citizens; more knowledgeable during job search; encouraging entrepreneurship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7</a:t>
            </a:fld>
            <a:endParaRPr lang="en-US" dirty="0"/>
          </a:p>
        </p:txBody>
      </p:sp>
    </p:spTree>
    <p:extLst>
      <p:ext uri="{BB962C8B-B14F-4D97-AF65-F5344CB8AC3E}">
        <p14:creationId xmlns:p14="http://schemas.microsoft.com/office/powerpoint/2010/main" val="88055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communicate results to citizens so</a:t>
            </a:r>
            <a:r>
              <a:rPr lang="en-US" baseline="0" dirty="0" smtClean="0"/>
              <a:t> that they can take initiative. </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8</a:t>
            </a:fld>
            <a:endParaRPr lang="en-US" dirty="0"/>
          </a:p>
        </p:txBody>
      </p:sp>
    </p:spTree>
    <p:extLst>
      <p:ext uri="{BB962C8B-B14F-4D97-AF65-F5344CB8AC3E}">
        <p14:creationId xmlns:p14="http://schemas.microsoft.com/office/powerpoint/2010/main" val="20482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there were 101,564 residents in Tompkins County and 30,014 residents in Ithaca.</a:t>
            </a:r>
            <a:endParaRPr lang="en-US" dirty="0"/>
          </a:p>
        </p:txBody>
      </p:sp>
      <p:sp>
        <p:nvSpPr>
          <p:cNvPr id="4" name="Slide Number Placeholder 3"/>
          <p:cNvSpPr>
            <a:spLocks noGrp="1"/>
          </p:cNvSpPr>
          <p:nvPr>
            <p:ph type="sldNum" sz="quarter" idx="10"/>
          </p:nvPr>
        </p:nvSpPr>
        <p:spPr/>
        <p:txBody>
          <a:bodyPr/>
          <a:lstStyle/>
          <a:p>
            <a:fld id="{9A46D6C5-2CD6-41BB-88FF-21F857383671}" type="slidenum">
              <a:rPr lang="en-US" smtClean="0"/>
              <a:pPr/>
              <a:t>9</a:t>
            </a:fld>
            <a:endParaRPr lang="en-US" dirty="0"/>
          </a:p>
        </p:txBody>
      </p:sp>
    </p:spTree>
    <p:extLst>
      <p:ext uri="{BB962C8B-B14F-4D97-AF65-F5344CB8AC3E}">
        <p14:creationId xmlns:p14="http://schemas.microsoft.com/office/powerpoint/2010/main" val="24180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AFBE43-1F64-455F-BA05-D45920F84A5F}" type="datetime1">
              <a:rPr lang="en-US" smtClean="0"/>
              <a:pPr/>
              <a:t>8/27/2014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86C8EC-6E84-4CFE-99A6-9891BAC64A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74F77-1525-4C02-A11A-6D4C7818BAB6}" type="datetime1">
              <a:rPr lang="en-US" smtClean="0"/>
              <a:pPr/>
              <a:t>8/27/2014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51F81C-0DF7-4A1F-943D-623C256199C1}" type="datetime1">
              <a:rPr lang="en-US" smtClean="0"/>
              <a:pPr/>
              <a:t>8/27/2014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899D67-3977-4295-B394-9A37F7AB3FD7}" type="datetime1">
              <a:rPr lang="en-US" smtClean="0"/>
              <a:pPr/>
              <a:t>8/27/2014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A4217D8-F51C-499E-9153-43B0DE0FB633}" type="datetime1">
              <a:rPr lang="en-US" smtClean="0"/>
              <a:pPr/>
              <a:t>8/27/2014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6B71A5-69BD-4C54-856D-617964EABD12}" type="datetime1">
              <a:rPr lang="en-US" smtClean="0"/>
              <a:pPr/>
              <a:t>8/27/2014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FB5A0A-F030-4CA4-8C60-7EF70461A551}" type="datetime1">
              <a:rPr lang="en-US" smtClean="0"/>
              <a:pPr/>
              <a:t>8/27/2014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1A36372-8FA2-44CC-86CA-20106635964B}" type="datetime1">
              <a:rPr lang="en-US" smtClean="0"/>
              <a:pPr/>
              <a:t>8/27/2014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486C8EC-6E84-4CFE-99A6-9891BAC64A2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3A7EC6-3BFF-44F0-8063-1664A5B79733}" type="datetime1">
              <a:rPr lang="en-US" smtClean="0"/>
              <a:pPr/>
              <a:t>8/27/2014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802DEA-C2ED-4C9A-8670-AD86031447F7}" type="datetime1">
              <a:rPr lang="en-US" smtClean="0"/>
              <a:pPr/>
              <a:t>8/27/2014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86C8EC-6E84-4CFE-99A6-9891BAC64A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AFE322-6960-45DE-B661-A49C5BFB464C}" type="datetime1">
              <a:rPr lang="en-US" smtClean="0"/>
              <a:pPr/>
              <a:t>8/27/2014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86C8EC-6E84-4CFE-99A6-9891BAC64A2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8F4756-0677-41DA-A5FB-E8EB5493A8CC}" type="datetime1">
              <a:rPr lang="en-US" smtClean="0"/>
              <a:pPr/>
              <a:t>8/27/2014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86C8EC-6E84-4CFE-99A6-9891BAC64A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81000"/>
            <a:ext cx="8229600" cy="2819400"/>
          </a:xfrm>
        </p:spPr>
        <p:txBody>
          <a:bodyPr>
            <a:normAutofit/>
          </a:bodyPr>
          <a:lstStyle/>
          <a:p>
            <a:r>
              <a:rPr lang="en-US" dirty="0" smtClean="0">
                <a:latin typeface="Century Gothic" pitchFamily="34" charset="0"/>
              </a:rPr>
              <a:t>Tompkins County </a:t>
            </a:r>
            <a:r>
              <a:rPr lang="en-US" dirty="0">
                <a:latin typeface="Century Gothic" pitchFamily="34" charset="0"/>
              </a:rPr>
              <a:t>S</a:t>
            </a:r>
            <a:r>
              <a:rPr lang="en-US" dirty="0" smtClean="0">
                <a:latin typeface="Century Gothic" pitchFamily="34" charset="0"/>
              </a:rPr>
              <a:t>ocial </a:t>
            </a:r>
            <a:r>
              <a:rPr lang="en-US" dirty="0">
                <a:latin typeface="Century Gothic" pitchFamily="34" charset="0"/>
              </a:rPr>
              <a:t>C</a:t>
            </a:r>
            <a:r>
              <a:rPr lang="en-US" dirty="0" smtClean="0">
                <a:latin typeface="Century Gothic" pitchFamily="34" charset="0"/>
              </a:rPr>
              <a:t>apital </a:t>
            </a:r>
            <a:r>
              <a:rPr lang="en-US" dirty="0">
                <a:latin typeface="Century Gothic" pitchFamily="34" charset="0"/>
              </a:rPr>
              <a:t>C</a:t>
            </a:r>
            <a:r>
              <a:rPr lang="en-US" dirty="0" smtClean="0">
                <a:latin typeface="Century Gothic" pitchFamily="34" charset="0"/>
              </a:rPr>
              <a:t>ommunity </a:t>
            </a:r>
            <a:r>
              <a:rPr lang="en-US" dirty="0">
                <a:latin typeface="Century Gothic" pitchFamily="34" charset="0"/>
              </a:rPr>
              <a:t>B</a:t>
            </a:r>
            <a:r>
              <a:rPr lang="en-US" dirty="0" smtClean="0">
                <a:latin typeface="Century Gothic" pitchFamily="34" charset="0"/>
              </a:rPr>
              <a:t>enchmark </a:t>
            </a:r>
            <a:r>
              <a:rPr lang="en-US" dirty="0">
                <a:latin typeface="Century Gothic" pitchFamily="34" charset="0"/>
              </a:rPr>
              <a:t>S</a:t>
            </a:r>
            <a:r>
              <a:rPr lang="en-US" dirty="0" smtClean="0">
                <a:latin typeface="Century Gothic" pitchFamily="34" charset="0"/>
              </a:rPr>
              <a:t>urvey </a:t>
            </a:r>
            <a:endParaRPr lang="en-US" dirty="0">
              <a:latin typeface="Century Gothic" pitchFamily="34" charset="0"/>
            </a:endParaRPr>
          </a:p>
        </p:txBody>
      </p:sp>
      <p:sp>
        <p:nvSpPr>
          <p:cNvPr id="3" name="Subtitle 2"/>
          <p:cNvSpPr>
            <a:spLocks noGrp="1"/>
          </p:cNvSpPr>
          <p:nvPr>
            <p:ph type="subTitle" idx="1"/>
          </p:nvPr>
        </p:nvSpPr>
        <p:spPr/>
        <p:txBody>
          <a:bodyPr>
            <a:noAutofit/>
          </a:bodyPr>
          <a:lstStyle/>
          <a:p>
            <a:endParaRPr lang="en-US" sz="2000" dirty="0" smtClean="0"/>
          </a:p>
          <a:p>
            <a:endParaRPr lang="en-US" sz="2000" dirty="0">
              <a:latin typeface="Century Gothic" pitchFamily="34" charset="0"/>
            </a:endParaRPr>
          </a:p>
          <a:p>
            <a:r>
              <a:rPr lang="en-US" sz="2000" dirty="0" smtClean="0">
                <a:latin typeface="Century Gothic" pitchFamily="34" charset="0"/>
              </a:rPr>
              <a:t>2012 Cornell University</a:t>
            </a:r>
          </a:p>
          <a:p>
            <a:r>
              <a:rPr lang="en-US" sz="2000" dirty="0" smtClean="0">
                <a:latin typeface="Century Gothic" pitchFamily="34" charset="0"/>
              </a:rPr>
              <a:t>Social Capital Consulting Group </a:t>
            </a:r>
            <a:endParaRPr lang="en-US" sz="2000"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a:t>
            </a:fld>
            <a:endParaRPr lang="en-US" dirty="0"/>
          </a:p>
        </p:txBody>
      </p:sp>
    </p:spTree>
    <p:extLst>
      <p:ext uri="{BB962C8B-B14F-4D97-AF65-F5344CB8AC3E}">
        <p14:creationId xmlns:p14="http://schemas.microsoft.com/office/powerpoint/2010/main" val="29377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Methods...</a:t>
            </a:r>
          </a:p>
          <a:p>
            <a:pPr marL="109728" indent="0">
              <a:buNone/>
            </a:pPr>
            <a:r>
              <a:rPr lang="en-US" sz="2000" dirty="0" smtClean="0">
                <a:latin typeface="Century Gothic" pitchFamily="34" charset="0"/>
              </a:rPr>
              <a:t> </a:t>
            </a:r>
          </a:p>
          <a:p>
            <a:r>
              <a:rPr lang="en-US" sz="2000" b="1" dirty="0" smtClean="0">
                <a:solidFill>
                  <a:srgbClr val="0070C0"/>
                </a:solidFill>
                <a:latin typeface="Century Gothic" pitchFamily="34" charset="0"/>
              </a:rPr>
              <a:t>Quantitative data analysis</a:t>
            </a:r>
            <a:r>
              <a:rPr lang="en-US" sz="2000" dirty="0" smtClean="0">
                <a:solidFill>
                  <a:srgbClr val="FFC000"/>
                </a:solidFill>
                <a:latin typeface="Century Gothic" pitchFamily="34" charset="0"/>
              </a:rPr>
              <a:t> </a:t>
            </a:r>
            <a:r>
              <a:rPr lang="en-US" sz="2000" dirty="0" smtClean="0">
                <a:latin typeface="Century Gothic" pitchFamily="34" charset="0"/>
              </a:rPr>
              <a:t>of 2010 results,  comparing Tompkins County findings to national averages, as well as select communities (Winston-Salem and Rochester) with similar demographics.</a:t>
            </a:r>
          </a:p>
          <a:p>
            <a:endParaRPr lang="en-US" sz="2000" dirty="0">
              <a:latin typeface="Century Gothic" pitchFamily="34" charset="0"/>
            </a:endParaRPr>
          </a:p>
          <a:p>
            <a:r>
              <a:rPr lang="en-US" sz="2000" b="1" dirty="0">
                <a:solidFill>
                  <a:srgbClr val="0070C0"/>
                </a:solidFill>
                <a:latin typeface="Century Gothic" pitchFamily="34" charset="0"/>
              </a:rPr>
              <a:t>Qualitative cross-community comparison</a:t>
            </a:r>
            <a:r>
              <a:rPr lang="en-US" sz="2000" dirty="0">
                <a:latin typeface="Century Gothic" pitchFamily="34" charset="0"/>
              </a:rPr>
              <a:t> looking into initiatives in select communities (Winston-Salem, Rochester, Boulder and Ann Arbor) that might inspire action for Tompkins County. As well as a review of what we’re already doing well.</a:t>
            </a:r>
            <a:endParaRPr lang="en-US" sz="2000" dirty="0" smtClean="0">
              <a:latin typeface="Century Gothic" pitchFamily="34" charset="0"/>
            </a:endParaRPr>
          </a:p>
          <a:p>
            <a:pPr marL="137160" indent="0">
              <a:buNone/>
            </a:pPr>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10</a:t>
            </a:fld>
            <a:endParaRPr lang="en-US" dirty="0"/>
          </a:p>
        </p:txBody>
      </p:sp>
    </p:spTree>
    <p:extLst>
      <p:ext uri="{BB962C8B-B14F-4D97-AF65-F5344CB8AC3E}">
        <p14:creationId xmlns:p14="http://schemas.microsoft.com/office/powerpoint/2010/main" val="290895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Core Quantitative Findings...</a:t>
            </a:r>
          </a:p>
          <a:p>
            <a:pPr marL="109728" indent="0">
              <a:buNone/>
            </a:pPr>
            <a:r>
              <a:rPr lang="en-US" sz="2000" dirty="0" smtClean="0">
                <a:latin typeface="Century Gothic" pitchFamily="34" charset="0"/>
              </a:rPr>
              <a:t>  </a:t>
            </a:r>
          </a:p>
          <a:p>
            <a:pPr marL="137160" indent="0">
              <a:buNone/>
            </a:pPr>
            <a:endParaRPr lang="en-US" sz="2000" dirty="0" smtClean="0">
              <a:latin typeface="Century Gothic" pitchFamily="34" charset="0"/>
            </a:endParaRPr>
          </a:p>
          <a:p>
            <a:r>
              <a:rPr lang="en-US" sz="2000" dirty="0" smtClean="0">
                <a:latin typeface="Century Gothic" pitchFamily="34" charset="0"/>
              </a:rPr>
              <a:t>Our analysis focused on </a:t>
            </a:r>
            <a:r>
              <a:rPr lang="en-US" sz="2400" b="1" dirty="0" smtClean="0">
                <a:solidFill>
                  <a:srgbClr val="002060"/>
                </a:solidFill>
                <a:latin typeface="Century Gothic" pitchFamily="34" charset="0"/>
              </a:rPr>
              <a:t>SOCIAL TRUST </a:t>
            </a:r>
            <a:r>
              <a:rPr lang="en-US" sz="2000" dirty="0" smtClean="0">
                <a:latin typeface="Century Gothic" pitchFamily="34" charset="0"/>
              </a:rPr>
              <a:t>and correlations between trust and:</a:t>
            </a:r>
          </a:p>
          <a:p>
            <a:endParaRPr lang="en-US" sz="2000" dirty="0" smtClean="0">
              <a:latin typeface="Century Gothic" pitchFamily="34" charset="0"/>
            </a:endParaRPr>
          </a:p>
          <a:p>
            <a:pPr lvl="2"/>
            <a:r>
              <a:rPr lang="en-US" sz="2400" b="1" dirty="0" smtClean="0">
                <a:solidFill>
                  <a:srgbClr val="002060"/>
                </a:solidFill>
                <a:latin typeface="Century Gothic" pitchFamily="34" charset="0"/>
              </a:rPr>
              <a:t>Social engagement </a:t>
            </a:r>
          </a:p>
          <a:p>
            <a:pPr lvl="2"/>
            <a:r>
              <a:rPr lang="en-US" sz="2400" b="1" dirty="0" smtClean="0">
                <a:solidFill>
                  <a:srgbClr val="002060"/>
                </a:solidFill>
                <a:latin typeface="Century Gothic" pitchFamily="34" charset="0"/>
              </a:rPr>
              <a:t>Those with lower levels of trust</a:t>
            </a:r>
          </a:p>
          <a:p>
            <a:pPr lvl="2"/>
            <a:r>
              <a:rPr lang="en-US" sz="2400" b="1" dirty="0" smtClean="0">
                <a:solidFill>
                  <a:srgbClr val="002060"/>
                </a:solidFill>
                <a:latin typeface="Century Gothic" pitchFamily="34" charset="0"/>
              </a:rPr>
              <a:t>The role of politics </a:t>
            </a:r>
          </a:p>
          <a:p>
            <a:pPr marL="137160" indent="0">
              <a:buNone/>
            </a:pPr>
            <a:endParaRPr lang="en-US" sz="2000"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6" name="Rectangle 5"/>
          <p:cNvSpPr/>
          <p:nvPr/>
        </p:nvSpPr>
        <p:spPr>
          <a:xfrm>
            <a:off x="5105400" y="5688449"/>
            <a:ext cx="4038600" cy="1169551"/>
          </a:xfrm>
          <a:prstGeom prst="rect">
            <a:avLst/>
          </a:prstGeom>
          <a:ln w="3175"/>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i="1" dirty="0" smtClean="0">
                <a:latin typeface="Century Gothic" pitchFamily="34" charset="0"/>
              </a:rPr>
              <a:t>Disclaimer:</a:t>
            </a:r>
            <a:r>
              <a:rPr lang="en-US" sz="1400" i="1" dirty="0" smtClean="0">
                <a:latin typeface="Century Gothic" pitchFamily="34" charset="0"/>
              </a:rPr>
              <a:t> There </a:t>
            </a:r>
            <a:r>
              <a:rPr lang="en-US" sz="1400" i="1" dirty="0">
                <a:latin typeface="Century Gothic" pitchFamily="34" charset="0"/>
              </a:rPr>
              <a:t>are some limitations and assumptions that must be accounted for and considered when comparing </a:t>
            </a:r>
            <a:r>
              <a:rPr lang="en-US" sz="1400" i="1" dirty="0" smtClean="0">
                <a:latin typeface="Century Gothic" pitchFamily="34" charset="0"/>
              </a:rPr>
              <a:t>data, including  </a:t>
            </a:r>
            <a:r>
              <a:rPr lang="en-US" sz="1400" i="1" dirty="0">
                <a:latin typeface="Century Gothic" pitchFamily="34" charset="0"/>
              </a:rPr>
              <a:t>different time periods; altered questions; </a:t>
            </a:r>
            <a:r>
              <a:rPr lang="en-US" sz="1400" i="1" dirty="0" smtClean="0">
                <a:latin typeface="Century Gothic" pitchFamily="34" charset="0"/>
              </a:rPr>
              <a:t>and differing methods.</a:t>
            </a:r>
            <a:endParaRPr lang="en-US" sz="1400" i="1" dirty="0">
              <a:latin typeface="Century Gothic" pitchFamily="34" charset="0"/>
            </a:endParaRPr>
          </a:p>
        </p:txBody>
      </p:sp>
      <p:sp>
        <p:nvSpPr>
          <p:cNvPr id="7" name="Slide Number Placeholder 6"/>
          <p:cNvSpPr>
            <a:spLocks noGrp="1"/>
          </p:cNvSpPr>
          <p:nvPr>
            <p:ph type="sldNum" sz="quarter" idx="12"/>
          </p:nvPr>
        </p:nvSpPr>
        <p:spPr/>
        <p:txBody>
          <a:bodyPr/>
          <a:lstStyle/>
          <a:p>
            <a:fld id="{7486C8EC-6E84-4CFE-99A6-9891BAC64A21}" type="slidenum">
              <a:rPr lang="en-US" smtClean="0"/>
              <a:pPr/>
              <a:t>11</a:t>
            </a:fld>
            <a:endParaRPr lang="en-US" dirty="0"/>
          </a:p>
        </p:txBody>
      </p:sp>
    </p:spTree>
    <p:extLst>
      <p:ext uri="{BB962C8B-B14F-4D97-AF65-F5344CB8AC3E}">
        <p14:creationId xmlns:p14="http://schemas.microsoft.com/office/powerpoint/2010/main" val="3284539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fontScale="77500" lnSpcReduction="20000"/>
          </a:bodyPr>
          <a:lstStyle/>
          <a:p>
            <a:pPr marL="137160" indent="0">
              <a:buNone/>
            </a:pPr>
            <a:r>
              <a:rPr lang="en-US" sz="3100" b="1" i="1" dirty="0" smtClean="0">
                <a:latin typeface="Century Gothic" pitchFamily="34" charset="0"/>
              </a:rPr>
              <a:t>Findings...</a:t>
            </a:r>
          </a:p>
          <a:p>
            <a:pPr marL="137160" indent="0">
              <a:buNone/>
            </a:pPr>
            <a:endParaRPr lang="en-US" sz="2400" dirty="0">
              <a:latin typeface="Century Gothic" pitchFamily="34" charset="0"/>
            </a:endParaRPr>
          </a:p>
          <a:p>
            <a:r>
              <a:rPr lang="en-US" sz="2600" b="1" dirty="0" smtClean="0">
                <a:solidFill>
                  <a:srgbClr val="002060"/>
                </a:solidFill>
                <a:latin typeface="Century Gothic" pitchFamily="34" charset="0"/>
              </a:rPr>
              <a:t>Social Trust:</a:t>
            </a:r>
            <a:r>
              <a:rPr lang="en-US" sz="2600" dirty="0" smtClean="0">
                <a:latin typeface="Century Gothic" pitchFamily="34" charset="0"/>
              </a:rPr>
              <a:t> Tompkins County rates higher than national averages,  as well as Winston-Salem </a:t>
            </a:r>
            <a:r>
              <a:rPr lang="en-US" sz="2600" dirty="0">
                <a:latin typeface="Century Gothic" pitchFamily="34" charset="0"/>
              </a:rPr>
              <a:t>and </a:t>
            </a:r>
            <a:r>
              <a:rPr lang="en-US" sz="2600" dirty="0" smtClean="0">
                <a:latin typeface="Century Gothic" pitchFamily="34" charset="0"/>
              </a:rPr>
              <a:t>Rochester. </a:t>
            </a:r>
          </a:p>
          <a:p>
            <a:pPr marL="137160" indent="0">
              <a:buNone/>
            </a:pPr>
            <a:endParaRPr lang="en-US" sz="2600" dirty="0">
              <a:latin typeface="Century Gothic" pitchFamily="34" charset="0"/>
            </a:endParaRPr>
          </a:p>
          <a:p>
            <a:r>
              <a:rPr lang="en-US" sz="2600" dirty="0">
                <a:latin typeface="Century Gothic" pitchFamily="34" charset="0"/>
              </a:rPr>
              <a:t>People with disabilities </a:t>
            </a:r>
            <a:r>
              <a:rPr lang="en-US" sz="2600" dirty="0" smtClean="0">
                <a:latin typeface="Century Gothic" pitchFamily="34" charset="0"/>
              </a:rPr>
              <a:t>rate relatively high in trust (both in terms of trusting of others and being trusted by others). </a:t>
            </a:r>
          </a:p>
          <a:p>
            <a:pPr marL="137160" indent="0">
              <a:buNone/>
            </a:pPr>
            <a:endParaRPr lang="en-US" sz="2600" dirty="0" smtClean="0">
              <a:latin typeface="Century Gothic" pitchFamily="34" charset="0"/>
            </a:endParaRPr>
          </a:p>
          <a:p>
            <a:r>
              <a:rPr lang="en-US" sz="2600" dirty="0" smtClean="0">
                <a:latin typeface="Century Gothic" pitchFamily="34" charset="0"/>
              </a:rPr>
              <a:t>There is a relatively high level of trust towards the </a:t>
            </a:r>
            <a:r>
              <a:rPr lang="en-US" sz="2600" dirty="0">
                <a:latin typeface="Century Gothic" pitchFamily="34" charset="0"/>
              </a:rPr>
              <a:t>H</a:t>
            </a:r>
            <a:r>
              <a:rPr lang="en-US" sz="2600" dirty="0" smtClean="0">
                <a:latin typeface="Century Gothic" pitchFamily="34" charset="0"/>
              </a:rPr>
              <a:t>ispanic community.</a:t>
            </a:r>
          </a:p>
          <a:p>
            <a:pPr marL="137160" indent="0">
              <a:buNone/>
            </a:pPr>
            <a:endParaRPr lang="en-US" sz="2600" dirty="0">
              <a:latin typeface="Century Gothic" pitchFamily="34" charset="0"/>
            </a:endParaRPr>
          </a:p>
          <a:p>
            <a:r>
              <a:rPr lang="en-US" sz="2600" dirty="0" smtClean="0">
                <a:latin typeface="Century Gothic" pitchFamily="34" charset="0"/>
              </a:rPr>
              <a:t>White and black racial relations need attention.</a:t>
            </a:r>
          </a:p>
          <a:p>
            <a:endParaRPr lang="en-US" sz="2600" dirty="0">
              <a:latin typeface="Century Gothic" pitchFamily="34" charset="0"/>
            </a:endParaRPr>
          </a:p>
          <a:p>
            <a:r>
              <a:rPr lang="en-US" sz="2600" dirty="0" smtClean="0">
                <a:latin typeface="Century Gothic" pitchFamily="34" charset="0"/>
              </a:rPr>
              <a:t>Social </a:t>
            </a:r>
            <a:r>
              <a:rPr lang="en-US" sz="2600" dirty="0">
                <a:latin typeface="Century Gothic" pitchFamily="34" charset="0"/>
              </a:rPr>
              <a:t>trust is not an isolated variable, but is correlated with the economy, education and </a:t>
            </a:r>
            <a:r>
              <a:rPr lang="en-US" sz="2600" dirty="0" smtClean="0">
                <a:latin typeface="Century Gothic" pitchFamily="34" charset="0"/>
              </a:rPr>
              <a:t>perceptions of inclusiveness. </a:t>
            </a:r>
            <a:endParaRPr lang="en-US" sz="2600" dirty="0">
              <a:latin typeface="Century Gothic" pitchFamily="34" charset="0"/>
            </a:endParaRPr>
          </a:p>
          <a:p>
            <a:endParaRPr lang="en-US" sz="2400" dirty="0">
              <a:latin typeface="Century Gothic" pitchFamily="34" charset="0"/>
            </a:endParaRPr>
          </a:p>
          <a:p>
            <a:pPr marL="137160" indent="0">
              <a:buNone/>
            </a:pPr>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12</a:t>
            </a:fld>
            <a:endParaRPr lang="en-US" dirty="0"/>
          </a:p>
        </p:txBody>
      </p:sp>
    </p:spTree>
    <p:extLst>
      <p:ext uri="{BB962C8B-B14F-4D97-AF65-F5344CB8AC3E}">
        <p14:creationId xmlns:p14="http://schemas.microsoft.com/office/powerpoint/2010/main" val="17698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b="1" i="1" dirty="0" smtClean="0">
                <a:latin typeface="Century Gothic" pitchFamily="34" charset="0"/>
              </a:rPr>
              <a:t>Findings...</a:t>
            </a:r>
          </a:p>
          <a:p>
            <a:pPr marL="137160" indent="0">
              <a:buNone/>
            </a:pPr>
            <a:endParaRPr lang="en-US" sz="2000" b="1" i="1" dirty="0">
              <a:latin typeface="Century Gothic" pitchFamily="34" charset="0"/>
            </a:endParaRPr>
          </a:p>
          <a:p>
            <a:r>
              <a:rPr lang="en-US" sz="2000" b="1" dirty="0" smtClean="0">
                <a:solidFill>
                  <a:srgbClr val="002060"/>
                </a:solidFill>
                <a:latin typeface="Century Gothic" pitchFamily="34" charset="0"/>
              </a:rPr>
              <a:t>Social Engagement:</a:t>
            </a:r>
            <a:r>
              <a:rPr lang="en-US" sz="2000" dirty="0" smtClean="0">
                <a:latin typeface="Century Gothic" pitchFamily="34" charset="0"/>
              </a:rPr>
              <a:t> Different social events/activities were found to have very different effects on trust. </a:t>
            </a:r>
          </a:p>
          <a:p>
            <a:pPr marL="137160" indent="0">
              <a:buNone/>
            </a:pPr>
            <a:endParaRPr lang="en-US" sz="2000" dirty="0" smtClean="0">
              <a:latin typeface="Century Gothic" pitchFamily="34" charset="0"/>
            </a:endParaRPr>
          </a:p>
          <a:p>
            <a:r>
              <a:rPr lang="en-US" sz="2000" dirty="0" smtClean="0">
                <a:latin typeface="Century Gothic" pitchFamily="34" charset="0"/>
              </a:rPr>
              <a:t> Attending blood drives </a:t>
            </a:r>
            <a:r>
              <a:rPr lang="en-US" sz="2000" dirty="0">
                <a:latin typeface="Century Gothic" pitchFamily="34" charset="0"/>
              </a:rPr>
              <a:t>and political </a:t>
            </a:r>
            <a:r>
              <a:rPr lang="en-US" sz="2000" dirty="0" smtClean="0">
                <a:latin typeface="Century Gothic" pitchFamily="34" charset="0"/>
              </a:rPr>
              <a:t>meetings </a:t>
            </a:r>
            <a:r>
              <a:rPr lang="en-US" sz="2000" dirty="0">
                <a:latin typeface="Century Gothic" pitchFamily="34" charset="0"/>
              </a:rPr>
              <a:t>or </a:t>
            </a:r>
            <a:r>
              <a:rPr lang="en-US" sz="2000" dirty="0" smtClean="0">
                <a:latin typeface="Century Gothic" pitchFamily="34" charset="0"/>
              </a:rPr>
              <a:t>rallies were actually shown to </a:t>
            </a:r>
            <a:r>
              <a:rPr lang="en-US" sz="2000" b="1" dirty="0" smtClean="0">
                <a:solidFill>
                  <a:schemeClr val="accent2"/>
                </a:solidFill>
                <a:latin typeface="Century Gothic" pitchFamily="34" charset="0"/>
              </a:rPr>
              <a:t>lower</a:t>
            </a:r>
            <a:r>
              <a:rPr lang="en-US" sz="2000" dirty="0" smtClean="0">
                <a:solidFill>
                  <a:srgbClr val="0070C0"/>
                </a:solidFill>
                <a:latin typeface="Century Gothic" pitchFamily="34" charset="0"/>
              </a:rPr>
              <a:t> </a:t>
            </a:r>
            <a:r>
              <a:rPr lang="en-US" sz="2000" dirty="0" smtClean="0">
                <a:latin typeface="Century Gothic" pitchFamily="34" charset="0"/>
              </a:rPr>
              <a:t>levels of trust. </a:t>
            </a:r>
          </a:p>
          <a:p>
            <a:pPr marL="137160" indent="0">
              <a:buNone/>
            </a:pPr>
            <a:endParaRPr lang="en-US" sz="2000" dirty="0">
              <a:latin typeface="Century Gothic" pitchFamily="34" charset="0"/>
            </a:endParaRPr>
          </a:p>
          <a:p>
            <a:r>
              <a:rPr lang="en-US" sz="2000" dirty="0" smtClean="0">
                <a:latin typeface="Century Gothic" pitchFamily="34" charset="0"/>
              </a:rPr>
              <a:t>Public meetings (discussing town or school affairs) </a:t>
            </a:r>
            <a:r>
              <a:rPr lang="en-US" sz="2000" dirty="0">
                <a:latin typeface="Century Gothic" pitchFamily="34" charset="0"/>
              </a:rPr>
              <a:t>and volunteer </a:t>
            </a:r>
            <a:r>
              <a:rPr lang="en-US" sz="2000" dirty="0" smtClean="0">
                <a:latin typeface="Century Gothic" pitchFamily="34" charset="0"/>
              </a:rPr>
              <a:t>projects </a:t>
            </a:r>
            <a:r>
              <a:rPr lang="en-US" sz="2000" b="1" dirty="0" smtClean="0">
                <a:solidFill>
                  <a:schemeClr val="accent2"/>
                </a:solidFill>
                <a:latin typeface="Century Gothic" pitchFamily="34" charset="0"/>
              </a:rPr>
              <a:t>raise</a:t>
            </a:r>
            <a:r>
              <a:rPr lang="en-US" sz="2000" dirty="0" smtClean="0">
                <a:solidFill>
                  <a:schemeClr val="accent2"/>
                </a:solidFill>
                <a:latin typeface="Century Gothic" pitchFamily="34" charset="0"/>
              </a:rPr>
              <a:t> </a:t>
            </a:r>
            <a:r>
              <a:rPr lang="en-US" sz="2000" dirty="0" smtClean="0">
                <a:latin typeface="Century Gothic" pitchFamily="34" charset="0"/>
              </a:rPr>
              <a:t>trust. </a:t>
            </a:r>
            <a:endParaRPr lang="en-US" sz="2000" dirty="0">
              <a:latin typeface="Century Gothic" pitchFamily="34" charset="0"/>
            </a:endParaRPr>
          </a:p>
          <a:p>
            <a:pPr marL="137160" indent="0">
              <a:buNone/>
            </a:pPr>
            <a:endParaRPr lang="en-US" sz="2400"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13</a:t>
            </a:fld>
            <a:endParaRPr lang="en-US" dirty="0"/>
          </a:p>
        </p:txBody>
      </p:sp>
    </p:spTree>
    <p:extLst>
      <p:ext uri="{BB962C8B-B14F-4D97-AF65-F5344CB8AC3E}">
        <p14:creationId xmlns:p14="http://schemas.microsoft.com/office/powerpoint/2010/main" val="304148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solidFill>
                  <a:srgbClr val="002060"/>
                </a:solidFill>
                <a:latin typeface="Century Gothic" pitchFamily="34" charset="0"/>
              </a:rPr>
              <a:t>Those with lower levels of trust: </a:t>
            </a:r>
          </a:p>
          <a:p>
            <a:pPr marL="137160" indent="0">
              <a:buNone/>
            </a:pPr>
            <a:endParaRPr lang="en-US" sz="2400" b="1" i="1" dirty="0">
              <a:latin typeface="Century Gothic" pitchFamily="34" charset="0"/>
            </a:endParaRPr>
          </a:p>
          <a:p>
            <a:r>
              <a:rPr lang="en-US" sz="2000" dirty="0">
                <a:latin typeface="Century Gothic" pitchFamily="34" charset="0"/>
              </a:rPr>
              <a:t> </a:t>
            </a:r>
            <a:r>
              <a:rPr lang="en-US" sz="2000" dirty="0" smtClean="0">
                <a:latin typeface="Century Gothic" pitchFamily="34" charset="0"/>
              </a:rPr>
              <a:t>Males</a:t>
            </a:r>
            <a:endParaRPr lang="en-US" sz="2000" dirty="0">
              <a:latin typeface="Century Gothic" pitchFamily="34" charset="0"/>
            </a:endParaRPr>
          </a:p>
          <a:p>
            <a:r>
              <a:rPr lang="en-US" sz="2000" dirty="0">
                <a:latin typeface="Century Gothic" pitchFamily="34" charset="0"/>
              </a:rPr>
              <a:t>Young people</a:t>
            </a:r>
          </a:p>
          <a:p>
            <a:r>
              <a:rPr lang="en-US" sz="2000" dirty="0">
                <a:latin typeface="Century Gothic" pitchFamily="34" charset="0"/>
              </a:rPr>
              <a:t>Non-U.S. citizens</a:t>
            </a:r>
          </a:p>
          <a:p>
            <a:r>
              <a:rPr lang="en-US" sz="2000" dirty="0">
                <a:latin typeface="Century Gothic" pitchFamily="34" charset="0"/>
              </a:rPr>
              <a:t>Short-period residents</a:t>
            </a:r>
          </a:p>
          <a:p>
            <a:r>
              <a:rPr lang="en-US" sz="2000" dirty="0" smtClean="0">
                <a:latin typeface="Century Gothic" pitchFamily="34" charset="0"/>
              </a:rPr>
              <a:t>Members of specific </a:t>
            </a:r>
            <a:r>
              <a:rPr lang="en-US" sz="2000" dirty="0">
                <a:latin typeface="Century Gothic" pitchFamily="34" charset="0"/>
              </a:rPr>
              <a:t>races or ethnic groups</a:t>
            </a:r>
          </a:p>
          <a:p>
            <a:r>
              <a:rPr lang="en-US" sz="2000" dirty="0">
                <a:latin typeface="Century Gothic" pitchFamily="34" charset="0"/>
              </a:rPr>
              <a:t>Those separated and never married</a:t>
            </a:r>
          </a:p>
          <a:p>
            <a:r>
              <a:rPr lang="en-US" sz="2000" dirty="0" smtClean="0">
                <a:latin typeface="Century Gothic" pitchFamily="34" charset="0"/>
              </a:rPr>
              <a:t>Lower </a:t>
            </a:r>
            <a:r>
              <a:rPr lang="en-US" sz="2000" dirty="0">
                <a:latin typeface="Century Gothic" pitchFamily="34" charset="0"/>
              </a:rPr>
              <a:t>income families</a:t>
            </a:r>
          </a:p>
          <a:p>
            <a:r>
              <a:rPr lang="en-US" sz="2000" dirty="0" smtClean="0">
                <a:latin typeface="Century Gothic" pitchFamily="34" charset="0"/>
              </a:rPr>
              <a:t>Less </a:t>
            </a:r>
            <a:r>
              <a:rPr lang="en-US" sz="2000" dirty="0">
                <a:latin typeface="Century Gothic" pitchFamily="34" charset="0"/>
              </a:rPr>
              <a:t>educated people</a:t>
            </a:r>
          </a:p>
          <a:p>
            <a:r>
              <a:rPr lang="en-US" sz="2000" dirty="0" smtClean="0">
                <a:latin typeface="Century Gothic" pitchFamily="34" charset="0"/>
              </a:rPr>
              <a:t>Temporarily </a:t>
            </a:r>
            <a:r>
              <a:rPr lang="en-US" sz="2000" dirty="0">
                <a:latin typeface="Century Gothic" pitchFamily="34" charset="0"/>
              </a:rPr>
              <a:t>laid off workers</a:t>
            </a:r>
          </a:p>
          <a:p>
            <a:endParaRPr lang="en-US" sz="2400" dirty="0">
              <a:latin typeface="Century Gothic" pitchFamily="34" charset="0"/>
            </a:endParaRPr>
          </a:p>
          <a:p>
            <a:pPr marL="137160" indent="0">
              <a:buNone/>
            </a:pPr>
            <a:endParaRPr lang="en-US" sz="2400"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14</a:t>
            </a:fld>
            <a:endParaRPr lang="en-US" dirty="0"/>
          </a:p>
        </p:txBody>
      </p:sp>
    </p:spTree>
    <p:extLst>
      <p:ext uri="{BB962C8B-B14F-4D97-AF65-F5344CB8AC3E}">
        <p14:creationId xmlns:p14="http://schemas.microsoft.com/office/powerpoint/2010/main" val="154176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sz="2400" b="1" i="1" dirty="0" smtClean="0">
                <a:latin typeface="Century Gothic" pitchFamily="34" charset="0"/>
              </a:rPr>
              <a:t>Findings...</a:t>
            </a:r>
          </a:p>
          <a:p>
            <a:pPr marL="137160" indent="0">
              <a:buNone/>
            </a:pPr>
            <a:endParaRPr lang="en-US" sz="2400" dirty="0">
              <a:latin typeface="Century Gothic" pitchFamily="34" charset="0"/>
            </a:endParaRPr>
          </a:p>
          <a:p>
            <a:r>
              <a:rPr lang="en-US" sz="2000" b="1" dirty="0" smtClean="0">
                <a:solidFill>
                  <a:srgbClr val="002060"/>
                </a:solidFill>
                <a:latin typeface="Century Gothic" pitchFamily="34" charset="0"/>
              </a:rPr>
              <a:t>Politics:</a:t>
            </a:r>
            <a:r>
              <a:rPr lang="en-US" sz="2000" dirty="0" smtClean="0">
                <a:solidFill>
                  <a:srgbClr val="002060"/>
                </a:solidFill>
                <a:latin typeface="Century Gothic" pitchFamily="34" charset="0"/>
              </a:rPr>
              <a:t> </a:t>
            </a:r>
            <a:r>
              <a:rPr lang="en-US" sz="2000" dirty="0" smtClean="0">
                <a:latin typeface="Century Gothic" pitchFamily="34" charset="0"/>
              </a:rPr>
              <a:t>High levels of political interest and participation correlate with  high levels of trust in Tompkins County – more so than in many other </a:t>
            </a:r>
            <a:r>
              <a:rPr lang="en-US" sz="2000" dirty="0">
                <a:latin typeface="Century Gothic" pitchFamily="34" charset="0"/>
              </a:rPr>
              <a:t>communities</a:t>
            </a:r>
            <a:r>
              <a:rPr lang="en-US" sz="2000" dirty="0" smtClean="0">
                <a:latin typeface="Century Gothic" pitchFamily="34" charset="0"/>
              </a:rPr>
              <a:t>.</a:t>
            </a:r>
          </a:p>
          <a:p>
            <a:pPr marL="137160" indent="0">
              <a:buNone/>
            </a:pPr>
            <a:endParaRPr lang="en-US" sz="2000" dirty="0">
              <a:latin typeface="Century Gothic" pitchFamily="34" charset="0"/>
            </a:endParaRPr>
          </a:p>
          <a:p>
            <a:r>
              <a:rPr lang="en-US" sz="2000" dirty="0">
                <a:latin typeface="Century Gothic" pitchFamily="34" charset="0"/>
              </a:rPr>
              <a:t>Transparency in local </a:t>
            </a:r>
            <a:r>
              <a:rPr lang="en-US" sz="2000" dirty="0" smtClean="0">
                <a:latin typeface="Century Gothic" pitchFamily="34" charset="0"/>
              </a:rPr>
              <a:t>governance, including good communication with citizens, is </a:t>
            </a:r>
            <a:r>
              <a:rPr lang="en-US" sz="2000" dirty="0">
                <a:latin typeface="Century Gothic" pitchFamily="34" charset="0"/>
              </a:rPr>
              <a:t>central to </a:t>
            </a:r>
            <a:r>
              <a:rPr lang="en-US" sz="2000" dirty="0" smtClean="0">
                <a:latin typeface="Century Gothic" pitchFamily="34" charset="0"/>
              </a:rPr>
              <a:t>strengthening </a:t>
            </a:r>
            <a:r>
              <a:rPr lang="en-US" sz="2000" dirty="0">
                <a:latin typeface="Century Gothic" pitchFamily="34" charset="0"/>
              </a:rPr>
              <a:t>social </a:t>
            </a:r>
            <a:r>
              <a:rPr lang="en-US" sz="2000" dirty="0" smtClean="0">
                <a:latin typeface="Century Gothic" pitchFamily="34" charset="0"/>
              </a:rPr>
              <a:t>trust and in turn, social capital. </a:t>
            </a:r>
          </a:p>
          <a:p>
            <a:pPr marL="137160" indent="0">
              <a:buNone/>
            </a:pPr>
            <a:endParaRPr lang="en-US" sz="2400" dirty="0">
              <a:latin typeface="Century Gothic" pitchFamily="34" charset="0"/>
            </a:endParaRPr>
          </a:p>
          <a:p>
            <a:pPr marL="137160" indent="0">
              <a:buNone/>
            </a:pPr>
            <a:endParaRPr lang="en-US" sz="2400" b="1" i="1" dirty="0" smtClean="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15</a:t>
            </a:fld>
            <a:endParaRPr lang="en-US" dirty="0"/>
          </a:p>
        </p:txBody>
      </p:sp>
    </p:spTree>
    <p:extLst>
      <p:ext uri="{BB962C8B-B14F-4D97-AF65-F5344CB8AC3E}">
        <p14:creationId xmlns:p14="http://schemas.microsoft.com/office/powerpoint/2010/main" val="3904629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6670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Age</a:t>
            </a:r>
            <a:r>
              <a:rPr lang="en-US" b="1" dirty="0" smtClean="0">
                <a:latin typeface="Century Gothic" pitchFamily="34" charset="0"/>
              </a:rPr>
              <a:t>	</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24"/>
          <a:stretch/>
        </p:blipFill>
        <p:spPr bwMode="auto">
          <a:xfrm>
            <a:off x="1219201" y="1818968"/>
            <a:ext cx="6815691"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16</a:t>
            </a:fld>
            <a:endParaRPr lang="en-US" dirty="0"/>
          </a:p>
        </p:txBody>
      </p:sp>
    </p:spTree>
    <p:extLst>
      <p:ext uri="{BB962C8B-B14F-4D97-AF65-F5344CB8AC3E}">
        <p14:creationId xmlns:p14="http://schemas.microsoft.com/office/powerpoint/2010/main" val="209912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667000"/>
          </a:xfrm>
        </p:spPr>
        <p:txBody>
          <a:bodyPr/>
          <a:lstStyle/>
          <a:p>
            <a:pPr marL="137160" indent="0">
              <a:buNone/>
            </a:pPr>
            <a:r>
              <a:rPr lang="en-US" dirty="0" smtClean="0">
                <a:latin typeface="Century Gothic" pitchFamily="34" charset="0"/>
              </a:rPr>
              <a:t>			     </a:t>
            </a:r>
            <a:r>
              <a:rPr lang="en-US" sz="2400" b="1" dirty="0" smtClean="0">
                <a:latin typeface="Century Gothic" pitchFamily="34" charset="0"/>
              </a:rPr>
              <a:t>Education</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4" t="21578" r="10061" b="6774"/>
          <a:stretch/>
        </p:blipFill>
        <p:spPr bwMode="auto">
          <a:xfrm>
            <a:off x="1447800" y="1850923"/>
            <a:ext cx="6309362"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17</a:t>
            </a:fld>
            <a:endParaRPr lang="en-US" dirty="0"/>
          </a:p>
        </p:txBody>
      </p:sp>
    </p:spTree>
    <p:extLst>
      <p:ext uri="{BB962C8B-B14F-4D97-AF65-F5344CB8AC3E}">
        <p14:creationId xmlns:p14="http://schemas.microsoft.com/office/powerpoint/2010/main" val="227900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25908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Political Interest</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3" r="2561"/>
          <a:stretch/>
        </p:blipFill>
        <p:spPr bwMode="auto">
          <a:xfrm>
            <a:off x="1143000" y="1905000"/>
            <a:ext cx="6512889"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18</a:t>
            </a:fld>
            <a:endParaRPr lang="en-US" dirty="0"/>
          </a:p>
        </p:txBody>
      </p:sp>
    </p:spTree>
    <p:extLst>
      <p:ext uri="{BB962C8B-B14F-4D97-AF65-F5344CB8AC3E}">
        <p14:creationId xmlns:p14="http://schemas.microsoft.com/office/powerpoint/2010/main" val="2911897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2590800"/>
          </a:xfrm>
        </p:spPr>
        <p:txBody>
          <a:bodyPr/>
          <a:lstStyle/>
          <a:p>
            <a:pPr marL="137160" indent="0" algn="ctr">
              <a:buNone/>
            </a:pPr>
            <a:r>
              <a:rPr lang="en-US" dirty="0" smtClean="0">
                <a:latin typeface="Century Gothic" pitchFamily="34" charset="0"/>
              </a:rPr>
              <a:t>	         </a:t>
            </a:r>
            <a:r>
              <a:rPr lang="en-US" sz="2400" b="1" dirty="0" smtClean="0">
                <a:latin typeface="Century Gothic" pitchFamily="34" charset="0"/>
              </a:rPr>
              <a:t>Trust in Local Government		</a:t>
            </a:r>
            <a:r>
              <a:rPr lang="en-US" dirty="0" smtClean="0">
                <a:latin typeface="Century Gothic" pitchFamily="34" charset="0"/>
              </a:rPr>
              <a:t>	</a:t>
            </a:r>
          </a:p>
          <a:p>
            <a:endParaRPr lang="en-US" dirty="0"/>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Where We Stand as a Community</a:t>
            </a:r>
            <a:endParaRPr lang="en-US" dirty="0">
              <a:latin typeface="Century Gothic"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7" r="2329"/>
          <a:stretch/>
        </p:blipFill>
        <p:spPr bwMode="auto">
          <a:xfrm>
            <a:off x="1522526" y="1981200"/>
            <a:ext cx="6535504" cy="420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486C8EC-6E84-4CFE-99A6-9891BAC64A21}" type="slidenum">
              <a:rPr lang="en-US" smtClean="0"/>
              <a:pPr/>
              <a:t>19</a:t>
            </a:fld>
            <a:endParaRPr lang="en-US" dirty="0"/>
          </a:p>
        </p:txBody>
      </p:sp>
    </p:spTree>
    <p:extLst>
      <p:ext uri="{BB962C8B-B14F-4D97-AF65-F5344CB8AC3E}">
        <p14:creationId xmlns:p14="http://schemas.microsoft.com/office/powerpoint/2010/main" val="412760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61560"/>
          </a:xfrm>
        </p:spPr>
        <p:txBody>
          <a:bodyPr/>
          <a:lstStyle/>
          <a:p>
            <a:pPr marL="137160" indent="0">
              <a:buNone/>
            </a:pPr>
            <a:endParaRPr lang="en-US" dirty="0" smtClean="0">
              <a:latin typeface="Century Gothic" pitchFamily="34" charset="0"/>
            </a:endParaRPr>
          </a:p>
          <a:p>
            <a:pPr marL="137160" indent="0">
              <a:buNone/>
            </a:pPr>
            <a:r>
              <a:rPr lang="en-US" sz="2400" dirty="0" smtClean="0">
                <a:latin typeface="Century Gothic" pitchFamily="34" charset="0"/>
              </a:rPr>
              <a:t>I. What is Social Capital?</a:t>
            </a:r>
          </a:p>
          <a:p>
            <a:pPr marL="137160" indent="0">
              <a:buNone/>
            </a:pPr>
            <a:endParaRPr lang="en-US" sz="2400" dirty="0">
              <a:latin typeface="Century Gothic" pitchFamily="34" charset="0"/>
            </a:endParaRPr>
          </a:p>
          <a:p>
            <a:pPr marL="137160" indent="0">
              <a:buNone/>
            </a:pPr>
            <a:r>
              <a:rPr lang="en-US" sz="2400" dirty="0" smtClean="0">
                <a:latin typeface="Century Gothic" pitchFamily="34" charset="0"/>
              </a:rPr>
              <a:t>II. What is the Value of Social Capital?</a:t>
            </a:r>
          </a:p>
          <a:p>
            <a:pPr marL="137160" indent="0">
              <a:buNone/>
            </a:pPr>
            <a:endParaRPr lang="en-US" sz="2400" dirty="0">
              <a:latin typeface="Century Gothic" pitchFamily="34" charset="0"/>
            </a:endParaRPr>
          </a:p>
          <a:p>
            <a:pPr marL="137160" indent="0">
              <a:buNone/>
            </a:pPr>
            <a:r>
              <a:rPr lang="en-US" sz="2400" dirty="0" smtClean="0">
                <a:latin typeface="Century Gothic" pitchFamily="34" charset="0"/>
              </a:rPr>
              <a:t>III. Where Do We Stand as a Community?</a:t>
            </a:r>
          </a:p>
          <a:p>
            <a:endParaRPr lang="en-US" sz="2400" dirty="0">
              <a:latin typeface="Century Gothic" pitchFamily="34" charset="0"/>
            </a:endParaRPr>
          </a:p>
          <a:p>
            <a:pPr marL="137160" indent="0">
              <a:buNone/>
            </a:pPr>
            <a:r>
              <a:rPr lang="en-US" sz="2400" dirty="0" smtClean="0">
                <a:latin typeface="Century Gothic" pitchFamily="34" charset="0"/>
              </a:rPr>
              <a:t>IV. Where Do We Go From Here?</a:t>
            </a:r>
            <a:endParaRPr lang="en-US" sz="2400"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Strengthening the Impact</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2</a:t>
            </a:fld>
            <a:endParaRPr lang="en-US" dirty="0"/>
          </a:p>
        </p:txBody>
      </p:sp>
    </p:spTree>
    <p:extLst>
      <p:ext uri="{BB962C8B-B14F-4D97-AF65-F5344CB8AC3E}">
        <p14:creationId xmlns:p14="http://schemas.microsoft.com/office/powerpoint/2010/main" val="122023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smtClean="0">
                <a:latin typeface="Century Gothic" pitchFamily="34" charset="0"/>
              </a:rPr>
              <a:t>Nationally, Tompkins County rates high in social capital on measures such as trust, and while this is something to be proud of and build upon, it’s important to keep this in perspective...</a:t>
            </a:r>
          </a:p>
          <a:p>
            <a:pPr marL="109728" indent="0">
              <a:buNone/>
            </a:pPr>
            <a:endParaRPr lang="en-US" sz="2400" dirty="0">
              <a:latin typeface="Century Gothic" pitchFamily="34" charset="0"/>
            </a:endParaRPr>
          </a:p>
          <a:p>
            <a:pPr marL="109728" indent="0">
              <a:buNone/>
            </a:pPr>
            <a:r>
              <a:rPr lang="en-US" sz="2400" b="1" i="1" dirty="0" smtClean="0">
                <a:latin typeface="Century Gothic" pitchFamily="34" charset="0"/>
              </a:rPr>
              <a:t>National levels of social capital </a:t>
            </a:r>
          </a:p>
          <a:p>
            <a:pPr marL="109728" indent="0">
              <a:buNone/>
            </a:pPr>
            <a:r>
              <a:rPr lang="en-US" sz="2400" b="1" i="1" dirty="0" smtClean="0">
                <a:latin typeface="Century Gothic" pitchFamily="34" charset="0"/>
              </a:rPr>
              <a:t>have been in an overall decline </a:t>
            </a:r>
          </a:p>
          <a:p>
            <a:pPr marL="109728" indent="0">
              <a:buNone/>
            </a:pPr>
            <a:r>
              <a:rPr lang="en-US" sz="2400" b="1" i="1" dirty="0" smtClean="0">
                <a:latin typeface="Century Gothic" pitchFamily="34" charset="0"/>
              </a:rPr>
              <a:t>since the 1960s...</a:t>
            </a:r>
          </a:p>
          <a:p>
            <a:endParaRPr lang="en-US" sz="2000" dirty="0" smtClean="0">
              <a:latin typeface="Century Gothic" pitchFamily="34" charset="0"/>
            </a:endParaRPr>
          </a:p>
          <a:p>
            <a:endParaRPr lang="en-US" dirty="0"/>
          </a:p>
          <a:p>
            <a:endParaRPr lang="en-US"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20</a:t>
            </a:fld>
            <a:endParaRPr lang="en-US" dirty="0"/>
          </a:p>
        </p:txBody>
      </p:sp>
      <p:sp>
        <p:nvSpPr>
          <p:cNvPr id="4" name="Title 3"/>
          <p:cNvSpPr>
            <a:spLocks noGrp="1"/>
          </p:cNvSpPr>
          <p:nvPr>
            <p:ph type="title"/>
          </p:nvPr>
        </p:nvSpPr>
        <p:spPr/>
        <p:txBody>
          <a:bodyPr/>
          <a:lstStyle/>
          <a:p>
            <a:r>
              <a:rPr lang="en-US" dirty="0" smtClean="0">
                <a:latin typeface="Century Gothic" pitchFamily="34" charset="0"/>
              </a:rPr>
              <a:t>National Trends</a:t>
            </a:r>
            <a:endParaRPr lang="en-US" dirty="0">
              <a:latin typeface="Century Gothic" pitchFamily="34" charset="0"/>
            </a:endParaRPr>
          </a:p>
        </p:txBody>
      </p:sp>
    </p:spTree>
    <p:extLst>
      <p:ext uri="{BB962C8B-B14F-4D97-AF65-F5344CB8AC3E}">
        <p14:creationId xmlns:p14="http://schemas.microsoft.com/office/powerpoint/2010/main" val="426100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257800"/>
          </a:xfrm>
        </p:spPr>
        <p:txBody>
          <a:bodyPr>
            <a:noAutofit/>
          </a:bodyPr>
          <a:lstStyle/>
          <a:p>
            <a:r>
              <a:rPr lang="en-US" sz="1800" dirty="0">
                <a:latin typeface="Century Gothic" pitchFamily="34" charset="0"/>
              </a:rPr>
              <a:t>From a relative  high point in the early 1960s, voter turnout had by 1990 declined by nearly a quarter; tens of millions of Americans had forsaken their parents'  habitual readiness  to engage  in the simplest  act of citizenship. Broadly similar trends  also characterize participation in state and local </a:t>
            </a:r>
            <a:r>
              <a:rPr lang="en-US" sz="1800" dirty="0" smtClean="0">
                <a:latin typeface="Century Gothic" pitchFamily="34" charset="0"/>
              </a:rPr>
              <a:t>elections.</a:t>
            </a:r>
          </a:p>
          <a:p>
            <a:endParaRPr lang="en-US" sz="1800" dirty="0" smtClean="0">
              <a:latin typeface="Century Gothic" pitchFamily="34" charset="0"/>
            </a:endParaRPr>
          </a:p>
          <a:p>
            <a:r>
              <a:rPr lang="en-US" sz="1800" dirty="0">
                <a:latin typeface="Century Gothic" pitchFamily="34" charset="0"/>
              </a:rPr>
              <a:t>A series of </a:t>
            </a:r>
            <a:r>
              <a:rPr lang="en-US" sz="1800" dirty="0" smtClean="0">
                <a:latin typeface="Century Gothic" pitchFamily="34" charset="0"/>
              </a:rPr>
              <a:t>questions </a:t>
            </a:r>
            <a:r>
              <a:rPr lang="en-US" sz="1800" dirty="0">
                <a:latin typeface="Century Gothic" pitchFamily="34" charset="0"/>
              </a:rPr>
              <a:t>posed by the Roper Organization to national samples ten times each year over the last two decades reveals that since 1973 the number of Americans who report that "in the past year" they have "attended  a public meeting on town or school affairs" has fallen by more than  a </a:t>
            </a:r>
            <a:r>
              <a:rPr lang="en-US" sz="1800" dirty="0" smtClean="0">
                <a:latin typeface="Century Gothic" pitchFamily="34" charset="0"/>
              </a:rPr>
              <a:t>third.</a:t>
            </a:r>
          </a:p>
          <a:p>
            <a:endParaRPr lang="en-US" sz="1800" dirty="0" smtClean="0">
              <a:latin typeface="Century Gothic" pitchFamily="34" charset="0"/>
            </a:endParaRPr>
          </a:p>
          <a:p>
            <a:r>
              <a:rPr lang="en-US" sz="1800" dirty="0">
                <a:latin typeface="Century Gothic" pitchFamily="34" charset="0"/>
              </a:rPr>
              <a:t>Similar (or even greater) relative declines are evident in responses to questions  about attending a  political rally  or speech,  serving on a  committee of  some local organization, and working for a political party. </a:t>
            </a:r>
          </a:p>
        </p:txBody>
      </p:sp>
      <p:sp>
        <p:nvSpPr>
          <p:cNvPr id="3" name="Slide Number Placeholder 2"/>
          <p:cNvSpPr>
            <a:spLocks noGrp="1"/>
          </p:cNvSpPr>
          <p:nvPr>
            <p:ph type="sldNum" sz="quarter" idx="12"/>
          </p:nvPr>
        </p:nvSpPr>
        <p:spPr/>
        <p:txBody>
          <a:bodyPr/>
          <a:lstStyle/>
          <a:p>
            <a:fld id="{7486C8EC-6E84-4CFE-99A6-9891BAC64A21}" type="slidenum">
              <a:rPr lang="en-US" smtClean="0"/>
              <a:pPr/>
              <a:t>21</a:t>
            </a:fld>
            <a:endParaRPr lang="en-US" dirty="0"/>
          </a:p>
        </p:txBody>
      </p:sp>
      <p:sp>
        <p:nvSpPr>
          <p:cNvPr id="4" name="Title 3"/>
          <p:cNvSpPr>
            <a:spLocks noGrp="1"/>
          </p:cNvSpPr>
          <p:nvPr>
            <p:ph type="title"/>
          </p:nvPr>
        </p:nvSpPr>
        <p:spPr>
          <a:xfrm>
            <a:off x="457200" y="152400"/>
            <a:ext cx="8229600" cy="1143000"/>
          </a:xfrm>
        </p:spPr>
        <p:txBody>
          <a:bodyPr/>
          <a:lstStyle/>
          <a:p>
            <a:r>
              <a:rPr lang="en-US" dirty="0" smtClean="0"/>
              <a:t>National Trends</a:t>
            </a:r>
            <a:endParaRPr lang="en-US" dirty="0"/>
          </a:p>
        </p:txBody>
      </p:sp>
    </p:spTree>
    <p:extLst>
      <p:ext uri="{BB962C8B-B14F-4D97-AF65-F5344CB8AC3E}">
        <p14:creationId xmlns:p14="http://schemas.microsoft.com/office/powerpoint/2010/main" val="94627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029200"/>
          </a:xfrm>
        </p:spPr>
        <p:txBody>
          <a:bodyPr>
            <a:normAutofit/>
          </a:bodyPr>
          <a:lstStyle/>
          <a:p>
            <a:endParaRPr lang="en-US" sz="1800" dirty="0" smtClean="0">
              <a:latin typeface="Century Gothic" pitchFamily="34" charset="0"/>
            </a:endParaRPr>
          </a:p>
          <a:p>
            <a:r>
              <a:rPr lang="en-US" sz="1800" dirty="0" smtClean="0">
                <a:latin typeface="Century Gothic" pitchFamily="34" charset="0"/>
              </a:rPr>
              <a:t>By </a:t>
            </a:r>
            <a:r>
              <a:rPr lang="en-US" sz="1800" dirty="0">
                <a:latin typeface="Century Gothic" pitchFamily="34" charset="0"/>
              </a:rPr>
              <a:t>almost every measure, Americans' direct engagement in politics and government  has fallen steadily and sharply over the last generation, despite the fact that average  levels of education--the  best individual-level predictor of political participation--have  risen sharply throughout this period. </a:t>
            </a:r>
            <a:endParaRPr lang="en-US" sz="1800" dirty="0" smtClean="0">
              <a:latin typeface="Century Gothic" pitchFamily="34" charset="0"/>
            </a:endParaRPr>
          </a:p>
          <a:p>
            <a:endParaRPr lang="en-US" sz="1800" dirty="0">
              <a:latin typeface="Century Gothic" pitchFamily="34" charset="0"/>
            </a:endParaRPr>
          </a:p>
          <a:p>
            <a:r>
              <a:rPr lang="en-US" sz="1800" dirty="0" smtClean="0">
                <a:latin typeface="Century Gothic" pitchFamily="34" charset="0"/>
              </a:rPr>
              <a:t>Every </a:t>
            </a:r>
            <a:r>
              <a:rPr lang="en-US" sz="1800" dirty="0">
                <a:latin typeface="Century Gothic" pitchFamily="34" charset="0"/>
              </a:rPr>
              <a:t>year over the last decade or two, millions more have withdrawn from the affairs of their communities</a:t>
            </a:r>
            <a:r>
              <a:rPr lang="en-US" sz="1800" dirty="0" smtClean="0">
                <a:latin typeface="Century Gothic" pitchFamily="34" charset="0"/>
              </a:rPr>
              <a:t>.</a:t>
            </a:r>
          </a:p>
          <a:p>
            <a:endParaRPr lang="en-US" sz="1800" dirty="0" smtClean="0">
              <a:latin typeface="Century Gothic" pitchFamily="34" charset="0"/>
            </a:endParaRPr>
          </a:p>
          <a:p>
            <a:r>
              <a:rPr lang="en-US" sz="1800" dirty="0">
                <a:latin typeface="Century Gothic" pitchFamily="34" charset="0"/>
              </a:rPr>
              <a:t>Americans have also disengaged psychologically from politics and government over this era. The proportion of Americans who reply that they "trust the government in Washington" only "some of the time" or "almost never" has risen steadily from 30 percent in 1966 to 75 percent in 1992.</a:t>
            </a:r>
          </a:p>
          <a:p>
            <a:endParaRPr lang="en-US" sz="1800" dirty="0">
              <a:latin typeface="Century Gothic" pitchFamily="34" charset="0"/>
            </a:endParaRPr>
          </a:p>
          <a:p>
            <a:endParaRPr lang="en-US" sz="1800"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22</a:t>
            </a:fld>
            <a:endParaRPr lang="en-US" dirty="0"/>
          </a:p>
        </p:txBody>
      </p:sp>
      <p:sp>
        <p:nvSpPr>
          <p:cNvPr id="4" name="Title 3"/>
          <p:cNvSpPr>
            <a:spLocks noGrp="1"/>
          </p:cNvSpPr>
          <p:nvPr>
            <p:ph type="title"/>
          </p:nvPr>
        </p:nvSpPr>
        <p:spPr/>
        <p:txBody>
          <a:bodyPr/>
          <a:lstStyle/>
          <a:p>
            <a:r>
              <a:rPr lang="en-US" dirty="0" smtClean="0"/>
              <a:t>National Trends</a:t>
            </a:r>
            <a:endParaRPr lang="en-US" dirty="0"/>
          </a:p>
        </p:txBody>
      </p:sp>
    </p:spTree>
    <p:extLst>
      <p:ext uri="{BB962C8B-B14F-4D97-AF65-F5344CB8AC3E}">
        <p14:creationId xmlns:p14="http://schemas.microsoft.com/office/powerpoint/2010/main" val="44743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400" dirty="0" smtClean="0">
                <a:latin typeface="Century Gothic" pitchFamily="34" charset="0"/>
              </a:rPr>
              <a:t>In Robert Putnam’s </a:t>
            </a:r>
            <a:r>
              <a:rPr lang="en-US" sz="2400" i="1" dirty="0" smtClean="0">
                <a:latin typeface="Century Gothic" pitchFamily="34" charset="0"/>
              </a:rPr>
              <a:t>Bowling Alone</a:t>
            </a:r>
            <a:r>
              <a:rPr lang="en-US" sz="2400" dirty="0" smtClean="0">
                <a:latin typeface="Century Gothic" pitchFamily="34" charset="0"/>
              </a:rPr>
              <a:t>, he describes the decline in social capital that we have seen in the United States since the 1960s as part </a:t>
            </a:r>
            <a:r>
              <a:rPr lang="en-US" sz="2400" dirty="0">
                <a:latin typeface="Century Gothic" pitchFamily="34" charset="0"/>
              </a:rPr>
              <a:t>of the “ups and downs in civic </a:t>
            </a:r>
            <a:r>
              <a:rPr lang="en-US" sz="2400" dirty="0" smtClean="0">
                <a:latin typeface="Century Gothic" pitchFamily="34" charset="0"/>
              </a:rPr>
              <a:t>engagement” –  part of an ongoing </a:t>
            </a:r>
            <a:r>
              <a:rPr lang="en-US" sz="2400" dirty="0">
                <a:latin typeface="Century Gothic" pitchFamily="34" charset="0"/>
              </a:rPr>
              <a:t>story of </a:t>
            </a:r>
            <a:r>
              <a:rPr lang="en-US" sz="2400" dirty="0" smtClean="0">
                <a:latin typeface="Century Gothic" pitchFamily="34" charset="0"/>
              </a:rPr>
              <a:t>“</a:t>
            </a:r>
            <a:r>
              <a:rPr lang="en-US" sz="2400" dirty="0">
                <a:latin typeface="Century Gothic" pitchFamily="34" charset="0"/>
              </a:rPr>
              <a:t>collapse and </a:t>
            </a:r>
            <a:r>
              <a:rPr lang="en-US" sz="2400" dirty="0" smtClean="0">
                <a:latin typeface="Century Gothic" pitchFamily="34" charset="0"/>
              </a:rPr>
              <a:t>renewal.”  </a:t>
            </a:r>
            <a:endParaRPr lang="en-US" sz="2400" dirty="0">
              <a:latin typeface="Century Gothic" pitchFamily="34" charset="0"/>
            </a:endParaRPr>
          </a:p>
          <a:p>
            <a:pPr marL="109728" indent="0">
              <a:buNone/>
            </a:pPr>
            <a:endParaRPr lang="en-US" dirty="0" smtClean="0">
              <a:latin typeface="Century Gothic" pitchFamily="34" charset="0"/>
            </a:endParaRPr>
          </a:p>
          <a:p>
            <a:pPr marL="109728" indent="0">
              <a:buNone/>
            </a:pPr>
            <a:r>
              <a:rPr lang="en-US" sz="2400" b="1" i="1" dirty="0" smtClean="0">
                <a:latin typeface="Century Gothic" pitchFamily="34" charset="0"/>
              </a:rPr>
              <a:t>Our efforts today are part of  creating and ensuring the next phase of renewal in our communities and ultimately in our nation...</a:t>
            </a:r>
            <a:endParaRPr lang="en-US"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23</a:t>
            </a:fld>
            <a:endParaRPr lang="en-US" dirty="0"/>
          </a:p>
        </p:txBody>
      </p:sp>
      <p:sp>
        <p:nvSpPr>
          <p:cNvPr id="4" name="Title 3"/>
          <p:cNvSpPr>
            <a:spLocks noGrp="1"/>
          </p:cNvSpPr>
          <p:nvPr>
            <p:ph type="title"/>
          </p:nvPr>
        </p:nvSpPr>
        <p:spPr/>
        <p:txBody>
          <a:bodyPr/>
          <a:lstStyle/>
          <a:p>
            <a:r>
              <a:rPr lang="en-US" dirty="0" smtClean="0"/>
              <a:t>National Trends </a:t>
            </a:r>
            <a:endParaRPr lang="en-US" dirty="0"/>
          </a:p>
        </p:txBody>
      </p:sp>
    </p:spTree>
    <p:extLst>
      <p:ext uri="{BB962C8B-B14F-4D97-AF65-F5344CB8AC3E}">
        <p14:creationId xmlns:p14="http://schemas.microsoft.com/office/powerpoint/2010/main" val="362703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b="1" i="1" dirty="0" smtClean="0">
                <a:latin typeface="Century Gothic" pitchFamily="34" charset="0"/>
              </a:rPr>
              <a:t>Recommendations based on quantitative </a:t>
            </a:r>
            <a:r>
              <a:rPr lang="en-US" sz="2400" b="1" i="1" dirty="0">
                <a:latin typeface="Century Gothic" pitchFamily="34" charset="0"/>
              </a:rPr>
              <a:t>f</a:t>
            </a:r>
            <a:r>
              <a:rPr lang="en-US" sz="2400" b="1" i="1" dirty="0" smtClean="0">
                <a:latin typeface="Century Gothic" pitchFamily="34" charset="0"/>
              </a:rPr>
              <a:t>indings...</a:t>
            </a:r>
          </a:p>
          <a:p>
            <a:pPr marL="109728" indent="0">
              <a:buNone/>
            </a:pPr>
            <a:endParaRPr lang="en-US" sz="2000" dirty="0">
              <a:latin typeface="Century Gothic" pitchFamily="34" charset="0"/>
            </a:endParaRPr>
          </a:p>
          <a:p>
            <a:r>
              <a:rPr lang="en-US" sz="2000" dirty="0">
                <a:latin typeface="Century Gothic" pitchFamily="34" charset="0"/>
              </a:rPr>
              <a:t>Focus on public meetings and volunteering- make opportunities available and </a:t>
            </a:r>
            <a:r>
              <a:rPr lang="en-US" sz="2000" dirty="0" smtClean="0">
                <a:latin typeface="Century Gothic" pitchFamily="34" charset="0"/>
              </a:rPr>
              <a:t>visible</a:t>
            </a:r>
          </a:p>
          <a:p>
            <a:endParaRPr lang="en-US" sz="2000" dirty="0">
              <a:latin typeface="Century Gothic" pitchFamily="34" charset="0"/>
            </a:endParaRPr>
          </a:p>
          <a:p>
            <a:r>
              <a:rPr lang="en-US" sz="2000" dirty="0">
                <a:latin typeface="Century Gothic" pitchFamily="34" charset="0"/>
              </a:rPr>
              <a:t>Focus on black-white racial trust relationships</a:t>
            </a:r>
          </a:p>
          <a:p>
            <a:endParaRPr lang="en-US" sz="2000" dirty="0">
              <a:latin typeface="Century Gothic" pitchFamily="34" charset="0"/>
            </a:endParaRPr>
          </a:p>
          <a:p>
            <a:r>
              <a:rPr lang="en-US" sz="2000" dirty="0">
                <a:latin typeface="Century Gothic" pitchFamily="34" charset="0"/>
              </a:rPr>
              <a:t>Focus on political trust – transparency and communication</a:t>
            </a:r>
          </a:p>
          <a:p>
            <a:endParaRPr lang="en-US" sz="2000" dirty="0">
              <a:latin typeface="Century Gothic" pitchFamily="34" charset="0"/>
            </a:endParaRPr>
          </a:p>
          <a:p>
            <a:r>
              <a:rPr lang="en-US" sz="2000" dirty="0" smtClean="0">
                <a:latin typeface="Century Gothic" pitchFamily="34" charset="0"/>
              </a:rPr>
              <a:t>Focus on hiring and maintaining diverse staff </a:t>
            </a:r>
          </a:p>
          <a:p>
            <a:endParaRPr lang="en-US" sz="2000" dirty="0">
              <a:latin typeface="Century Gothic" pitchFamily="34" charset="0"/>
            </a:endParaRPr>
          </a:p>
          <a:p>
            <a:pPr marL="109728" indent="0">
              <a:buNone/>
            </a:pPr>
            <a:endParaRPr lang="en-US" b="1" i="1"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24</a:t>
            </a:fld>
            <a:endParaRPr lang="en-US" dirty="0"/>
          </a:p>
        </p:txBody>
      </p:sp>
      <p:sp>
        <p:nvSpPr>
          <p:cNvPr id="4" name="Title 3"/>
          <p:cNvSpPr>
            <a:spLocks noGrp="1"/>
          </p:cNvSpPr>
          <p:nvPr>
            <p:ph type="title"/>
          </p:nvPr>
        </p:nvSpPr>
        <p:spPr/>
        <p:txBody>
          <a:bodyPr>
            <a:normAutofit/>
          </a:bodyPr>
          <a:lstStyle/>
          <a:p>
            <a:r>
              <a:rPr lang="en-US" dirty="0"/>
              <a:t>What We Can Do  </a:t>
            </a:r>
          </a:p>
        </p:txBody>
      </p:sp>
    </p:spTree>
    <p:extLst>
      <p:ext uri="{BB962C8B-B14F-4D97-AF65-F5344CB8AC3E}">
        <p14:creationId xmlns:p14="http://schemas.microsoft.com/office/powerpoint/2010/main" val="1750973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sz="2400" b="1" i="1" dirty="0" smtClean="0">
                <a:latin typeface="Century Gothic" pitchFamily="34" charset="0"/>
              </a:rPr>
              <a:t>Core Qualitative </a:t>
            </a:r>
          </a:p>
          <a:p>
            <a:pPr marL="137160" indent="0">
              <a:buNone/>
            </a:pPr>
            <a:r>
              <a:rPr lang="en-US" sz="2400" b="1" i="1" dirty="0" smtClean="0">
                <a:latin typeface="Century Gothic" pitchFamily="34" charset="0"/>
              </a:rPr>
              <a:t>Findings...</a:t>
            </a:r>
          </a:p>
          <a:p>
            <a:pPr marL="137160" indent="0">
              <a:buNone/>
            </a:pPr>
            <a:endParaRPr lang="en-US" b="1" i="1" dirty="0">
              <a:latin typeface="Century Gothic" pitchFamily="34" charset="0"/>
            </a:endParaRPr>
          </a:p>
          <a:p>
            <a:pPr marL="137160" indent="0">
              <a:buNone/>
            </a:pPr>
            <a:endParaRPr lang="en-US" b="1" i="1" dirty="0" smtClean="0">
              <a:latin typeface="Century Gothic" pitchFamily="34" charset="0"/>
            </a:endParaRPr>
          </a:p>
          <a:p>
            <a:pPr marL="137160" indent="0">
              <a:buNone/>
            </a:pPr>
            <a:endParaRPr lang="en-US" b="1" i="1" dirty="0">
              <a:latin typeface="Century Gothic" pitchFamily="34" charset="0"/>
            </a:endParaRPr>
          </a:p>
          <a:p>
            <a:pPr marL="137160" indent="0">
              <a:buNone/>
            </a:pPr>
            <a:endParaRPr lang="en-US" b="1" i="1" dirty="0" smtClean="0">
              <a:latin typeface="Century Gothic" pitchFamily="34" charset="0"/>
            </a:endParaRPr>
          </a:p>
          <a:p>
            <a:pPr marL="137160" indent="0">
              <a:buNone/>
            </a:pPr>
            <a:endParaRPr lang="en-US" b="1" i="1" dirty="0">
              <a:latin typeface="Century Gothic" pitchFamily="34" charset="0"/>
            </a:endParaRPr>
          </a:p>
          <a:p>
            <a:r>
              <a:rPr lang="en-US" sz="2000" dirty="0" smtClean="0">
                <a:latin typeface="Century Gothic" pitchFamily="34" charset="0"/>
              </a:rPr>
              <a:t>There is a real interest among national social capital leaders to build a relationship with Tompkins County leaders. Leaders include Robert Putnam and Thomas Sanders from Harvard’s Kennedy School; and Scott Wierman and Doug Easterling from the Winston Salem Foundation. </a:t>
            </a: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393723"/>
            <a:ext cx="169235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4789"/>
          <a:stretch/>
        </p:blipFill>
        <p:spPr>
          <a:xfrm>
            <a:off x="3581400" y="1219200"/>
            <a:ext cx="2638397"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7486C8EC-6E84-4CFE-99A6-9891BAC64A21}" type="slidenum">
              <a:rPr lang="en-US" smtClean="0"/>
              <a:pPr/>
              <a:t>25</a:t>
            </a:fld>
            <a:endParaRPr lang="en-US" dirty="0"/>
          </a:p>
        </p:txBody>
      </p:sp>
    </p:spTree>
    <p:extLst>
      <p:ext uri="{BB962C8B-B14F-4D97-AF65-F5344CB8AC3E}">
        <p14:creationId xmlns:p14="http://schemas.microsoft.com/office/powerpoint/2010/main" val="3000933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sz="2400" b="1" i="1" dirty="0" smtClean="0">
                <a:latin typeface="Century Gothic" pitchFamily="34" charset="0"/>
              </a:rPr>
              <a:t>Other Communities...</a:t>
            </a:r>
          </a:p>
          <a:p>
            <a:pPr marL="137160" indent="0">
              <a:buNone/>
            </a:pPr>
            <a:endParaRPr lang="en-US" b="1" i="1" dirty="0">
              <a:latin typeface="Century Gothic" pitchFamily="34" charset="0"/>
            </a:endParaRPr>
          </a:p>
          <a:p>
            <a:r>
              <a:rPr lang="en-US" sz="2000" dirty="0">
                <a:latin typeface="Century Gothic" pitchFamily="34" charset="0"/>
              </a:rPr>
              <a:t>Use </a:t>
            </a:r>
            <a:r>
              <a:rPr lang="en-US" sz="2000" dirty="0" smtClean="0">
                <a:latin typeface="Century Gothic" pitchFamily="34" charset="0"/>
              </a:rPr>
              <a:t>of media </a:t>
            </a:r>
            <a:r>
              <a:rPr lang="en-US" sz="2000" dirty="0">
                <a:latin typeface="Century Gothic" pitchFamily="34" charset="0"/>
              </a:rPr>
              <a:t>to broadcast town meetings </a:t>
            </a:r>
          </a:p>
          <a:p>
            <a:r>
              <a:rPr lang="en-US" sz="2000" dirty="0">
                <a:latin typeface="Century Gothic" pitchFamily="34" charset="0"/>
              </a:rPr>
              <a:t>Use of awards for those “caught in the act” </a:t>
            </a:r>
          </a:p>
          <a:p>
            <a:r>
              <a:rPr lang="en-US" sz="2000" dirty="0">
                <a:latin typeface="Century Gothic" pitchFamily="34" charset="0"/>
              </a:rPr>
              <a:t>Large grants </a:t>
            </a:r>
            <a:r>
              <a:rPr lang="en-US" sz="2000" dirty="0" smtClean="0">
                <a:latin typeface="Century Gothic" pitchFamily="34" charset="0"/>
              </a:rPr>
              <a:t>awarded </a:t>
            </a:r>
            <a:r>
              <a:rPr lang="en-US" sz="2000" dirty="0">
                <a:latin typeface="Century Gothic" pitchFamily="34" charset="0"/>
              </a:rPr>
              <a:t>for sustained efforts</a:t>
            </a:r>
          </a:p>
          <a:p>
            <a:r>
              <a:rPr lang="en-US" sz="2000" dirty="0">
                <a:latin typeface="Century Gothic" pitchFamily="34" charset="0"/>
              </a:rPr>
              <a:t>Non-profits were formed in some </a:t>
            </a:r>
            <a:r>
              <a:rPr lang="en-US" sz="2000" dirty="0" smtClean="0">
                <a:latin typeface="Century Gothic" pitchFamily="34" charset="0"/>
              </a:rPr>
              <a:t>communities</a:t>
            </a:r>
          </a:p>
          <a:p>
            <a:r>
              <a:rPr lang="en-US" sz="2000" dirty="0" smtClean="0">
                <a:latin typeface="Century Gothic" pitchFamily="34" charset="0"/>
              </a:rPr>
              <a:t>Faith-based organizations were engaged </a:t>
            </a:r>
          </a:p>
          <a:p>
            <a:r>
              <a:rPr lang="en-US" sz="2000" dirty="0" smtClean="0">
                <a:latin typeface="Century Gothic" pitchFamily="34" charset="0"/>
              </a:rPr>
              <a:t>Committees formed for strategizing around key findings</a:t>
            </a:r>
          </a:p>
          <a:p>
            <a:r>
              <a:rPr lang="en-US" sz="2000" dirty="0" smtClean="0">
                <a:latin typeface="Century Gothic" pitchFamily="34" charset="0"/>
              </a:rPr>
              <a:t>Series of community discussions initiated </a:t>
            </a:r>
          </a:p>
          <a:p>
            <a:r>
              <a:rPr lang="en-US" sz="2000" dirty="0" smtClean="0">
                <a:latin typeface="Century Gothic" pitchFamily="34" charset="0"/>
              </a:rPr>
              <a:t>Affordable </a:t>
            </a:r>
            <a:r>
              <a:rPr lang="en-US" sz="2000" dirty="0">
                <a:latin typeface="Century Gothic" pitchFamily="34" charset="0"/>
              </a:rPr>
              <a:t>housing choices, transportation, economic opportunities and healthy food </a:t>
            </a:r>
            <a:r>
              <a:rPr lang="en-US" sz="2000" dirty="0" smtClean="0">
                <a:latin typeface="Century Gothic" pitchFamily="34" charset="0"/>
              </a:rPr>
              <a:t>access issues addressed</a:t>
            </a:r>
            <a:endParaRPr lang="en-US" sz="2000"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295400"/>
            <a:ext cx="2420937"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26</a:t>
            </a:fld>
            <a:endParaRPr lang="en-US" dirty="0"/>
          </a:p>
        </p:txBody>
      </p:sp>
    </p:spTree>
    <p:extLst>
      <p:ext uri="{BB962C8B-B14F-4D97-AF65-F5344CB8AC3E}">
        <p14:creationId xmlns:p14="http://schemas.microsoft.com/office/powerpoint/2010/main" val="178805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915400" cy="4876800"/>
          </a:xfrm>
        </p:spPr>
        <p:txBody>
          <a:bodyPr>
            <a:normAutofit fontScale="85000" lnSpcReduction="20000"/>
          </a:bodyPr>
          <a:lstStyle/>
          <a:p>
            <a:pPr marL="137160" indent="0">
              <a:buNone/>
            </a:pPr>
            <a:r>
              <a:rPr lang="en-US" sz="2800" b="1" i="1" dirty="0" smtClean="0">
                <a:latin typeface="Century Gothic" pitchFamily="34" charset="0"/>
              </a:rPr>
              <a:t>Tompkins County...</a:t>
            </a:r>
          </a:p>
          <a:p>
            <a:pPr marL="137160" indent="0">
              <a:buNone/>
            </a:pPr>
            <a:endParaRPr lang="en-US" sz="2400" b="1" i="1" dirty="0">
              <a:latin typeface="Century Gothic" pitchFamily="34" charset="0"/>
            </a:endParaRPr>
          </a:p>
          <a:p>
            <a:r>
              <a:rPr lang="en-US" sz="2400" dirty="0" smtClean="0">
                <a:latin typeface="Century Gothic" pitchFamily="34" charset="0"/>
              </a:rPr>
              <a:t>The core client group generously </a:t>
            </a:r>
          </a:p>
          <a:p>
            <a:pPr marL="109728" indent="0">
              <a:buNone/>
            </a:pPr>
            <a:r>
              <a:rPr lang="en-US" sz="2400" dirty="0" smtClean="0">
                <a:latin typeface="Century Gothic" pitchFamily="34" charset="0"/>
              </a:rPr>
              <a:t>   engaging time and resources</a:t>
            </a:r>
          </a:p>
          <a:p>
            <a:pPr marL="137160" indent="0">
              <a:buNone/>
            </a:pPr>
            <a:endParaRPr lang="en-US" sz="2400" dirty="0" smtClean="0">
              <a:latin typeface="Century Gothic" pitchFamily="34" charset="0"/>
            </a:endParaRPr>
          </a:p>
          <a:p>
            <a:r>
              <a:rPr lang="en-US" sz="2400" dirty="0">
                <a:latin typeface="Century Gothic" pitchFamily="34" charset="0"/>
              </a:rPr>
              <a:t>S</a:t>
            </a:r>
            <a:r>
              <a:rPr lang="en-US" sz="2400" dirty="0" smtClean="0">
                <a:latin typeface="Century Gothic" pitchFamily="34" charset="0"/>
              </a:rPr>
              <a:t>urvey was carried out successfully in </a:t>
            </a:r>
          </a:p>
          <a:p>
            <a:pPr marL="109728" indent="0">
              <a:buNone/>
            </a:pPr>
            <a:r>
              <a:rPr lang="en-US" sz="2400" dirty="0" smtClean="0">
                <a:latin typeface="Century Gothic" pitchFamily="34" charset="0"/>
              </a:rPr>
              <a:t>   2010 with the help of the core client </a:t>
            </a:r>
          </a:p>
          <a:p>
            <a:pPr marL="109728" indent="0">
              <a:buNone/>
            </a:pPr>
            <a:r>
              <a:rPr lang="en-US" sz="2400" dirty="0">
                <a:latin typeface="Century Gothic" pitchFamily="34" charset="0"/>
              </a:rPr>
              <a:t> </a:t>
            </a:r>
            <a:r>
              <a:rPr lang="en-US" sz="2400" dirty="0" smtClean="0">
                <a:latin typeface="Century Gothic" pitchFamily="34" charset="0"/>
              </a:rPr>
              <a:t>  group, and Cornell and Binghamton </a:t>
            </a:r>
          </a:p>
          <a:p>
            <a:pPr marL="109728" indent="0">
              <a:buNone/>
            </a:pPr>
            <a:r>
              <a:rPr lang="en-US" sz="2400" dirty="0">
                <a:latin typeface="Century Gothic" pitchFamily="34" charset="0"/>
              </a:rPr>
              <a:t> </a:t>
            </a:r>
            <a:r>
              <a:rPr lang="en-US" sz="2400" dirty="0" smtClean="0">
                <a:latin typeface="Century Gothic" pitchFamily="34" charset="0"/>
              </a:rPr>
              <a:t>  University students</a:t>
            </a:r>
          </a:p>
          <a:p>
            <a:pPr marL="137160" indent="0">
              <a:buNone/>
            </a:pPr>
            <a:r>
              <a:rPr lang="en-US" sz="2400" dirty="0" smtClean="0">
                <a:latin typeface="Century Gothic" pitchFamily="34" charset="0"/>
              </a:rPr>
              <a:t> </a:t>
            </a:r>
          </a:p>
          <a:p>
            <a:r>
              <a:rPr lang="en-US" sz="2400" dirty="0" smtClean="0">
                <a:latin typeface="Century Gothic" pitchFamily="34" charset="0"/>
              </a:rPr>
              <a:t>Other key community leaders, including </a:t>
            </a:r>
          </a:p>
          <a:p>
            <a:pPr marL="109728" indent="0">
              <a:buNone/>
            </a:pPr>
            <a:r>
              <a:rPr lang="en-US" sz="2400" dirty="0" smtClean="0">
                <a:latin typeface="Century Gothic" pitchFamily="34" charset="0"/>
              </a:rPr>
              <a:t>    political leaders are contributing their time and input </a:t>
            </a:r>
          </a:p>
          <a:p>
            <a:pPr marL="137160" indent="0">
              <a:buNone/>
            </a:pPr>
            <a:endParaRPr lang="en-US" sz="2400" dirty="0" smtClean="0">
              <a:latin typeface="Century Gothic" pitchFamily="34" charset="0"/>
            </a:endParaRPr>
          </a:p>
          <a:p>
            <a:r>
              <a:rPr lang="en-US" sz="2400" dirty="0">
                <a:latin typeface="Century Gothic" pitchFamily="34" charset="0"/>
              </a:rPr>
              <a:t>O</a:t>
            </a:r>
            <a:r>
              <a:rPr lang="en-US" sz="2400" dirty="0" smtClean="0">
                <a:latin typeface="Century Gothic" pitchFamily="34" charset="0"/>
              </a:rPr>
              <a:t>rganizations and businesses carrying out community-building activities, ex. Short Stop Deli maintains a diverse staff; Wegmans features community giving stories on their website </a:t>
            </a:r>
          </a:p>
          <a:p>
            <a:endParaRPr lang="en-US" sz="2400" dirty="0">
              <a:latin typeface="Century Gothic" pitchFamily="34" charset="0"/>
            </a:endParaRPr>
          </a:p>
          <a:p>
            <a:endParaRPr lang="en-US" sz="2400" dirty="0" smtClean="0">
              <a:latin typeface="Century Gothic" pitchFamily="34" charset="0"/>
            </a:endParaRPr>
          </a:p>
          <a:p>
            <a:endParaRPr lang="en-US" sz="2400" dirty="0">
              <a:latin typeface="Century Gothic" pitchFamily="34" charset="0"/>
            </a:endParaRPr>
          </a:p>
        </p:txBody>
      </p:sp>
      <p:sp>
        <p:nvSpPr>
          <p:cNvPr id="2" name="Title 1"/>
          <p:cNvSpPr>
            <a:spLocks noGrp="1"/>
          </p:cNvSpPr>
          <p:nvPr>
            <p:ph type="title"/>
          </p:nvPr>
        </p:nvSpPr>
        <p:spPr>
          <a:xfrm>
            <a:off x="435650" y="191729"/>
            <a:ext cx="8229600" cy="1143000"/>
          </a:xfrm>
        </p:spPr>
        <p:txBody>
          <a:bodyPr>
            <a:normAutofit/>
          </a:bodyPr>
          <a:lstStyle/>
          <a:p>
            <a:pPr algn="l"/>
            <a:r>
              <a:rPr lang="en-US" dirty="0">
                <a:latin typeface="Century Gothic" pitchFamily="34" charset="0"/>
              </a:rPr>
              <a:t>Where We Stand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378"/>
          <a:stretch/>
        </p:blipFill>
        <p:spPr>
          <a:xfrm>
            <a:off x="5714999" y="228600"/>
            <a:ext cx="2950251"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7486C8EC-6E84-4CFE-99A6-9891BAC64A21}" type="slidenum">
              <a:rPr lang="en-US" smtClean="0"/>
              <a:pPr/>
              <a:t>27</a:t>
            </a:fld>
            <a:endParaRPr lang="en-US" dirty="0"/>
          </a:p>
        </p:txBody>
      </p:sp>
    </p:spTree>
    <p:extLst>
      <p:ext uri="{BB962C8B-B14F-4D97-AF65-F5344CB8AC3E}">
        <p14:creationId xmlns:p14="http://schemas.microsoft.com/office/powerpoint/2010/main" val="4179553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92500" lnSpcReduction="10000"/>
          </a:bodyPr>
          <a:lstStyle/>
          <a:p>
            <a:pPr marL="109728" indent="0">
              <a:buNone/>
            </a:pPr>
            <a:r>
              <a:rPr lang="en-US" sz="2600" b="1" i="1" dirty="0" smtClean="0">
                <a:latin typeface="Century Gothic" pitchFamily="34" charset="0"/>
              </a:rPr>
              <a:t>Recommendations based on qualitative findings...</a:t>
            </a:r>
          </a:p>
          <a:p>
            <a:endParaRPr lang="en-US" b="1" i="1" dirty="0">
              <a:latin typeface="Century Gothic" pitchFamily="34" charset="0"/>
            </a:endParaRPr>
          </a:p>
          <a:p>
            <a:r>
              <a:rPr lang="en-US" sz="2200" dirty="0">
                <a:latin typeface="Century Gothic" pitchFamily="34" charset="0"/>
              </a:rPr>
              <a:t>Seek funding for initiatives (single national and diverse local sources)</a:t>
            </a:r>
          </a:p>
          <a:p>
            <a:endParaRPr lang="en-US" sz="2200" dirty="0">
              <a:latin typeface="Century Gothic" pitchFamily="34" charset="0"/>
            </a:endParaRPr>
          </a:p>
          <a:p>
            <a:r>
              <a:rPr lang="en-US" sz="2200" dirty="0">
                <a:latin typeface="Century Gothic" pitchFamily="34" charset="0"/>
              </a:rPr>
              <a:t>Offer grants to local organizations </a:t>
            </a:r>
            <a:endParaRPr lang="en-US" sz="2200" dirty="0" smtClean="0">
              <a:latin typeface="Century Gothic" pitchFamily="34" charset="0"/>
            </a:endParaRPr>
          </a:p>
          <a:p>
            <a:endParaRPr lang="en-US" sz="2200" dirty="0">
              <a:latin typeface="Century Gothic" pitchFamily="34" charset="0"/>
            </a:endParaRPr>
          </a:p>
          <a:p>
            <a:r>
              <a:rPr lang="en-US" sz="2200" dirty="0">
                <a:latin typeface="Century Gothic" pitchFamily="34" charset="0"/>
              </a:rPr>
              <a:t>Reward community leaders and citizens “caught in the act</a:t>
            </a:r>
            <a:r>
              <a:rPr lang="en-US" sz="2200" dirty="0" smtClean="0">
                <a:latin typeface="Century Gothic" pitchFamily="34" charset="0"/>
              </a:rPr>
              <a:t>”</a:t>
            </a:r>
          </a:p>
          <a:p>
            <a:endParaRPr lang="en-US" sz="2200" dirty="0">
              <a:latin typeface="Century Gothic" pitchFamily="34" charset="0"/>
            </a:endParaRPr>
          </a:p>
          <a:p>
            <a:r>
              <a:rPr lang="en-US" sz="2200" dirty="0" smtClean="0">
                <a:latin typeface="Century Gothic" pitchFamily="34" charset="0"/>
              </a:rPr>
              <a:t>Synchronize Tompkins County survey period with the national survey </a:t>
            </a:r>
          </a:p>
          <a:p>
            <a:endParaRPr lang="en-US" sz="2200" dirty="0">
              <a:latin typeface="Century Gothic" pitchFamily="34" charset="0"/>
            </a:endParaRPr>
          </a:p>
          <a:p>
            <a:r>
              <a:rPr lang="en-US" sz="2200" dirty="0" smtClean="0">
                <a:latin typeface="Century Gothic" pitchFamily="34" charset="0"/>
              </a:rPr>
              <a:t>Nurture relationships with leaders at Harvard and in Winston-Salem who are heading up national efforts  </a:t>
            </a:r>
            <a:endParaRPr lang="en-US" sz="2200" dirty="0">
              <a:latin typeface="Century Gothic" pitchFamily="34" charset="0"/>
            </a:endParaRPr>
          </a:p>
          <a:p>
            <a:endParaRPr lang="en-US" sz="2000" dirty="0">
              <a:latin typeface="Century Gothic" pitchFamily="34" charset="0"/>
            </a:endParaRPr>
          </a:p>
          <a:p>
            <a:endParaRPr lang="en-US" b="1" i="1"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28</a:t>
            </a:fld>
            <a:endParaRPr lang="en-US" dirty="0"/>
          </a:p>
        </p:txBody>
      </p:sp>
      <p:sp>
        <p:nvSpPr>
          <p:cNvPr id="4" name="Title 3"/>
          <p:cNvSpPr>
            <a:spLocks noGrp="1"/>
          </p:cNvSpPr>
          <p:nvPr>
            <p:ph type="title"/>
          </p:nvPr>
        </p:nvSpPr>
        <p:spPr/>
        <p:txBody>
          <a:bodyPr>
            <a:normAutofit/>
          </a:bodyPr>
          <a:lstStyle/>
          <a:p>
            <a:r>
              <a:rPr lang="en-US" dirty="0" smtClean="0"/>
              <a:t>What We Can Do  </a:t>
            </a:r>
            <a:endParaRPr lang="en-US" dirty="0"/>
          </a:p>
        </p:txBody>
      </p:sp>
    </p:spTree>
    <p:extLst>
      <p:ext uri="{BB962C8B-B14F-4D97-AF65-F5344CB8AC3E}">
        <p14:creationId xmlns:p14="http://schemas.microsoft.com/office/powerpoint/2010/main" val="1814935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nSpc>
                <a:spcPct val="150000"/>
              </a:lnSpc>
              <a:spcBef>
                <a:spcPts val="0"/>
              </a:spcBef>
              <a:buNone/>
            </a:pPr>
            <a:endParaRPr lang="en-US" sz="2400" dirty="0">
              <a:latin typeface="Century Gothic" pitchFamily="34" charset="0"/>
            </a:endParaRPr>
          </a:p>
          <a:p>
            <a:pPr>
              <a:lnSpc>
                <a:spcPct val="150000"/>
              </a:lnSpc>
              <a:spcBef>
                <a:spcPts val="0"/>
              </a:spcBef>
            </a:pPr>
            <a:r>
              <a:rPr lang="en-US" sz="2000" dirty="0" smtClean="0">
                <a:latin typeface="Century Gothic" pitchFamily="34" charset="0"/>
              </a:rPr>
              <a:t>To determine how best to reach community leaders with information about social capital, we carried out a </a:t>
            </a:r>
          </a:p>
          <a:p>
            <a:pPr marL="109728" indent="0">
              <a:lnSpc>
                <a:spcPct val="150000"/>
              </a:lnSpc>
              <a:spcBef>
                <a:spcPts val="0"/>
              </a:spcBef>
              <a:buNone/>
            </a:pPr>
            <a:r>
              <a:rPr lang="en-US" sz="2000" dirty="0" smtClean="0">
                <a:latin typeface="Century Gothic" pitchFamily="34" charset="0"/>
              </a:rPr>
              <a:t>    </a:t>
            </a:r>
            <a:r>
              <a:rPr lang="en-US" sz="2400" b="1" i="1" dirty="0" smtClean="0">
                <a:latin typeface="Century Gothic" pitchFamily="34" charset="0"/>
              </a:rPr>
              <a:t>FORCE FIELD ANALYSIS </a:t>
            </a:r>
            <a:r>
              <a:rPr lang="en-US" sz="2000" dirty="0" smtClean="0">
                <a:latin typeface="Century Gothic" pitchFamily="34" charset="0"/>
              </a:rPr>
              <a:t>to identify perceptions, as well as     </a:t>
            </a:r>
          </a:p>
          <a:p>
            <a:pPr marL="109728" indent="0">
              <a:lnSpc>
                <a:spcPct val="150000"/>
              </a:lnSpc>
              <a:spcBef>
                <a:spcPts val="0"/>
              </a:spcBef>
              <a:buNone/>
            </a:pPr>
            <a:r>
              <a:rPr lang="en-US" sz="2000" b="1" dirty="0">
                <a:solidFill>
                  <a:srgbClr val="FF0000"/>
                </a:solidFill>
                <a:latin typeface="Century Gothic" pitchFamily="34" charset="0"/>
              </a:rPr>
              <a:t> </a:t>
            </a:r>
            <a:r>
              <a:rPr lang="en-US" sz="2000" b="1" dirty="0" smtClean="0">
                <a:solidFill>
                  <a:srgbClr val="FF0000"/>
                </a:solidFill>
                <a:latin typeface="Century Gothic" pitchFamily="34" charset="0"/>
              </a:rPr>
              <a:t>   </a:t>
            </a:r>
            <a:r>
              <a:rPr lang="en-US" sz="2400" b="1" dirty="0" smtClean="0">
                <a:solidFill>
                  <a:srgbClr val="FF0000"/>
                </a:solidFill>
                <a:latin typeface="Century Gothic" pitchFamily="34" charset="0"/>
              </a:rPr>
              <a:t>driving</a:t>
            </a:r>
            <a:r>
              <a:rPr lang="en-US" sz="2000" b="1" dirty="0" smtClean="0">
                <a:latin typeface="Century Gothic" pitchFamily="34" charset="0"/>
              </a:rPr>
              <a:t> </a:t>
            </a:r>
            <a:r>
              <a:rPr lang="en-US" sz="2000" dirty="0" smtClean="0">
                <a:latin typeface="Century Gothic" pitchFamily="34" charset="0"/>
              </a:rPr>
              <a:t>and</a:t>
            </a:r>
            <a:r>
              <a:rPr lang="en-US" sz="2000" dirty="0" smtClean="0">
                <a:solidFill>
                  <a:srgbClr val="FF0000"/>
                </a:solidFill>
                <a:latin typeface="Century Gothic" pitchFamily="34" charset="0"/>
              </a:rPr>
              <a:t> </a:t>
            </a:r>
            <a:r>
              <a:rPr lang="en-US" sz="2400" b="1" dirty="0" smtClean="0">
                <a:solidFill>
                  <a:srgbClr val="FF0000"/>
                </a:solidFill>
                <a:latin typeface="Century Gothic" pitchFamily="34" charset="0"/>
              </a:rPr>
              <a:t>restraining</a:t>
            </a:r>
            <a:r>
              <a:rPr lang="en-US" sz="2400" b="1" dirty="0" smtClean="0">
                <a:latin typeface="Century Gothic" pitchFamily="34" charset="0"/>
              </a:rPr>
              <a:t> </a:t>
            </a:r>
            <a:r>
              <a:rPr lang="en-US" sz="2000" dirty="0" smtClean="0">
                <a:latin typeface="Century Gothic" pitchFamily="34" charset="0"/>
              </a:rPr>
              <a:t>forces. </a:t>
            </a: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29</a:t>
            </a:fld>
            <a:endParaRPr lang="en-US" dirty="0"/>
          </a:p>
        </p:txBody>
      </p:sp>
      <p:sp>
        <p:nvSpPr>
          <p:cNvPr id="5" name="TextBox 4"/>
          <p:cNvSpPr txBox="1"/>
          <p:nvPr/>
        </p:nvSpPr>
        <p:spPr>
          <a:xfrm>
            <a:off x="3706761" y="4648200"/>
            <a:ext cx="50292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Century Gothic" pitchFamily="34" charset="0"/>
              </a:rPr>
              <a:t>A </a:t>
            </a:r>
            <a:r>
              <a:rPr lang="en-US" b="1" dirty="0">
                <a:latin typeface="Century Gothic" pitchFamily="34" charset="0"/>
              </a:rPr>
              <a:t>force field analysis</a:t>
            </a:r>
            <a:r>
              <a:rPr lang="en-US" dirty="0">
                <a:latin typeface="Century Gothic" pitchFamily="34" charset="0"/>
              </a:rPr>
              <a:t> provides a framework for looking at the factors (forces) that influence a situation. It looks at forces that are either driving movement toward a goal or </a:t>
            </a:r>
            <a:r>
              <a:rPr lang="en-US" dirty="0" smtClean="0">
                <a:latin typeface="Century Gothic" pitchFamily="34" charset="0"/>
              </a:rPr>
              <a:t>restraining and blocking </a:t>
            </a:r>
            <a:r>
              <a:rPr lang="en-US" dirty="0">
                <a:latin typeface="Century Gothic" pitchFamily="34" charset="0"/>
              </a:rPr>
              <a:t>movement toward a goal. </a:t>
            </a:r>
          </a:p>
        </p:txBody>
      </p:sp>
    </p:spTree>
    <p:extLst>
      <p:ext uri="{BB962C8B-B14F-4D97-AF65-F5344CB8AC3E}">
        <p14:creationId xmlns:p14="http://schemas.microsoft.com/office/powerpoint/2010/main" val="217293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86600"/>
          </a:xfrm>
        </p:spPr>
        <p:txBody>
          <a:bodyPr>
            <a:normAutofit fontScale="62500" lnSpcReduction="20000"/>
          </a:bodyPr>
          <a:lstStyle/>
          <a:p>
            <a:pPr marL="137160" indent="0">
              <a:buNone/>
            </a:pPr>
            <a:endParaRPr lang="en-US" sz="3300" dirty="0" smtClean="0">
              <a:latin typeface="Century Gothic" pitchFamily="34" charset="0"/>
            </a:endParaRPr>
          </a:p>
          <a:p>
            <a:pPr marL="137160" indent="0">
              <a:lnSpc>
                <a:spcPct val="150000"/>
              </a:lnSpc>
              <a:spcBef>
                <a:spcPts val="0"/>
              </a:spcBef>
              <a:buNone/>
            </a:pPr>
            <a:r>
              <a:rPr lang="en-US" sz="3300" i="1" dirty="0" smtClean="0">
                <a:latin typeface="Century Gothic" pitchFamily="34" charset="0"/>
              </a:rPr>
              <a:t>Just over 15 </a:t>
            </a:r>
            <a:r>
              <a:rPr lang="en-US" sz="3300" i="1" dirty="0">
                <a:latin typeface="Century Gothic" pitchFamily="34" charset="0"/>
              </a:rPr>
              <a:t>years ago, the Journal of Democracy published in its fifth anniversary issue an article by Robert D. Putnam entitled “</a:t>
            </a:r>
            <a:r>
              <a:rPr lang="en-US" sz="3300" i="1" dirty="0" smtClean="0">
                <a:latin typeface="Century Gothic" pitchFamily="34" charset="0"/>
              </a:rPr>
              <a:t>Bowling </a:t>
            </a:r>
            <a:r>
              <a:rPr lang="en-US" sz="3300" i="1" dirty="0">
                <a:latin typeface="Century Gothic" pitchFamily="34" charset="0"/>
              </a:rPr>
              <a:t>Alone: America’s Declining Social Capital</a:t>
            </a:r>
            <a:r>
              <a:rPr lang="en-US" sz="3300" i="1" dirty="0" smtClean="0">
                <a:latin typeface="Century Gothic" pitchFamily="34" charset="0"/>
              </a:rPr>
              <a:t>.”   </a:t>
            </a:r>
          </a:p>
          <a:p>
            <a:pPr marL="137160" indent="0">
              <a:lnSpc>
                <a:spcPct val="150000"/>
              </a:lnSpc>
              <a:spcBef>
                <a:spcPts val="0"/>
              </a:spcBef>
              <a:buNone/>
            </a:pPr>
            <a:endParaRPr lang="en-US" sz="3300" i="1" dirty="0" smtClean="0">
              <a:latin typeface="Century Gothic" pitchFamily="34" charset="0"/>
            </a:endParaRPr>
          </a:p>
          <a:p>
            <a:pPr marL="137160" indent="0">
              <a:lnSpc>
                <a:spcPct val="150000"/>
              </a:lnSpc>
              <a:spcBef>
                <a:spcPts val="0"/>
              </a:spcBef>
              <a:buNone/>
            </a:pPr>
            <a:r>
              <a:rPr lang="en-US" sz="3300" i="1" dirty="0" smtClean="0">
                <a:latin typeface="Century Gothic" pitchFamily="34" charset="0"/>
              </a:rPr>
              <a:t>The </a:t>
            </a:r>
            <a:r>
              <a:rPr lang="en-US" sz="3300" i="1" dirty="0">
                <a:latin typeface="Century Gothic" pitchFamily="34" charset="0"/>
              </a:rPr>
              <a:t>essay struck </a:t>
            </a:r>
            <a:r>
              <a:rPr lang="en-US" sz="3300" i="1" dirty="0" smtClean="0">
                <a:latin typeface="Century Gothic" pitchFamily="34" charset="0"/>
              </a:rPr>
              <a:t>a chord </a:t>
            </a:r>
            <a:r>
              <a:rPr lang="en-US" sz="3300" i="1" dirty="0">
                <a:latin typeface="Century Gothic" pitchFamily="34" charset="0"/>
              </a:rPr>
              <a:t>with readers who had watched their voting precincts empty </a:t>
            </a:r>
            <a:r>
              <a:rPr lang="en-US" sz="3300" i="1" dirty="0" smtClean="0">
                <a:latin typeface="Century Gothic" pitchFamily="34" charset="0"/>
              </a:rPr>
              <a:t>out, </a:t>
            </a:r>
            <a:r>
              <a:rPr lang="en-US" sz="3300" i="1" dirty="0">
                <a:latin typeface="Century Gothic" pitchFamily="34" charset="0"/>
              </a:rPr>
              <a:t>their favorite bowling alleys or Elks lodges close for lack of patrons and members, and their once-regular card games and dinner parties become sporadic. Marshaling evidence of such trends, the article galvanized widespread concern about the weakening of civic engagement in the United States. </a:t>
            </a:r>
            <a:endParaRPr lang="en-US" sz="3300" i="1" dirty="0" smtClean="0">
              <a:latin typeface="Century Gothic" pitchFamily="34" charset="0"/>
            </a:endParaRPr>
          </a:p>
          <a:p>
            <a:pPr marL="137160" indent="0">
              <a:lnSpc>
                <a:spcPct val="150000"/>
              </a:lnSpc>
              <a:spcBef>
                <a:spcPts val="0"/>
              </a:spcBef>
              <a:buNone/>
            </a:pPr>
            <a:endParaRPr lang="en-US" sz="3300" i="1" dirty="0">
              <a:latin typeface="Century Gothic" pitchFamily="34" charset="0"/>
            </a:endParaRPr>
          </a:p>
          <a:p>
            <a:pPr marL="137160" indent="0">
              <a:lnSpc>
                <a:spcPct val="150000"/>
              </a:lnSpc>
              <a:spcBef>
                <a:spcPts val="0"/>
              </a:spcBef>
              <a:buNone/>
            </a:pPr>
            <a:r>
              <a:rPr lang="en-US" sz="3300" i="1" dirty="0" smtClean="0">
                <a:latin typeface="Century Gothic" pitchFamily="34" charset="0"/>
              </a:rPr>
              <a:t>But </a:t>
            </a:r>
            <a:r>
              <a:rPr lang="en-US" sz="3300" i="1" dirty="0">
                <a:latin typeface="Century Gothic" pitchFamily="34" charset="0"/>
              </a:rPr>
              <a:t>it also roused deep interest in the broader concept of </a:t>
            </a:r>
            <a:r>
              <a:rPr lang="en-US" sz="3300" b="1" i="1" dirty="0">
                <a:solidFill>
                  <a:srgbClr val="0070C0"/>
                </a:solidFill>
                <a:latin typeface="Century Gothic" pitchFamily="34" charset="0"/>
              </a:rPr>
              <a:t>“social capital</a:t>
            </a:r>
            <a:r>
              <a:rPr lang="en-US" sz="3300" b="1" i="1" dirty="0" smtClean="0">
                <a:solidFill>
                  <a:srgbClr val="0070C0"/>
                </a:solidFill>
                <a:latin typeface="Century Gothic" pitchFamily="34" charset="0"/>
              </a:rPr>
              <a:t>”</a:t>
            </a:r>
            <a:r>
              <a:rPr lang="en-US" sz="3300" i="1" dirty="0" smtClean="0">
                <a:latin typeface="Century Gothic" pitchFamily="34" charset="0"/>
              </a:rPr>
              <a:t>...</a:t>
            </a:r>
            <a:endParaRPr lang="en-US" sz="2600" i="1" dirty="0" smtClean="0">
              <a:latin typeface="Century Gothic" pitchFamily="34" charset="0"/>
            </a:endParaRPr>
          </a:p>
          <a:p>
            <a:pPr marL="137160" indent="0">
              <a:lnSpc>
                <a:spcPct val="150000"/>
              </a:lnSpc>
              <a:spcBef>
                <a:spcPts val="0"/>
              </a:spcBef>
              <a:buNone/>
            </a:pPr>
            <a:r>
              <a:rPr lang="en-US" sz="2600" i="1" dirty="0" smtClean="0">
                <a:latin typeface="Century Gothic" pitchFamily="34" charset="0"/>
              </a:rPr>
              <a:t>				- from “Still </a:t>
            </a:r>
            <a:r>
              <a:rPr lang="en-US" sz="2600" i="1" dirty="0">
                <a:latin typeface="Century Gothic" pitchFamily="34" charset="0"/>
              </a:rPr>
              <a:t>Bowling </a:t>
            </a:r>
            <a:r>
              <a:rPr lang="en-US" sz="2600" i="1" dirty="0" smtClean="0">
                <a:latin typeface="Century Gothic" pitchFamily="34" charset="0"/>
              </a:rPr>
              <a:t>Alone? The post-9/11 Split” </a:t>
            </a:r>
          </a:p>
          <a:p>
            <a:pPr marL="137160" indent="0">
              <a:lnSpc>
                <a:spcPct val="150000"/>
              </a:lnSpc>
              <a:spcBef>
                <a:spcPts val="0"/>
              </a:spcBef>
              <a:buNone/>
            </a:pPr>
            <a:r>
              <a:rPr lang="en-US" sz="2600" i="1" dirty="0">
                <a:latin typeface="Century Gothic" pitchFamily="34" charset="0"/>
              </a:rPr>
              <a:t>	</a:t>
            </a:r>
            <a:r>
              <a:rPr lang="en-US" sz="2600" i="1" dirty="0" smtClean="0">
                <a:latin typeface="Century Gothic" pitchFamily="34" charset="0"/>
              </a:rPr>
              <a:t>			by Thomas </a:t>
            </a:r>
            <a:r>
              <a:rPr lang="en-US" sz="2600" i="1" dirty="0">
                <a:latin typeface="Century Gothic" pitchFamily="34" charset="0"/>
              </a:rPr>
              <a:t>H. Sander and Robert D. Putnam</a:t>
            </a:r>
          </a:p>
          <a:p>
            <a:pPr marL="137160" indent="0">
              <a:lnSpc>
                <a:spcPct val="150000"/>
              </a:lnSpc>
              <a:spcBef>
                <a:spcPts val="0"/>
              </a:spcBef>
              <a:buNone/>
            </a:pPr>
            <a:endParaRPr lang="en-US" sz="2600" i="1"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a:t>
            </a:fld>
            <a:endParaRPr lang="en-US" dirty="0"/>
          </a:p>
        </p:txBody>
      </p:sp>
    </p:spTree>
    <p:extLst>
      <p:ext uri="{BB962C8B-B14F-4D97-AF65-F5344CB8AC3E}">
        <p14:creationId xmlns:p14="http://schemas.microsoft.com/office/powerpoint/2010/main" val="3408478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686800" cy="4953000"/>
          </a:xfrm>
        </p:spPr>
        <p:txBody>
          <a:bodyPr>
            <a:normAutofit fontScale="92500" lnSpcReduction="20000"/>
          </a:bodyPr>
          <a:lstStyle/>
          <a:p>
            <a:pPr marL="137160" indent="0">
              <a:buNone/>
            </a:pPr>
            <a:r>
              <a:rPr lang="en-US" sz="2600" b="1" i="1" dirty="0" smtClean="0">
                <a:solidFill>
                  <a:srgbClr val="002060"/>
                </a:solidFill>
                <a:latin typeface="Century Gothic" pitchFamily="34" charset="0"/>
              </a:rPr>
              <a:t>Driving Forces...</a:t>
            </a:r>
          </a:p>
          <a:p>
            <a:pPr marL="137160" indent="0">
              <a:buNone/>
            </a:pPr>
            <a:endParaRPr lang="en-US" sz="2000" b="1" i="1" dirty="0" smtClean="0">
              <a:solidFill>
                <a:srgbClr val="002060"/>
              </a:solidFill>
              <a:latin typeface="Century Gothic" pitchFamily="34" charset="0"/>
            </a:endParaRPr>
          </a:p>
          <a:p>
            <a:r>
              <a:rPr lang="en-US" sz="2200" dirty="0" smtClean="0">
                <a:latin typeface="Century Gothic" pitchFamily="34" charset="0"/>
              </a:rPr>
              <a:t>Survey identified some “key” areas for improvement </a:t>
            </a:r>
          </a:p>
          <a:p>
            <a:r>
              <a:rPr lang="en-US" sz="2200" dirty="0" smtClean="0">
                <a:latin typeface="Century Gothic" pitchFamily="34" charset="0"/>
              </a:rPr>
              <a:t>Ithaca rates relatively high in social capital nationally </a:t>
            </a:r>
            <a:endParaRPr lang="en-US" sz="2200" dirty="0">
              <a:latin typeface="Century Gothic" pitchFamily="34" charset="0"/>
            </a:endParaRPr>
          </a:p>
          <a:p>
            <a:r>
              <a:rPr lang="en-US" sz="2200" dirty="0" smtClean="0">
                <a:latin typeface="Century Gothic" pitchFamily="34" charset="0"/>
              </a:rPr>
              <a:t>Research offers new </a:t>
            </a:r>
            <a:r>
              <a:rPr lang="en-US" sz="2200" dirty="0">
                <a:latin typeface="Century Gothic" pitchFamily="34" charset="0"/>
              </a:rPr>
              <a:t>insight into the issues and their possible </a:t>
            </a:r>
            <a:r>
              <a:rPr lang="en-US" sz="2200" dirty="0" smtClean="0">
                <a:latin typeface="Century Gothic" pitchFamily="34" charset="0"/>
              </a:rPr>
              <a:t>solutions</a:t>
            </a:r>
            <a:endParaRPr lang="en-US" sz="2200" dirty="0">
              <a:latin typeface="Century Gothic" pitchFamily="34" charset="0"/>
            </a:endParaRPr>
          </a:p>
          <a:p>
            <a:r>
              <a:rPr lang="en-US" sz="2200" dirty="0" smtClean="0">
                <a:latin typeface="Century Gothic" pitchFamily="34" charset="0"/>
              </a:rPr>
              <a:t>Leaders working to strengthen the diverse community </a:t>
            </a:r>
          </a:p>
          <a:p>
            <a:r>
              <a:rPr lang="en-US" sz="2200" dirty="0" smtClean="0">
                <a:latin typeface="Century Gothic" pitchFamily="34" charset="0"/>
              </a:rPr>
              <a:t>City of Ithaca developing a Comprehensive Plan (700 stakeholders)</a:t>
            </a:r>
          </a:p>
          <a:p>
            <a:r>
              <a:rPr lang="en-US" sz="2200" dirty="0" smtClean="0">
                <a:latin typeface="Century Gothic" pitchFamily="34" charset="0"/>
              </a:rPr>
              <a:t>City of Ithaca currently developing a communication campaign </a:t>
            </a:r>
          </a:p>
          <a:p>
            <a:r>
              <a:rPr lang="en-US" sz="2200" dirty="0" smtClean="0">
                <a:latin typeface="Century Gothic" pitchFamily="34" charset="0"/>
              </a:rPr>
              <a:t>Realistic potential for connecting students with local arts programming</a:t>
            </a:r>
          </a:p>
          <a:p>
            <a:r>
              <a:rPr lang="en-US" sz="2200" dirty="0">
                <a:latin typeface="Century Gothic" pitchFamily="34" charset="0"/>
              </a:rPr>
              <a:t>A</a:t>
            </a:r>
            <a:r>
              <a:rPr lang="en-US" sz="2200" dirty="0" smtClean="0">
                <a:latin typeface="Century Gothic" pitchFamily="34" charset="0"/>
              </a:rPr>
              <a:t>ttention to hiring diverse staff</a:t>
            </a:r>
          </a:p>
          <a:p>
            <a:r>
              <a:rPr lang="en-US" sz="2200" dirty="0" smtClean="0">
                <a:latin typeface="Century Gothic" pitchFamily="34" charset="0"/>
              </a:rPr>
              <a:t>Resources from local Universities </a:t>
            </a:r>
          </a:p>
          <a:p>
            <a:r>
              <a:rPr lang="en-US" sz="2200" dirty="0" smtClean="0">
                <a:latin typeface="Century Gothic" pitchFamily="34" charset="0"/>
              </a:rPr>
              <a:t>Community comes together in open forums to discuss race-related events </a:t>
            </a:r>
          </a:p>
          <a:p>
            <a:endParaRPr lang="en-US" sz="2000" dirty="0" smtClean="0">
              <a:latin typeface="Century Gothic" pitchFamily="34" charset="0"/>
            </a:endParaRPr>
          </a:p>
          <a:p>
            <a:endParaRPr lang="en-US" sz="2000" b="1" i="1" dirty="0">
              <a:latin typeface="Century Gothic" pitchFamily="34" charset="0"/>
            </a:endParaRPr>
          </a:p>
          <a:p>
            <a:pPr marL="137160" indent="0">
              <a:buNone/>
            </a:pPr>
            <a:endParaRPr lang="en-US" b="1" i="1" dirty="0">
              <a:latin typeface="Century Gothic" pitchFamily="34" charset="0"/>
            </a:endParaRPr>
          </a:p>
          <a:p>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30</a:t>
            </a:fld>
            <a:endParaRPr lang="en-US" dirty="0"/>
          </a:p>
        </p:txBody>
      </p:sp>
    </p:spTree>
    <p:extLst>
      <p:ext uri="{BB962C8B-B14F-4D97-AF65-F5344CB8AC3E}">
        <p14:creationId xmlns:p14="http://schemas.microsoft.com/office/powerpoint/2010/main" val="147945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p:spPr>
        <p:txBody>
          <a:bodyPr>
            <a:normAutofit fontScale="92500" lnSpcReduction="10000"/>
          </a:bodyPr>
          <a:lstStyle/>
          <a:p>
            <a:pPr marL="137160" indent="0">
              <a:buNone/>
            </a:pPr>
            <a:r>
              <a:rPr lang="en-US" sz="2600" b="1" i="1" dirty="0" smtClean="0">
                <a:solidFill>
                  <a:srgbClr val="002060"/>
                </a:solidFill>
                <a:latin typeface="Century Gothic" pitchFamily="34" charset="0"/>
              </a:rPr>
              <a:t>Restraining Forces...</a:t>
            </a:r>
          </a:p>
          <a:p>
            <a:pPr marL="137160" indent="0">
              <a:buNone/>
            </a:pPr>
            <a:endParaRPr lang="en-US" sz="2400" b="1" i="1" dirty="0" smtClean="0">
              <a:solidFill>
                <a:srgbClr val="002060"/>
              </a:solidFill>
              <a:latin typeface="Century Gothic" pitchFamily="34" charset="0"/>
            </a:endParaRPr>
          </a:p>
          <a:p>
            <a:r>
              <a:rPr lang="en-US" sz="2200" dirty="0" smtClean="0">
                <a:latin typeface="Century Gothic" pitchFamily="34" charset="0"/>
              </a:rPr>
              <a:t>Communicating social capital survey findings is complex; many are put on the defense; listening and</a:t>
            </a:r>
            <a:r>
              <a:rPr lang="en-US" sz="2200" i="1" dirty="0" smtClean="0">
                <a:latin typeface="Century Gothic" pitchFamily="34" charset="0"/>
              </a:rPr>
              <a:t> framing</a:t>
            </a:r>
            <a:r>
              <a:rPr lang="en-US" sz="2200" dirty="0" smtClean="0">
                <a:latin typeface="Century Gothic" pitchFamily="34" charset="0"/>
              </a:rPr>
              <a:t> are key </a:t>
            </a:r>
            <a:endParaRPr lang="en-US" sz="2200" dirty="0">
              <a:latin typeface="Century Gothic" pitchFamily="34" charset="0"/>
            </a:endParaRPr>
          </a:p>
          <a:p>
            <a:r>
              <a:rPr lang="en-US" sz="2200" dirty="0" smtClean="0">
                <a:latin typeface="Century Gothic" pitchFamily="34" charset="0"/>
              </a:rPr>
              <a:t>Lack </a:t>
            </a:r>
            <a:r>
              <a:rPr lang="en-US" sz="2200" dirty="0">
                <a:latin typeface="Century Gothic" pitchFamily="34" charset="0"/>
              </a:rPr>
              <a:t>of </a:t>
            </a:r>
            <a:r>
              <a:rPr lang="en-US" sz="2200" dirty="0" smtClean="0">
                <a:latin typeface="Century Gothic" pitchFamily="34" charset="0"/>
              </a:rPr>
              <a:t>fundamental understanding </a:t>
            </a:r>
            <a:r>
              <a:rPr lang="en-US" sz="2200" dirty="0">
                <a:latin typeface="Century Gothic" pitchFamily="34" charset="0"/>
              </a:rPr>
              <a:t>of </a:t>
            </a:r>
            <a:r>
              <a:rPr lang="en-US" sz="2200" dirty="0" smtClean="0">
                <a:latin typeface="Century Gothic" pitchFamily="34" charset="0"/>
              </a:rPr>
              <a:t> social capital </a:t>
            </a:r>
            <a:endParaRPr lang="en-US" sz="2200" dirty="0">
              <a:latin typeface="Century Gothic" pitchFamily="34" charset="0"/>
            </a:endParaRPr>
          </a:p>
          <a:p>
            <a:r>
              <a:rPr lang="en-US" sz="2200" dirty="0" smtClean="0">
                <a:latin typeface="Century Gothic" pitchFamily="34" charset="0"/>
              </a:rPr>
              <a:t>Limited resources </a:t>
            </a:r>
            <a:endParaRPr lang="en-US" sz="2200" dirty="0">
              <a:latin typeface="Century Gothic" pitchFamily="34" charset="0"/>
            </a:endParaRPr>
          </a:p>
          <a:p>
            <a:r>
              <a:rPr lang="en-US" sz="2200" dirty="0" smtClean="0">
                <a:latin typeface="Century Gothic" pitchFamily="34" charset="0"/>
              </a:rPr>
              <a:t>Difficulty </a:t>
            </a:r>
            <a:r>
              <a:rPr lang="en-US" sz="2200" dirty="0">
                <a:latin typeface="Century Gothic" pitchFamily="34" charset="0"/>
              </a:rPr>
              <a:t>sustaining good improvement initiatives over the </a:t>
            </a:r>
            <a:r>
              <a:rPr lang="en-US" sz="2200" dirty="0" smtClean="0">
                <a:latin typeface="Century Gothic" pitchFamily="34" charset="0"/>
              </a:rPr>
              <a:t>   </a:t>
            </a:r>
          </a:p>
          <a:p>
            <a:pPr marL="137160" indent="0">
              <a:buNone/>
            </a:pPr>
            <a:r>
              <a:rPr lang="en-US" sz="2200" dirty="0">
                <a:latin typeface="Century Gothic" pitchFamily="34" charset="0"/>
              </a:rPr>
              <a:t> </a:t>
            </a:r>
            <a:r>
              <a:rPr lang="en-US" sz="2200" dirty="0" smtClean="0">
                <a:latin typeface="Century Gothic" pitchFamily="34" charset="0"/>
              </a:rPr>
              <a:t>   long </a:t>
            </a:r>
            <a:r>
              <a:rPr lang="en-US" sz="2200" dirty="0">
                <a:latin typeface="Century Gothic" pitchFamily="34" charset="0"/>
              </a:rPr>
              <a:t>term as leaders change, community priorities </a:t>
            </a:r>
            <a:r>
              <a:rPr lang="en-US" sz="2200" dirty="0" smtClean="0">
                <a:latin typeface="Century Gothic" pitchFamily="34" charset="0"/>
              </a:rPr>
              <a:t>flux</a:t>
            </a:r>
            <a:endParaRPr lang="en-US" sz="2200" dirty="0">
              <a:latin typeface="Century Gothic" pitchFamily="34" charset="0"/>
            </a:endParaRPr>
          </a:p>
          <a:p>
            <a:r>
              <a:rPr lang="en-US" sz="2200" dirty="0" smtClean="0">
                <a:latin typeface="Century Gothic" pitchFamily="34" charset="0"/>
              </a:rPr>
              <a:t>High levels of mistrust of municipalities and non-taxable entities </a:t>
            </a:r>
          </a:p>
          <a:p>
            <a:r>
              <a:rPr lang="en-US" sz="2200" dirty="0" smtClean="0">
                <a:latin typeface="Century Gothic" pitchFamily="34" charset="0"/>
              </a:rPr>
              <a:t>Fractured/weakened media outlets  </a:t>
            </a:r>
          </a:p>
          <a:p>
            <a:r>
              <a:rPr lang="en-US" sz="2200" dirty="0">
                <a:latin typeface="Century Gothic" pitchFamily="34" charset="0"/>
              </a:rPr>
              <a:t>Housing </a:t>
            </a:r>
            <a:r>
              <a:rPr lang="en-US" sz="2200" dirty="0" smtClean="0">
                <a:latin typeface="Century Gothic" pitchFamily="34" charset="0"/>
              </a:rPr>
              <a:t>issues/balkanization: </a:t>
            </a:r>
            <a:r>
              <a:rPr lang="en-US" sz="2200" dirty="0">
                <a:latin typeface="Century Gothic" pitchFamily="34" charset="0"/>
              </a:rPr>
              <a:t>social groups are isolated in homogenous neighborhoods/segments of the city </a:t>
            </a:r>
            <a:endParaRPr lang="en-US" sz="2200" dirty="0" smtClean="0">
              <a:latin typeface="Century Gothic" pitchFamily="34" charset="0"/>
            </a:endParaRPr>
          </a:p>
          <a:p>
            <a:r>
              <a:rPr lang="en-US" sz="2200" dirty="0" smtClean="0">
                <a:latin typeface="Century Gothic" pitchFamily="34" charset="0"/>
              </a:rPr>
              <a:t>Lack of diversity in socially homogenous groups/activities </a:t>
            </a:r>
            <a:endParaRPr lang="en-US" sz="2200" dirty="0">
              <a:latin typeface="Century Gothic" pitchFamily="34" charset="0"/>
            </a:endParaRPr>
          </a:p>
          <a:p>
            <a:pPr marL="137160" indent="0">
              <a:buNone/>
            </a:pPr>
            <a:endParaRPr lang="en-US" sz="2400" dirty="0">
              <a:latin typeface="Century Gothic" pitchFamily="34" charset="0"/>
            </a:endParaRPr>
          </a:p>
          <a:p>
            <a:endParaRPr lang="en-US" sz="2000" dirty="0" smtClean="0">
              <a:latin typeface="Century Gothic" pitchFamily="34" charset="0"/>
            </a:endParaRPr>
          </a:p>
          <a:p>
            <a:endParaRPr lang="en-US" sz="2000" b="1" i="1" dirty="0">
              <a:latin typeface="Century Gothic" pitchFamily="34" charset="0"/>
            </a:endParaRPr>
          </a:p>
          <a:p>
            <a:pPr marL="137160" indent="0">
              <a:buNone/>
            </a:pPr>
            <a:endParaRPr lang="en-US" b="1" i="1" dirty="0">
              <a:latin typeface="Century Gothic" pitchFamily="34" charset="0"/>
            </a:endParaRPr>
          </a:p>
          <a:p>
            <a:endParaRPr lang="en-US" b="1" i="1" dirty="0">
              <a:latin typeface="Century Gothic" pitchFamily="34" charset="0"/>
            </a:endParaRPr>
          </a:p>
        </p:txBody>
      </p:sp>
      <p:sp>
        <p:nvSpPr>
          <p:cNvPr id="2" name="Title 1"/>
          <p:cNvSpPr>
            <a:spLocks noGrp="1"/>
          </p:cNvSpPr>
          <p:nvPr>
            <p:ph type="title"/>
          </p:nvPr>
        </p:nvSpPr>
        <p:spPr/>
        <p:txBody>
          <a:bodyPr>
            <a:normAutofit fontScale="90000"/>
          </a:bodyPr>
          <a:lstStyle/>
          <a:p>
            <a:r>
              <a:rPr lang="en-US" dirty="0">
                <a:latin typeface="Century Gothic" pitchFamily="34" charset="0"/>
              </a:rPr>
              <a:t>Where We Stand as a </a:t>
            </a:r>
            <a:r>
              <a:rPr lang="en-US" dirty="0" smtClean="0">
                <a:latin typeface="Century Gothic" pitchFamily="34" charset="0"/>
              </a:rPr>
              <a:t>Community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31</a:t>
            </a:fld>
            <a:endParaRPr lang="en-US" dirty="0"/>
          </a:p>
        </p:txBody>
      </p:sp>
    </p:spTree>
    <p:extLst>
      <p:ext uri="{BB962C8B-B14F-4D97-AF65-F5344CB8AC3E}">
        <p14:creationId xmlns:p14="http://schemas.microsoft.com/office/powerpoint/2010/main" val="123401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85000" lnSpcReduction="20000"/>
          </a:bodyPr>
          <a:lstStyle/>
          <a:p>
            <a:pPr marL="137160" indent="0">
              <a:buNone/>
            </a:pPr>
            <a:r>
              <a:rPr lang="en-US" sz="2200" b="1" i="1" dirty="0" smtClean="0">
                <a:latin typeface="Century Gothic" pitchFamily="34" charset="0"/>
              </a:rPr>
              <a:t>Now that we better understand the findings of the 2010 survey; where we stand as a community in comparison to other communities; and a number of driving and restraining forces, we move into the next steps of action, which include... </a:t>
            </a:r>
          </a:p>
          <a:p>
            <a:pPr marL="137160" indent="0">
              <a:buNone/>
            </a:pPr>
            <a:endParaRPr lang="en-US" sz="2200" i="1" dirty="0" smtClean="0">
              <a:latin typeface="Century Gothic" pitchFamily="34" charset="0"/>
            </a:endParaRPr>
          </a:p>
          <a:p>
            <a:pPr marL="480060" indent="-342900"/>
            <a:r>
              <a:rPr lang="en-US" sz="2200" dirty="0" smtClean="0">
                <a:latin typeface="Century Gothic" pitchFamily="34" charset="0"/>
              </a:rPr>
              <a:t>Determining how to best reach and inspire a wide variety of community members — including leaders, as well as individual citizens — through a </a:t>
            </a:r>
            <a:r>
              <a:rPr lang="en-US" sz="2200" b="1" dirty="0" smtClean="0">
                <a:solidFill>
                  <a:srgbClr val="FF0000"/>
                </a:solidFill>
                <a:latin typeface="Century Gothic" pitchFamily="34" charset="0"/>
              </a:rPr>
              <a:t>communication strategy</a:t>
            </a:r>
            <a:r>
              <a:rPr lang="en-US" sz="2200" b="1" dirty="0" smtClean="0">
                <a:latin typeface="Century Gothic" pitchFamily="34" charset="0"/>
              </a:rPr>
              <a:t> </a:t>
            </a:r>
            <a:r>
              <a:rPr lang="en-US" sz="2200" dirty="0" smtClean="0">
                <a:latin typeface="Century Gothic" pitchFamily="34" charset="0"/>
              </a:rPr>
              <a:t>that involves sharing information, as well as listening. </a:t>
            </a:r>
          </a:p>
          <a:p>
            <a:pPr marL="137160" indent="0">
              <a:buNone/>
            </a:pPr>
            <a:endParaRPr lang="en-US" sz="2200" dirty="0" smtClean="0">
              <a:latin typeface="Century Gothic" pitchFamily="34" charset="0"/>
            </a:endParaRPr>
          </a:p>
          <a:p>
            <a:pPr marL="480060" indent="-342900"/>
            <a:r>
              <a:rPr lang="en-US" sz="2200" dirty="0" smtClean="0">
                <a:latin typeface="Century Gothic" pitchFamily="34" charset="0"/>
              </a:rPr>
              <a:t>Determining how best to disseminate survey invitations during the next survey period through </a:t>
            </a:r>
            <a:r>
              <a:rPr lang="en-US" sz="2200" b="1" dirty="0" smtClean="0">
                <a:solidFill>
                  <a:srgbClr val="FF0000"/>
                </a:solidFill>
                <a:latin typeface="Century Gothic" pitchFamily="34" charset="0"/>
              </a:rPr>
              <a:t>locality testing</a:t>
            </a:r>
            <a:r>
              <a:rPr lang="en-US" sz="2200" dirty="0" smtClean="0">
                <a:latin typeface="Century Gothic" pitchFamily="34" charset="0"/>
              </a:rPr>
              <a:t> so that we  reach a balanced sample, including even the most marginalized members of the community. </a:t>
            </a:r>
          </a:p>
          <a:p>
            <a:pPr marL="137160" indent="0">
              <a:buNone/>
            </a:pPr>
            <a:endParaRPr lang="en-US" sz="2200" dirty="0" smtClean="0">
              <a:latin typeface="Century Gothic" pitchFamily="34" charset="0"/>
            </a:endParaRPr>
          </a:p>
          <a:p>
            <a:pPr marL="480060" indent="-342900"/>
            <a:r>
              <a:rPr lang="en-US" sz="2200" dirty="0" smtClean="0">
                <a:latin typeface="Century Gothic" pitchFamily="34" charset="0"/>
              </a:rPr>
              <a:t>Determining how best to brand and market the survey through a </a:t>
            </a:r>
            <a:r>
              <a:rPr lang="en-US" sz="2200" b="1" dirty="0" smtClean="0">
                <a:solidFill>
                  <a:srgbClr val="FF0000"/>
                </a:solidFill>
                <a:latin typeface="Century Gothic" pitchFamily="34" charset="0"/>
              </a:rPr>
              <a:t>marketing strategy/kit</a:t>
            </a:r>
            <a:r>
              <a:rPr lang="en-US" sz="2200" dirty="0" smtClean="0">
                <a:latin typeface="Century Gothic" pitchFamily="34" charset="0"/>
              </a:rPr>
              <a:t> so that the community becomes familiar with the survey and sees it as a legitimate tool that will give them a voice, something they can be excited to be a part of. </a:t>
            </a:r>
            <a:endParaRPr lang="en-US" sz="2200" dirty="0">
              <a:latin typeface="Century Gothic" pitchFamily="34" charset="0"/>
            </a:endParaRPr>
          </a:p>
          <a:p>
            <a:pPr marL="137160" indent="0">
              <a:buNone/>
            </a:pPr>
            <a:endParaRPr lang="en-US" dirty="0" smtClean="0">
              <a:latin typeface="Century Gothic" pitchFamily="34" charset="0"/>
            </a:endParaRPr>
          </a:p>
          <a:p>
            <a:endParaRPr lang="en-US" dirty="0" smtClean="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normAutofit/>
          </a:bodyPr>
          <a:lstStyle/>
          <a:p>
            <a:r>
              <a:rPr lang="en-US" dirty="0" smtClean="0">
                <a:latin typeface="Century Gothic" pitchFamily="34" charset="0"/>
              </a:rPr>
              <a:t>Next Steps...</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32</a:t>
            </a:fld>
            <a:endParaRPr lang="en-US" dirty="0"/>
          </a:p>
        </p:txBody>
      </p:sp>
    </p:spTree>
    <p:extLst>
      <p:ext uri="{BB962C8B-B14F-4D97-AF65-F5344CB8AC3E}">
        <p14:creationId xmlns:p14="http://schemas.microsoft.com/office/powerpoint/2010/main" val="2180373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3886200"/>
          </a:xfrm>
        </p:spPr>
        <p:style>
          <a:lnRef idx="1">
            <a:schemeClr val="accent1"/>
          </a:lnRef>
          <a:fillRef idx="3">
            <a:schemeClr val="accent1"/>
          </a:fillRef>
          <a:effectRef idx="2">
            <a:schemeClr val="accent1"/>
          </a:effectRef>
          <a:fontRef idx="minor">
            <a:schemeClr val="lt1"/>
          </a:fontRef>
        </p:style>
        <p:txBody>
          <a:bodyPr>
            <a:normAutofit/>
          </a:bodyPr>
          <a:lstStyle/>
          <a:p>
            <a:pPr marL="109728" indent="0">
              <a:buNone/>
            </a:pPr>
            <a:endParaRPr lang="en-US" sz="2400" dirty="0">
              <a:solidFill>
                <a:srgbClr val="0070C0"/>
              </a:solidFill>
              <a:latin typeface="Century Gothic" pitchFamily="34" charset="0"/>
            </a:endParaRPr>
          </a:p>
          <a:p>
            <a:pPr marL="109728" indent="0">
              <a:buNone/>
            </a:pPr>
            <a:r>
              <a:rPr lang="en-US" sz="2400" dirty="0" smtClean="0">
                <a:solidFill>
                  <a:schemeClr val="bg1"/>
                </a:solidFill>
                <a:latin typeface="Century Gothic" pitchFamily="34" charset="0"/>
              </a:rPr>
              <a:t>We now have information ready to present to the community — leaders and citizens — about social capital in Tompkins County and about its measurable value. So, how do we get this information to people in a way that inspires a sustained commitment to a </a:t>
            </a:r>
            <a:r>
              <a:rPr lang="en-US" b="1" dirty="0" smtClean="0">
                <a:solidFill>
                  <a:schemeClr val="bg1"/>
                </a:solidFill>
                <a:latin typeface="Century Gothic" pitchFamily="34" charset="0"/>
              </a:rPr>
              <a:t>strong comm</a:t>
            </a:r>
            <a:r>
              <a:rPr lang="en-US" sz="3600" b="1" i="1" dirty="0" smtClean="0">
                <a:solidFill>
                  <a:srgbClr val="FFC000"/>
                </a:solidFill>
                <a:latin typeface="Century Gothic" pitchFamily="34" charset="0"/>
              </a:rPr>
              <a:t>U</a:t>
            </a:r>
            <a:r>
              <a:rPr lang="en-US" sz="3600" b="1" i="1" dirty="0" smtClean="0">
                <a:solidFill>
                  <a:srgbClr val="00B050"/>
                </a:solidFill>
                <a:latin typeface="Century Gothic" pitchFamily="34" charset="0"/>
              </a:rPr>
              <a:t>N</a:t>
            </a:r>
            <a:r>
              <a:rPr lang="en-US" sz="3600" b="1" i="1" dirty="0" smtClean="0">
                <a:solidFill>
                  <a:srgbClr val="FF0000"/>
                </a:solidFill>
                <a:latin typeface="Century Gothic" pitchFamily="34" charset="0"/>
              </a:rPr>
              <a:t>I</a:t>
            </a:r>
            <a:r>
              <a:rPr lang="en-US" sz="3600" b="1" i="1" dirty="0" smtClean="0">
                <a:solidFill>
                  <a:srgbClr val="FFFF00"/>
                </a:solidFill>
                <a:latin typeface="Century Gothic" pitchFamily="34" charset="0"/>
              </a:rPr>
              <a:t>T</a:t>
            </a:r>
            <a:r>
              <a:rPr lang="en-US" sz="3600" b="1" i="1" dirty="0" smtClean="0">
                <a:solidFill>
                  <a:srgbClr val="7030A0"/>
                </a:solidFill>
                <a:latin typeface="Century Gothic" pitchFamily="34" charset="0"/>
              </a:rPr>
              <a:t>Y</a:t>
            </a:r>
            <a:r>
              <a:rPr lang="en-US" sz="2400" dirty="0" smtClean="0">
                <a:solidFill>
                  <a:srgbClr val="0070C0"/>
                </a:solidFill>
                <a:latin typeface="Century Gothic" pitchFamily="34" charset="0"/>
              </a:rPr>
              <a:t>?</a:t>
            </a:r>
            <a:r>
              <a:rPr lang="en-US" sz="2400" b="1" dirty="0" smtClean="0">
                <a:solidFill>
                  <a:srgbClr val="0070C0"/>
                </a:solidFill>
                <a:latin typeface="Century Gothic" pitchFamily="34" charset="0"/>
              </a:rPr>
              <a:t> </a:t>
            </a:r>
            <a:endParaRPr lang="en-US" sz="2400" b="1" dirty="0">
              <a:solidFill>
                <a:srgbClr val="0070C0"/>
              </a:solidFill>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33</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spTree>
    <p:extLst>
      <p:ext uri="{BB962C8B-B14F-4D97-AF65-F5344CB8AC3E}">
        <p14:creationId xmlns:p14="http://schemas.microsoft.com/office/powerpoint/2010/main" val="2176183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3886200"/>
          </a:xfrm>
        </p:spPr>
        <p:style>
          <a:lnRef idx="1">
            <a:schemeClr val="accent1"/>
          </a:lnRef>
          <a:fillRef idx="3">
            <a:schemeClr val="accent1"/>
          </a:fillRef>
          <a:effectRef idx="2">
            <a:schemeClr val="accent1"/>
          </a:effectRef>
          <a:fontRef idx="minor">
            <a:schemeClr val="lt1"/>
          </a:fontRef>
        </p:style>
        <p:txBody>
          <a:bodyPr>
            <a:normAutofit/>
          </a:bodyPr>
          <a:lstStyle/>
          <a:p>
            <a:pPr marL="109728" indent="0">
              <a:buNone/>
            </a:pPr>
            <a:endParaRPr lang="en-US" sz="2400" dirty="0" smtClean="0">
              <a:solidFill>
                <a:schemeClr val="bg1"/>
              </a:solidFill>
              <a:latin typeface="Century Gothic" pitchFamily="34" charset="0"/>
            </a:endParaRPr>
          </a:p>
          <a:p>
            <a:pPr marL="109728" indent="0">
              <a:buNone/>
            </a:pPr>
            <a:r>
              <a:rPr lang="en-US" sz="2400" dirty="0" smtClean="0">
                <a:solidFill>
                  <a:schemeClr val="bg1"/>
                </a:solidFill>
                <a:latin typeface="Century Gothic" pitchFamily="34" charset="0"/>
              </a:rPr>
              <a:t>The overarching goal of the communication strategy is to develop and stimulate </a:t>
            </a:r>
            <a:r>
              <a:rPr lang="en-US" sz="2400" dirty="0">
                <a:solidFill>
                  <a:schemeClr val="bg1"/>
                </a:solidFill>
                <a:latin typeface="Century Gothic" pitchFamily="34" charset="0"/>
              </a:rPr>
              <a:t>greater </a:t>
            </a:r>
            <a:r>
              <a:rPr lang="en-US" sz="2400" dirty="0" smtClean="0">
                <a:solidFill>
                  <a:schemeClr val="bg1"/>
                </a:solidFill>
                <a:latin typeface="Century Gothic" pitchFamily="34" charset="0"/>
              </a:rPr>
              <a:t>awareness of social capital and its value; as well as to stimulate greater interest and involvement </a:t>
            </a:r>
            <a:r>
              <a:rPr lang="en-US" sz="2400" dirty="0">
                <a:solidFill>
                  <a:schemeClr val="bg1"/>
                </a:solidFill>
                <a:latin typeface="Century Gothic" pitchFamily="34" charset="0"/>
              </a:rPr>
              <a:t>in </a:t>
            </a:r>
            <a:r>
              <a:rPr lang="en-US" sz="2400" dirty="0" smtClean="0">
                <a:solidFill>
                  <a:schemeClr val="bg1"/>
                </a:solidFill>
                <a:latin typeface="Century Gothic" pitchFamily="34" charset="0"/>
              </a:rPr>
              <a:t> strengthening social </a:t>
            </a:r>
            <a:r>
              <a:rPr lang="en-US" sz="2400" dirty="0">
                <a:solidFill>
                  <a:schemeClr val="bg1"/>
                </a:solidFill>
                <a:latin typeface="Century Gothic" pitchFamily="34" charset="0"/>
              </a:rPr>
              <a:t>capital </a:t>
            </a:r>
            <a:r>
              <a:rPr lang="en-US" sz="2400" dirty="0" smtClean="0">
                <a:solidFill>
                  <a:schemeClr val="bg1"/>
                </a:solidFill>
                <a:latin typeface="Century Gothic" pitchFamily="34" charset="0"/>
              </a:rPr>
              <a:t>and in our community. </a:t>
            </a:r>
            <a:endParaRPr lang="en-US" sz="2400" b="1" dirty="0">
              <a:solidFill>
                <a:schemeClr val="bg1"/>
              </a:solidFill>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34</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2316480"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19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marL="109728" indent="0">
              <a:buNone/>
            </a:pPr>
            <a:r>
              <a:rPr lang="en-US" sz="2400" b="1" i="1" dirty="0" smtClean="0">
                <a:latin typeface="Century Gothic" pitchFamily="34" charset="0"/>
              </a:rPr>
              <a:t>Methods...</a:t>
            </a:r>
          </a:p>
          <a:p>
            <a:pPr marL="109728" indent="0">
              <a:buNone/>
            </a:pPr>
            <a:endParaRPr lang="en-US" sz="2400" b="1" dirty="0">
              <a:solidFill>
                <a:srgbClr val="0070C0"/>
              </a:solidFill>
              <a:latin typeface="Century Gothic" pitchFamily="34" charset="0"/>
            </a:endParaRPr>
          </a:p>
          <a:p>
            <a:r>
              <a:rPr lang="en-US" sz="2000" dirty="0" smtClean="0">
                <a:solidFill>
                  <a:srgbClr val="0070C0"/>
                </a:solidFill>
                <a:latin typeface="Century Gothic" pitchFamily="34" charset="0"/>
              </a:rPr>
              <a:t>Identify key leaders and organizations</a:t>
            </a:r>
          </a:p>
          <a:p>
            <a:r>
              <a:rPr lang="en-US" sz="2000" dirty="0" smtClean="0">
                <a:solidFill>
                  <a:srgbClr val="0070C0"/>
                </a:solidFill>
                <a:latin typeface="Century Gothic" pitchFamily="34" charset="0"/>
              </a:rPr>
              <a:t>Develop a set of questions to gather feedback from leaders</a:t>
            </a:r>
          </a:p>
          <a:p>
            <a:r>
              <a:rPr lang="en-US" sz="2000" dirty="0" smtClean="0">
                <a:solidFill>
                  <a:srgbClr val="0070C0"/>
                </a:solidFill>
                <a:latin typeface="Century Gothic" pitchFamily="34" charset="0"/>
              </a:rPr>
              <a:t>Identify local community groups and outlets </a:t>
            </a:r>
          </a:p>
          <a:p>
            <a:r>
              <a:rPr lang="en-US" sz="2000" dirty="0" smtClean="0">
                <a:solidFill>
                  <a:srgbClr val="0070C0"/>
                </a:solidFill>
                <a:latin typeface="Century Gothic" pitchFamily="34" charset="0"/>
              </a:rPr>
              <a:t>Establish a set of communication recommendations </a:t>
            </a:r>
          </a:p>
        </p:txBody>
      </p:sp>
      <p:sp>
        <p:nvSpPr>
          <p:cNvPr id="3" name="Slide Number Placeholder 2"/>
          <p:cNvSpPr>
            <a:spLocks noGrp="1"/>
          </p:cNvSpPr>
          <p:nvPr>
            <p:ph type="sldNum" sz="quarter" idx="12"/>
          </p:nvPr>
        </p:nvSpPr>
        <p:spPr/>
        <p:txBody>
          <a:bodyPr/>
          <a:lstStyle/>
          <a:p>
            <a:fld id="{7486C8EC-6E84-4CFE-99A6-9891BAC64A21}" type="slidenum">
              <a:rPr lang="en-US" smtClean="0"/>
              <a:pPr/>
              <a:t>35</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80" r="19279" b="3942"/>
          <a:stretch/>
        </p:blipFill>
        <p:spPr bwMode="auto">
          <a:xfrm>
            <a:off x="5791200" y="4114800"/>
            <a:ext cx="2407468"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865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55000" lnSpcReduction="20000"/>
          </a:bodyPr>
          <a:lstStyle/>
          <a:p>
            <a:r>
              <a:rPr lang="en-US" sz="4400" b="1" i="1" dirty="0">
                <a:latin typeface="Century Gothic" pitchFamily="34" charset="0"/>
              </a:rPr>
              <a:t>C</a:t>
            </a:r>
            <a:r>
              <a:rPr lang="en-US" sz="4400" b="1" i="1" dirty="0" smtClean="0">
                <a:latin typeface="Century Gothic" pitchFamily="34" charset="0"/>
              </a:rPr>
              <a:t>ommunity leaders present at the 2010 meeting of survey findings: </a:t>
            </a:r>
          </a:p>
          <a:p>
            <a:endParaRPr lang="en-US" sz="2200" dirty="0" smtClean="0">
              <a:latin typeface="Century Gothic" pitchFamily="34" charset="0"/>
            </a:endParaRPr>
          </a:p>
          <a:p>
            <a:pPr lvl="1">
              <a:lnSpc>
                <a:spcPct val="160000"/>
              </a:lnSpc>
              <a:spcBef>
                <a:spcPts val="0"/>
              </a:spcBef>
            </a:pPr>
            <a:r>
              <a:rPr lang="en-US" sz="3200" dirty="0" smtClean="0">
                <a:latin typeface="Century Gothic" pitchFamily="34" charset="0"/>
              </a:rPr>
              <a:t>J.R</a:t>
            </a:r>
            <a:r>
              <a:rPr lang="en-US" sz="3200" dirty="0">
                <a:latin typeface="Century Gothic" pitchFamily="34" charset="0"/>
              </a:rPr>
              <a:t>. </a:t>
            </a:r>
            <a:r>
              <a:rPr lang="en-US" sz="3200" dirty="0" smtClean="0">
                <a:latin typeface="Century Gothic" pitchFamily="34" charset="0"/>
              </a:rPr>
              <a:t>Clairborne, City </a:t>
            </a:r>
            <a:r>
              <a:rPr lang="en-US" sz="3200" dirty="0">
                <a:latin typeface="Century Gothic" pitchFamily="34" charset="0"/>
              </a:rPr>
              <a:t>councilperson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County </a:t>
            </a:r>
            <a:r>
              <a:rPr lang="en-US" sz="3200" dirty="0">
                <a:latin typeface="Century Gothic" pitchFamily="34" charset="0"/>
              </a:rPr>
              <a:t>Board chair Martha Robertson- email sent </a:t>
            </a:r>
            <a:r>
              <a:rPr lang="en-US" sz="3200" dirty="0" smtClean="0">
                <a:latin typeface="Century Gothic" pitchFamily="34" charset="0"/>
              </a:rPr>
              <a:t>4/25</a:t>
            </a:r>
          </a:p>
          <a:p>
            <a:pPr lvl="1">
              <a:lnSpc>
                <a:spcPct val="160000"/>
              </a:lnSpc>
              <a:spcBef>
                <a:spcPts val="0"/>
              </a:spcBef>
            </a:pPr>
            <a:r>
              <a:rPr lang="en-US" sz="3200" dirty="0" smtClean="0">
                <a:latin typeface="Century Gothic" pitchFamily="34" charset="0"/>
              </a:rPr>
              <a:t>Rabbi </a:t>
            </a:r>
            <a:r>
              <a:rPr lang="en-US" sz="3200" dirty="0">
                <a:latin typeface="Century Gothic" pitchFamily="34" charset="0"/>
              </a:rPr>
              <a:t>Scott Glass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James </a:t>
            </a:r>
            <a:r>
              <a:rPr lang="en-US" sz="3200" dirty="0">
                <a:latin typeface="Century Gothic" pitchFamily="34" charset="0"/>
              </a:rPr>
              <a:t>Brown, United </a:t>
            </a:r>
            <a:r>
              <a:rPr lang="en-US" sz="3200" dirty="0" smtClean="0">
                <a:latin typeface="Century Gothic" pitchFamily="34" charset="0"/>
              </a:rPr>
              <a:t>Way </a:t>
            </a:r>
          </a:p>
          <a:p>
            <a:pPr lvl="1">
              <a:lnSpc>
                <a:spcPct val="160000"/>
              </a:lnSpc>
              <a:spcBef>
                <a:spcPts val="0"/>
              </a:spcBef>
            </a:pPr>
            <a:r>
              <a:rPr lang="en-US" sz="3200" dirty="0" smtClean="0">
                <a:latin typeface="Century Gothic" pitchFamily="34" charset="0"/>
              </a:rPr>
              <a:t>Carolyn Peterson, Former </a:t>
            </a:r>
            <a:r>
              <a:rPr lang="en-US" sz="3200" dirty="0">
                <a:latin typeface="Century Gothic" pitchFamily="34" charset="0"/>
              </a:rPr>
              <a:t>Mayor </a:t>
            </a:r>
            <a:endParaRPr lang="en-US" sz="3200" dirty="0" smtClean="0">
              <a:latin typeface="Century Gothic" pitchFamily="34" charset="0"/>
            </a:endParaRPr>
          </a:p>
          <a:p>
            <a:pPr lvl="1">
              <a:lnSpc>
                <a:spcPct val="160000"/>
              </a:lnSpc>
              <a:spcBef>
                <a:spcPts val="0"/>
              </a:spcBef>
            </a:pPr>
            <a:r>
              <a:rPr lang="en-US" sz="3200" dirty="0" smtClean="0">
                <a:latin typeface="Century Gothic" pitchFamily="34" charset="0"/>
              </a:rPr>
              <a:t> </a:t>
            </a:r>
            <a:r>
              <a:rPr lang="en-US" sz="3200" dirty="0">
                <a:latin typeface="Century Gothic" pitchFamily="34" charset="0"/>
              </a:rPr>
              <a:t>Sherman </a:t>
            </a:r>
            <a:r>
              <a:rPr lang="en-US" sz="3200" dirty="0" smtClean="0">
                <a:latin typeface="Century Gothic" pitchFamily="34" charset="0"/>
              </a:rPr>
              <a:t>Bodner, Ithaca </a:t>
            </a:r>
            <a:r>
              <a:rPr lang="en-US" sz="3200" dirty="0">
                <a:latin typeface="Century Gothic" pitchFamily="34" charset="0"/>
              </a:rPr>
              <a:t>Journal </a:t>
            </a:r>
            <a:r>
              <a:rPr lang="en-US" sz="3200" dirty="0" smtClean="0">
                <a:latin typeface="Century Gothic" pitchFamily="34" charset="0"/>
              </a:rPr>
              <a:t>publisher</a:t>
            </a:r>
          </a:p>
          <a:p>
            <a:pPr lvl="1">
              <a:lnSpc>
                <a:spcPct val="160000"/>
              </a:lnSpc>
              <a:spcBef>
                <a:spcPts val="0"/>
              </a:spcBef>
            </a:pPr>
            <a:r>
              <a:rPr lang="en-US" sz="3200" dirty="0" smtClean="0">
                <a:latin typeface="Century Gothic" pitchFamily="34" charset="0"/>
              </a:rPr>
              <a:t>Bruce Estes, Ithaca </a:t>
            </a:r>
            <a:r>
              <a:rPr lang="en-US" sz="3200" dirty="0">
                <a:latin typeface="Century Gothic" pitchFamily="34" charset="0"/>
              </a:rPr>
              <a:t>Journal </a:t>
            </a:r>
            <a:r>
              <a:rPr lang="en-US" sz="3200" dirty="0" smtClean="0">
                <a:latin typeface="Century Gothic" pitchFamily="34" charset="0"/>
              </a:rPr>
              <a:t>editor</a:t>
            </a:r>
          </a:p>
          <a:p>
            <a:pPr lvl="1">
              <a:lnSpc>
                <a:spcPct val="160000"/>
              </a:lnSpc>
              <a:spcBef>
                <a:spcPts val="0"/>
              </a:spcBef>
            </a:pPr>
            <a:r>
              <a:rPr lang="en-US" sz="3200" dirty="0" smtClean="0">
                <a:latin typeface="Century Gothic" pitchFamily="34" charset="0"/>
              </a:rPr>
              <a:t>Michelle Berry, Chamber </a:t>
            </a:r>
            <a:r>
              <a:rPr lang="en-US" sz="3200" dirty="0">
                <a:latin typeface="Century Gothic" pitchFamily="34" charset="0"/>
              </a:rPr>
              <a:t>board </a:t>
            </a:r>
            <a:r>
              <a:rPr lang="en-US" sz="3200" dirty="0" smtClean="0">
                <a:latin typeface="Century Gothic" pitchFamily="34" charset="0"/>
              </a:rPr>
              <a:t>member</a:t>
            </a:r>
          </a:p>
          <a:p>
            <a:pPr lvl="1">
              <a:lnSpc>
                <a:spcPct val="160000"/>
              </a:lnSpc>
              <a:spcBef>
                <a:spcPts val="0"/>
              </a:spcBef>
            </a:pPr>
            <a:r>
              <a:rPr lang="en-US" sz="3200" dirty="0" smtClean="0">
                <a:latin typeface="Century Gothic" pitchFamily="34" charset="0"/>
              </a:rPr>
              <a:t>Kathy Schlather, Human </a:t>
            </a:r>
            <a:r>
              <a:rPr lang="en-US" sz="3200" dirty="0">
                <a:latin typeface="Century Gothic" pitchFamily="34" charset="0"/>
              </a:rPr>
              <a:t>Services Coalition</a:t>
            </a:r>
          </a:p>
          <a:p>
            <a:endParaRPr lang="en-US" sz="3200" dirty="0" smtClean="0">
              <a:latin typeface="Century Gothic" pitchFamily="34" charset="0"/>
            </a:endParaRPr>
          </a:p>
          <a:p>
            <a:endParaRPr lang="en-US" sz="2600" dirty="0">
              <a:latin typeface="Century Gothic" pitchFamily="34" charset="0"/>
            </a:endParaRPr>
          </a:p>
          <a:p>
            <a:endParaRPr lang="en-US"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36</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spTree>
    <p:extLst>
      <p:ext uri="{BB962C8B-B14F-4D97-AF65-F5344CB8AC3E}">
        <p14:creationId xmlns:p14="http://schemas.microsoft.com/office/powerpoint/2010/main" val="3358393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1"/>
            <a:ext cx="8763000" cy="3886199"/>
          </a:xfrm>
        </p:spPr>
        <p:txBody>
          <a:bodyPr>
            <a:normAutofit/>
          </a:bodyPr>
          <a:lstStyle/>
          <a:p>
            <a:r>
              <a:rPr lang="en-US" sz="2000" dirty="0" smtClean="0">
                <a:latin typeface="Century Gothic" pitchFamily="34" charset="0"/>
              </a:rPr>
              <a:t>We have created a set of questions to help us gauge </a:t>
            </a:r>
            <a:r>
              <a:rPr lang="en-US" sz="2000" b="1" dirty="0" smtClean="0">
                <a:latin typeface="Century Gothic" pitchFamily="34" charset="0"/>
              </a:rPr>
              <a:t>levels of understanding</a:t>
            </a:r>
            <a:r>
              <a:rPr lang="en-US" sz="2000" dirty="0" smtClean="0">
                <a:latin typeface="Century Gothic" pitchFamily="34" charset="0"/>
              </a:rPr>
              <a:t> and </a:t>
            </a:r>
            <a:r>
              <a:rPr lang="en-US" sz="2000" b="1" dirty="0" smtClean="0">
                <a:latin typeface="Century Gothic" pitchFamily="34" charset="0"/>
              </a:rPr>
              <a:t>perceptions</a:t>
            </a:r>
            <a:r>
              <a:rPr lang="en-US" sz="2000" dirty="0" smtClean="0">
                <a:latin typeface="Century Gothic" pitchFamily="34" charset="0"/>
              </a:rPr>
              <a:t> of social capital among these and other leaders; a survey monkey link to these questions is available. </a:t>
            </a:r>
          </a:p>
          <a:p>
            <a:endParaRPr lang="en-US" sz="2000" dirty="0">
              <a:latin typeface="Century Gothic" pitchFamily="34" charset="0"/>
            </a:endParaRPr>
          </a:p>
          <a:p>
            <a:r>
              <a:rPr lang="en-US" sz="2000" dirty="0" smtClean="0">
                <a:latin typeface="Century Gothic" pitchFamily="34" charset="0"/>
              </a:rPr>
              <a:t>It is important that we open up dialogue with these leaders to better understand their responses to the 2010 findings, and to identify the dimensions of social capital most relevant </a:t>
            </a:r>
          </a:p>
          <a:p>
            <a:pPr marL="109728" indent="0">
              <a:buNone/>
            </a:pPr>
            <a:r>
              <a:rPr lang="en-US" sz="2000" dirty="0" smtClean="0">
                <a:latin typeface="Century Gothic" pitchFamily="34" charset="0"/>
              </a:rPr>
              <a:t>    to them, as well as their </a:t>
            </a:r>
            <a:r>
              <a:rPr lang="en-US" sz="2000" b="1" dirty="0" smtClean="0">
                <a:latin typeface="Century Gothic" pitchFamily="34" charset="0"/>
              </a:rPr>
              <a:t>passions</a:t>
            </a:r>
            <a:r>
              <a:rPr lang="en-US" sz="2000" dirty="0" smtClean="0">
                <a:latin typeface="Century Gothic" pitchFamily="34" charset="0"/>
              </a:rPr>
              <a:t>. </a:t>
            </a: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37</a:t>
            </a:fld>
            <a:endParaRPr lang="en-US" dirty="0"/>
          </a:p>
        </p:txBody>
      </p:sp>
      <p:sp>
        <p:nvSpPr>
          <p:cNvPr id="4" name="Title 3"/>
          <p:cNvSpPr>
            <a:spLocks noGrp="1"/>
          </p:cNvSpPr>
          <p:nvPr>
            <p:ph type="title"/>
          </p:nvPr>
        </p:nvSpPr>
        <p:spPr/>
        <p:txBody>
          <a:bodyPr/>
          <a:lstStyle/>
          <a:p>
            <a:r>
              <a:rPr lang="en-US" dirty="0" smtClean="0"/>
              <a:t>Communication Strategy </a:t>
            </a:r>
            <a:endParaRPr lang="en-US" dirty="0"/>
          </a:p>
        </p:txBody>
      </p:sp>
      <p:pic>
        <p:nvPicPr>
          <p:cNvPr id="7170" name="Picture 2" descr="C:\Users\cey26\Desktop\SPRING 2012\Consulting Class\Consulting 4.9.12 Presentation\vector-painted-circles-01-by-dragon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667" y="4114800"/>
            <a:ext cx="2448377"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04493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953000"/>
          </a:xfrm>
        </p:spPr>
        <p:txBody>
          <a:bodyPr>
            <a:normAutofit/>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As resources become available, hire a full-time  social capital specialist housed at Community Foundation  </a:t>
            </a:r>
          </a:p>
          <a:p>
            <a:pPr marL="460375" indent="-342900"/>
            <a:endParaRPr lang="en-US" sz="2000" dirty="0">
              <a:latin typeface="Century Gothic" pitchFamily="34" charset="0"/>
            </a:endParaRPr>
          </a:p>
          <a:p>
            <a:pPr marL="460375" indent="-342900"/>
            <a:r>
              <a:rPr lang="en-US" sz="2000" dirty="0" smtClean="0">
                <a:latin typeface="Century Gothic" pitchFamily="34" charset="0"/>
              </a:rPr>
              <a:t>Invite a </a:t>
            </a:r>
            <a:r>
              <a:rPr lang="en-US" sz="2000" dirty="0">
                <a:latin typeface="Century Gothic" pitchFamily="34" charset="0"/>
              </a:rPr>
              <a:t>core group of community leaders to meet once </a:t>
            </a:r>
            <a:r>
              <a:rPr lang="en-US" sz="2000" dirty="0" smtClean="0">
                <a:latin typeface="Century Gothic" pitchFamily="34" charset="0"/>
              </a:rPr>
              <a:t>a month with the </a:t>
            </a:r>
            <a:r>
              <a:rPr lang="en-US" sz="2000" dirty="0">
                <a:latin typeface="Century Gothic" pitchFamily="34" charset="0"/>
              </a:rPr>
              <a:t>i</a:t>
            </a:r>
            <a:r>
              <a:rPr lang="en-US" sz="2000" dirty="0" smtClean="0">
                <a:latin typeface="Century Gothic" pitchFamily="34" charset="0"/>
              </a:rPr>
              <a:t>nitial task of determining concrete goals and actions </a:t>
            </a:r>
          </a:p>
          <a:p>
            <a:pPr marL="460375" indent="-342900"/>
            <a:endParaRPr lang="en-US" sz="2000" dirty="0">
              <a:latin typeface="Century Gothic" pitchFamily="34" charset="0"/>
            </a:endParaRPr>
          </a:p>
          <a:p>
            <a:pPr marL="460375" indent="-342900"/>
            <a:r>
              <a:rPr lang="en-US" sz="2000" dirty="0">
                <a:latin typeface="Century Gothic" pitchFamily="34" charset="0"/>
              </a:rPr>
              <a:t>Piggyback on local radio shows (i.e. “All Things Equal”), media outlets and community building events </a:t>
            </a:r>
            <a:endParaRPr lang="en-US" sz="2000" dirty="0" smtClean="0">
              <a:latin typeface="Century Gothic" pitchFamily="34" charset="0"/>
            </a:endParaRPr>
          </a:p>
          <a:p>
            <a:pPr marL="117475" indent="0">
              <a:buNone/>
            </a:pPr>
            <a:r>
              <a:rPr lang="en-US" sz="2000" dirty="0" smtClean="0">
                <a:latin typeface="Century Gothic" pitchFamily="34" charset="0"/>
              </a:rPr>
              <a:t> </a:t>
            </a:r>
            <a:endParaRPr lang="en-US" sz="2000" dirty="0">
              <a:latin typeface="Century Gothic" pitchFamily="34" charset="0"/>
            </a:endParaRPr>
          </a:p>
          <a:p>
            <a:pPr marL="460375" indent="-342900"/>
            <a:r>
              <a:rPr lang="en-US" sz="2000" dirty="0">
                <a:latin typeface="Century Gothic" pitchFamily="34" charset="0"/>
              </a:rPr>
              <a:t>Communicate with the community – where do we need to focus our attention and what can we do as individuals?</a:t>
            </a:r>
          </a:p>
          <a:p>
            <a:pPr marL="460375" indent="-342900"/>
            <a:endParaRPr lang="en-US" sz="2000" dirty="0">
              <a:latin typeface="Century Gothic" pitchFamily="34" charset="0"/>
            </a:endParaRPr>
          </a:p>
          <a:p>
            <a:pPr marL="460375" indent="-342900"/>
            <a:endParaRPr lang="en-US" sz="2000" dirty="0">
              <a:latin typeface="Century Gothic" pitchFamily="34" charset="0"/>
            </a:endParaRPr>
          </a:p>
          <a:p>
            <a:pPr marL="117475" indent="0">
              <a:buNone/>
            </a:pPr>
            <a:endParaRPr lang="en-US" sz="2400" b="1" i="1" dirty="0" smtClean="0">
              <a:latin typeface="Century Gothic" pitchFamily="34" charset="0"/>
            </a:endParaRPr>
          </a:p>
          <a:p>
            <a:pPr marL="117475" indent="0">
              <a:buNone/>
            </a:pPr>
            <a:endParaRPr lang="en-US" sz="2400" b="1" i="1" dirty="0">
              <a:latin typeface="Century Gothic" pitchFamily="34" charset="0"/>
            </a:endParaRP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38</a:t>
            </a:fld>
            <a:endParaRPr lang="en-US" dirty="0"/>
          </a:p>
        </p:txBody>
      </p:sp>
      <p:sp>
        <p:nvSpPr>
          <p:cNvPr id="4" name="Title 3"/>
          <p:cNvSpPr>
            <a:spLocks noGrp="1"/>
          </p:cNvSpPr>
          <p:nvPr>
            <p:ph type="title"/>
          </p:nvPr>
        </p:nvSpPr>
        <p:spPr/>
        <p:txBody>
          <a:bodyPr/>
          <a:lstStyle/>
          <a:p>
            <a:r>
              <a:rPr lang="en-US" dirty="0" smtClean="0"/>
              <a:t>What We Can Do</a:t>
            </a:r>
            <a:endParaRPr lang="en-US" dirty="0"/>
          </a:p>
        </p:txBody>
      </p:sp>
    </p:spTree>
    <p:extLst>
      <p:ext uri="{BB962C8B-B14F-4D97-AF65-F5344CB8AC3E}">
        <p14:creationId xmlns:p14="http://schemas.microsoft.com/office/powerpoint/2010/main" val="1729844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a:bodyPr>
          <a:lstStyle/>
          <a:p>
            <a:pPr marL="117475" indent="0">
              <a:buNone/>
            </a:pPr>
            <a:r>
              <a:rPr lang="en-US" sz="2400" b="1" i="1" dirty="0" smtClean="0">
                <a:latin typeface="Century Gothic" pitchFamily="34" charset="0"/>
              </a:rPr>
              <a:t>Communication Recommendations...</a:t>
            </a:r>
          </a:p>
          <a:p>
            <a:pPr marL="117475" indent="0">
              <a:buNone/>
            </a:pPr>
            <a:endParaRPr lang="en-US" sz="2000" dirty="0">
              <a:latin typeface="Century Gothic" pitchFamily="34" charset="0"/>
            </a:endParaRPr>
          </a:p>
          <a:p>
            <a:pPr marL="460375" indent="-342900"/>
            <a:r>
              <a:rPr lang="en-US" sz="2000" dirty="0">
                <a:latin typeface="Century Gothic" pitchFamily="34" charset="0"/>
              </a:rPr>
              <a:t>Involve the arts (Have a </a:t>
            </a:r>
            <a:r>
              <a:rPr lang="en-US" sz="2000" dirty="0" smtClean="0">
                <a:latin typeface="Century Gothic" pitchFamily="34" charset="0"/>
              </a:rPr>
              <a:t>He</a:t>
            </a:r>
            <a:r>
              <a:rPr lang="en-US" sz="2800" b="1" dirty="0" smtClean="0">
                <a:solidFill>
                  <a:srgbClr val="FFC000"/>
                </a:solidFill>
                <a:latin typeface="Curlz MT" pitchFamily="82" charset="0"/>
              </a:rPr>
              <a:t>A</a:t>
            </a:r>
            <a:r>
              <a:rPr lang="en-US" sz="2800" b="1" dirty="0" smtClean="0">
                <a:solidFill>
                  <a:srgbClr val="92D050"/>
                </a:solidFill>
                <a:latin typeface="Curlz MT" pitchFamily="82" charset="0"/>
              </a:rPr>
              <a:t>R</a:t>
            </a:r>
            <a:r>
              <a:rPr lang="en-US" sz="2800" b="1" dirty="0" smtClean="0">
                <a:solidFill>
                  <a:srgbClr val="7030A0"/>
                </a:solidFill>
                <a:latin typeface="Curlz MT" pitchFamily="82" charset="0"/>
              </a:rPr>
              <a:t>T</a:t>
            </a:r>
            <a:r>
              <a:rPr lang="en-US" sz="1400" b="1" dirty="0" smtClean="0">
                <a:latin typeface="Century Gothic" pitchFamily="34" charset="0"/>
              </a:rPr>
              <a:t>©</a:t>
            </a:r>
            <a:r>
              <a:rPr lang="en-US" sz="2000" dirty="0" smtClean="0">
                <a:latin typeface="Century Gothic" pitchFamily="34" charset="0"/>
              </a:rPr>
              <a:t>) </a:t>
            </a:r>
            <a:r>
              <a:rPr lang="en-US" sz="2000" dirty="0">
                <a:latin typeface="Century Gothic" pitchFamily="34" charset="0"/>
              </a:rPr>
              <a:t>for children and adults </a:t>
            </a:r>
            <a:r>
              <a:rPr lang="en-US" sz="2000" dirty="0" smtClean="0">
                <a:latin typeface="Century Gothic" pitchFamily="34" charset="0"/>
              </a:rPr>
              <a:t>[poster, t-shirt, bumper sticker design contest; window art; etc..] </a:t>
            </a:r>
            <a:endParaRPr lang="en-US" sz="2000" dirty="0">
              <a:latin typeface="Century Gothic" pitchFamily="34" charset="0"/>
            </a:endParaRPr>
          </a:p>
          <a:p>
            <a:pPr marL="460375" indent="-342900"/>
            <a:endParaRPr lang="en-US" sz="2000" dirty="0">
              <a:latin typeface="Century Gothic" pitchFamily="34" charset="0"/>
            </a:endParaRPr>
          </a:p>
          <a:p>
            <a:pPr marL="460375" indent="-342900"/>
            <a:r>
              <a:rPr lang="en-US" sz="2000" dirty="0">
                <a:latin typeface="Century Gothic" pitchFamily="34" charset="0"/>
              </a:rPr>
              <a:t>Initiate a series of community conversations</a:t>
            </a:r>
          </a:p>
          <a:p>
            <a:pPr marL="460375" indent="-342900"/>
            <a:endParaRPr lang="en-US" sz="2000" dirty="0">
              <a:latin typeface="Century Gothic" pitchFamily="34" charset="0"/>
            </a:endParaRPr>
          </a:p>
          <a:p>
            <a:pPr marL="460375" indent="-342900"/>
            <a:r>
              <a:rPr lang="en-US" sz="2000" dirty="0">
                <a:latin typeface="Century Gothic" pitchFamily="34" charset="0"/>
              </a:rPr>
              <a:t>Invite well-known speakers to town- Robert Putman, etc.; make an event of these talks (involving </a:t>
            </a:r>
            <a:r>
              <a:rPr lang="en-US" sz="2000" dirty="0" smtClean="0">
                <a:latin typeface="Century Gothic" pitchFamily="34" charset="0"/>
              </a:rPr>
              <a:t>diverse </a:t>
            </a:r>
            <a:r>
              <a:rPr lang="en-US" sz="2000" dirty="0">
                <a:latin typeface="Century Gothic" pitchFamily="34" charset="0"/>
              </a:rPr>
              <a:t>community members). </a:t>
            </a:r>
          </a:p>
          <a:p>
            <a:pPr marL="460375" indent="-342900"/>
            <a:endParaRPr lang="en-US" sz="2000" dirty="0">
              <a:latin typeface="Century Gothic" pitchFamily="34" charset="0"/>
            </a:endParaRPr>
          </a:p>
          <a:p>
            <a:pPr marL="460375" indent="-342900"/>
            <a:r>
              <a:rPr lang="en-US" sz="2000" dirty="0">
                <a:latin typeface="Century Gothic" pitchFamily="34" charset="0"/>
              </a:rPr>
              <a:t>Publicly broadcast Town Hall Meetings</a:t>
            </a:r>
          </a:p>
          <a:p>
            <a:pPr marL="117475" indent="0">
              <a:buNone/>
            </a:pPr>
            <a:endParaRPr lang="en-US" sz="2400" b="1" i="1" dirty="0" smtClean="0">
              <a:latin typeface="Century Gothic" pitchFamily="34" charset="0"/>
            </a:endParaRPr>
          </a:p>
          <a:p>
            <a:pPr marL="117475" indent="0">
              <a:buNone/>
            </a:pPr>
            <a:endParaRPr lang="en-US" sz="2400" b="1" i="1" dirty="0">
              <a:latin typeface="Century Gothic" pitchFamily="34" charset="0"/>
            </a:endParaRP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39</a:t>
            </a:fld>
            <a:endParaRPr lang="en-US" dirty="0"/>
          </a:p>
        </p:txBody>
      </p:sp>
      <p:sp>
        <p:nvSpPr>
          <p:cNvPr id="4" name="Title 3"/>
          <p:cNvSpPr>
            <a:spLocks noGrp="1"/>
          </p:cNvSpPr>
          <p:nvPr>
            <p:ph type="title"/>
          </p:nvPr>
        </p:nvSpPr>
        <p:spPr/>
        <p:txBody>
          <a:bodyPr/>
          <a:lstStyle/>
          <a:p>
            <a:r>
              <a:rPr lang="en-US" dirty="0" smtClean="0"/>
              <a:t>What We Can Do</a:t>
            </a:r>
            <a:endParaRPr lang="en-US" dirty="0"/>
          </a:p>
        </p:txBody>
      </p:sp>
    </p:spTree>
    <p:extLst>
      <p:ext uri="{BB962C8B-B14F-4D97-AF65-F5344CB8AC3E}">
        <p14:creationId xmlns:p14="http://schemas.microsoft.com/office/powerpoint/2010/main" val="236146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endParaRPr lang="en-US" dirty="0" smtClean="0">
              <a:latin typeface="Century Gothic" pitchFamily="34" charset="0"/>
            </a:endParaRPr>
          </a:p>
          <a:p>
            <a:pPr marL="137160" indent="0">
              <a:lnSpc>
                <a:spcPct val="150000"/>
              </a:lnSpc>
              <a:spcBef>
                <a:spcPts val="0"/>
              </a:spcBef>
              <a:buNone/>
            </a:pPr>
            <a:r>
              <a:rPr lang="en-US" sz="2400" i="1" dirty="0" smtClean="0">
                <a:latin typeface="Century Gothic" pitchFamily="34" charset="0"/>
              </a:rPr>
              <a:t>Social capital refers to the social</a:t>
            </a:r>
          </a:p>
          <a:p>
            <a:pPr marL="137160" indent="0">
              <a:lnSpc>
                <a:spcPct val="150000"/>
              </a:lnSpc>
              <a:spcBef>
                <a:spcPts val="0"/>
              </a:spcBef>
              <a:buNone/>
            </a:pPr>
            <a:r>
              <a:rPr lang="en-US" sz="2400" i="1" dirty="0" smtClean="0">
                <a:latin typeface="Century Gothic" pitchFamily="34" charset="0"/>
              </a:rPr>
              <a:t>relationships and the trust that </a:t>
            </a:r>
          </a:p>
          <a:p>
            <a:pPr marL="137160" indent="0">
              <a:lnSpc>
                <a:spcPct val="150000"/>
              </a:lnSpc>
              <a:spcBef>
                <a:spcPts val="0"/>
              </a:spcBef>
              <a:buNone/>
            </a:pPr>
            <a:r>
              <a:rPr lang="en-US" sz="2400" i="1" dirty="0" smtClean="0">
                <a:latin typeface="Century Gothic" pitchFamily="34" charset="0"/>
              </a:rPr>
              <a:t>allow people, organizations, neighborhoods, </a:t>
            </a:r>
          </a:p>
          <a:p>
            <a:pPr marL="137160" indent="0">
              <a:lnSpc>
                <a:spcPct val="150000"/>
              </a:lnSpc>
              <a:spcBef>
                <a:spcPts val="0"/>
              </a:spcBef>
              <a:buNone/>
            </a:pPr>
            <a:r>
              <a:rPr lang="en-US" sz="2400" i="1" dirty="0" smtClean="0">
                <a:latin typeface="Century Gothic" pitchFamily="34" charset="0"/>
              </a:rPr>
              <a:t>and entire communities to work together </a:t>
            </a:r>
          </a:p>
          <a:p>
            <a:pPr marL="137160" indent="0">
              <a:lnSpc>
                <a:spcPct val="150000"/>
              </a:lnSpc>
              <a:spcBef>
                <a:spcPts val="0"/>
              </a:spcBef>
              <a:buNone/>
            </a:pPr>
            <a:r>
              <a:rPr lang="en-US" sz="2400" i="1" dirty="0" smtClean="0">
                <a:latin typeface="Century Gothic" pitchFamily="34" charset="0"/>
              </a:rPr>
              <a:t>in ways that advance everyone’s interests.</a:t>
            </a:r>
          </a:p>
          <a:p>
            <a:pPr marL="137160" indent="0">
              <a:lnSpc>
                <a:spcPct val="150000"/>
              </a:lnSpc>
              <a:spcBef>
                <a:spcPts val="0"/>
              </a:spcBef>
              <a:buNone/>
            </a:pPr>
            <a:r>
              <a:rPr lang="en-US" sz="2600" dirty="0" smtClean="0">
                <a:latin typeface="Century Gothic" pitchFamily="34" charset="0"/>
              </a:rPr>
              <a:t>					</a:t>
            </a:r>
          </a:p>
          <a:p>
            <a:pPr marL="137160" indent="0">
              <a:buNone/>
            </a:pPr>
            <a:r>
              <a:rPr lang="en-US" sz="2000" i="1" dirty="0" smtClean="0">
                <a:latin typeface="Century Gothic" pitchFamily="34" charset="0"/>
              </a:rPr>
              <a:t>				- Robert Putman, Bowling Alone  </a:t>
            </a:r>
            <a:endParaRPr lang="en-US" sz="2000" i="1"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a:t>
            </a:fld>
            <a:endParaRPr lang="en-US" dirty="0"/>
          </a:p>
        </p:txBody>
      </p:sp>
    </p:spTree>
    <p:extLst>
      <p:ext uri="{BB962C8B-B14F-4D97-AF65-F5344CB8AC3E}">
        <p14:creationId xmlns:p14="http://schemas.microsoft.com/office/powerpoint/2010/main" val="2261004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fontScale="92500" lnSpcReduction="10000"/>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Ask religious leaders (who already hold interfaith meetings) to encourage building diverse relationships; and hold events</a:t>
            </a:r>
          </a:p>
          <a:p>
            <a:pPr marL="117475" indent="0">
              <a:buNone/>
            </a:pPr>
            <a:endParaRPr lang="en-US" sz="2400" b="1" i="1" dirty="0" smtClean="0">
              <a:latin typeface="Century Gothic" pitchFamily="34" charset="0"/>
            </a:endParaRPr>
          </a:p>
          <a:p>
            <a:pPr marL="460375" indent="-342900"/>
            <a:r>
              <a:rPr lang="en-US" sz="2200" dirty="0">
                <a:latin typeface="Century Gothic" pitchFamily="34" charset="0"/>
              </a:rPr>
              <a:t>Begin conversations with the Housing Authority to help keep social capital central to planning</a:t>
            </a:r>
          </a:p>
          <a:p>
            <a:pPr marL="460375" indent="-342900"/>
            <a:endParaRPr lang="en-US" sz="2200" dirty="0">
              <a:latin typeface="Century Gothic" pitchFamily="34" charset="0"/>
            </a:endParaRPr>
          </a:p>
          <a:p>
            <a:pPr marL="460375" indent="-342900"/>
            <a:r>
              <a:rPr lang="en-US" sz="2200" dirty="0">
                <a:latin typeface="Century Gothic" pitchFamily="34" charset="0"/>
              </a:rPr>
              <a:t>Begin conversations with Cornell about the importance of communicating with the community and giving back; as well as the importance of student involvement outside of the University bubble. </a:t>
            </a:r>
          </a:p>
          <a:p>
            <a:pPr marL="460375" indent="-342900"/>
            <a:endParaRPr lang="en-US" sz="2200" dirty="0">
              <a:latin typeface="Century Gothic" pitchFamily="34" charset="0"/>
            </a:endParaRPr>
          </a:p>
          <a:p>
            <a:pPr marL="460375" indent="-342900"/>
            <a:r>
              <a:rPr lang="en-US" sz="2200" dirty="0">
                <a:latin typeface="Century Gothic" pitchFamily="34" charset="0"/>
              </a:rPr>
              <a:t>Encourage the City to make efforts of communicating with citizens to ease ‘Town Gown’ mistrust</a:t>
            </a: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40</a:t>
            </a:fld>
            <a:endParaRPr lang="en-US" dirty="0"/>
          </a:p>
        </p:txBody>
      </p:sp>
      <p:sp>
        <p:nvSpPr>
          <p:cNvPr id="4" name="Title 3"/>
          <p:cNvSpPr>
            <a:spLocks noGrp="1"/>
          </p:cNvSpPr>
          <p:nvPr>
            <p:ph type="title"/>
          </p:nvPr>
        </p:nvSpPr>
        <p:spPr/>
        <p:txBody>
          <a:bodyPr/>
          <a:lstStyle/>
          <a:p>
            <a:r>
              <a:rPr lang="en-US" dirty="0"/>
              <a:t>What We Can Do</a:t>
            </a:r>
          </a:p>
        </p:txBody>
      </p:sp>
    </p:spTree>
    <p:extLst>
      <p:ext uri="{BB962C8B-B14F-4D97-AF65-F5344CB8AC3E}">
        <p14:creationId xmlns:p14="http://schemas.microsoft.com/office/powerpoint/2010/main" val="36928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724400"/>
          </a:xfrm>
        </p:spPr>
        <p:txBody>
          <a:bodyPr>
            <a:normAutofit fontScale="92500" lnSpcReduction="10000"/>
          </a:bodyPr>
          <a:lstStyle/>
          <a:p>
            <a:pPr marL="117475" indent="0">
              <a:buNone/>
            </a:pPr>
            <a:r>
              <a:rPr lang="en-US" sz="2400" b="1" i="1" dirty="0" smtClean="0">
                <a:latin typeface="Century Gothic" pitchFamily="34" charset="0"/>
              </a:rPr>
              <a:t>Communication Recommendations...</a:t>
            </a:r>
          </a:p>
          <a:p>
            <a:pPr marL="117475" indent="0">
              <a:buNone/>
            </a:pPr>
            <a:endParaRPr lang="en-US" sz="2400" b="1" i="1" dirty="0">
              <a:latin typeface="Century Gothic" pitchFamily="34" charset="0"/>
            </a:endParaRPr>
          </a:p>
          <a:p>
            <a:pPr marL="460375" indent="-342900"/>
            <a:r>
              <a:rPr lang="en-US" sz="2000" dirty="0">
                <a:latin typeface="Century Gothic" pitchFamily="34" charset="0"/>
              </a:rPr>
              <a:t>Contact leaders developing the City’s Comprehensive Plan to see how social capital might be included (ASAP)</a:t>
            </a:r>
          </a:p>
          <a:p>
            <a:pPr marL="460375" indent="-342900"/>
            <a:endParaRPr lang="en-US" sz="2000" dirty="0">
              <a:latin typeface="Century Gothic" pitchFamily="34" charset="0"/>
            </a:endParaRPr>
          </a:p>
          <a:p>
            <a:pPr marL="460375" indent="-342900"/>
            <a:r>
              <a:rPr lang="en-US" sz="2000" dirty="0">
                <a:latin typeface="Century Gothic" pitchFamily="34" charset="0"/>
              </a:rPr>
              <a:t>Contact the City’s Chief Communication Officer, Julie Holcomb, to see if the new website can include a page on social capital – including a section for laurels</a:t>
            </a:r>
          </a:p>
          <a:p>
            <a:pPr marL="460375" indent="-342900"/>
            <a:endParaRPr lang="en-US" sz="2000" dirty="0">
              <a:latin typeface="Century Gothic" pitchFamily="34" charset="0"/>
            </a:endParaRPr>
          </a:p>
          <a:p>
            <a:pPr marL="460375" indent="-342900"/>
            <a:r>
              <a:rPr lang="en-US" sz="2000" dirty="0">
                <a:latin typeface="Century Gothic" pitchFamily="34" charset="0"/>
              </a:rPr>
              <a:t>Join in Veteran’s Parade </a:t>
            </a:r>
            <a:r>
              <a:rPr lang="en-US" sz="2000" dirty="0" smtClean="0">
                <a:latin typeface="Century Gothic" pitchFamily="34" charset="0"/>
              </a:rPr>
              <a:t>and other local parades and events</a:t>
            </a:r>
            <a:endParaRPr lang="en-US" sz="2000" dirty="0">
              <a:latin typeface="Century Gothic" pitchFamily="34" charset="0"/>
            </a:endParaRPr>
          </a:p>
          <a:p>
            <a:pPr marL="460375" indent="-342900"/>
            <a:endParaRPr lang="en-US" sz="2000" dirty="0">
              <a:latin typeface="Century Gothic" pitchFamily="34" charset="0"/>
            </a:endParaRPr>
          </a:p>
          <a:p>
            <a:pPr marL="460375" indent="-342900"/>
            <a:r>
              <a:rPr lang="en-US" sz="2000" dirty="0">
                <a:latin typeface="Century Gothic" pitchFamily="34" charset="0"/>
              </a:rPr>
              <a:t>Create simple media messages (see ex. of Altanta Energy Commercial) </a:t>
            </a:r>
          </a:p>
          <a:p>
            <a:pPr marL="460375" indent="-342900"/>
            <a:endParaRPr lang="en-US" sz="2000" dirty="0">
              <a:latin typeface="Century Gothic" pitchFamily="34" charset="0"/>
            </a:endParaRPr>
          </a:p>
          <a:p>
            <a:pPr marL="460375" indent="-342900"/>
            <a:r>
              <a:rPr lang="en-US" sz="2000" dirty="0">
                <a:latin typeface="Century Gothic" pitchFamily="34" charset="0"/>
              </a:rPr>
              <a:t>Create a clear and realistic strategy and goals that are fine-tuned and responsive </a:t>
            </a:r>
          </a:p>
          <a:p>
            <a:pPr marL="117475" indent="0">
              <a:buNone/>
            </a:pPr>
            <a:endParaRPr lang="en-US" sz="2000" dirty="0" smtClean="0">
              <a:latin typeface="Century Gothic" pitchFamily="34" charset="0"/>
            </a:endParaRPr>
          </a:p>
          <a:p>
            <a:endParaRPr lang="en-US" sz="2000" dirty="0">
              <a:latin typeface="Century Gothic" pitchFamily="34" charset="0"/>
            </a:endParaRPr>
          </a:p>
          <a:p>
            <a:endParaRPr lang="en-US" sz="8000" dirty="0">
              <a:latin typeface="Century Gothic" pitchFamily="34" charset="0"/>
            </a:endParaRPr>
          </a:p>
          <a:p>
            <a:endParaRPr lang="en-US" sz="5600" dirty="0"/>
          </a:p>
          <a:p>
            <a:endParaRPr lang="en-US" sz="5600" dirty="0"/>
          </a:p>
        </p:txBody>
      </p:sp>
      <p:sp>
        <p:nvSpPr>
          <p:cNvPr id="3" name="Slide Number Placeholder 2"/>
          <p:cNvSpPr>
            <a:spLocks noGrp="1"/>
          </p:cNvSpPr>
          <p:nvPr>
            <p:ph type="sldNum" sz="quarter" idx="12"/>
          </p:nvPr>
        </p:nvSpPr>
        <p:spPr/>
        <p:txBody>
          <a:bodyPr/>
          <a:lstStyle/>
          <a:p>
            <a:fld id="{7486C8EC-6E84-4CFE-99A6-9891BAC64A21}" type="slidenum">
              <a:rPr lang="en-US" smtClean="0"/>
              <a:pPr/>
              <a:t>41</a:t>
            </a:fld>
            <a:endParaRPr lang="en-US" dirty="0"/>
          </a:p>
        </p:txBody>
      </p:sp>
      <p:sp>
        <p:nvSpPr>
          <p:cNvPr id="4" name="Title 3"/>
          <p:cNvSpPr>
            <a:spLocks noGrp="1"/>
          </p:cNvSpPr>
          <p:nvPr>
            <p:ph type="title"/>
          </p:nvPr>
        </p:nvSpPr>
        <p:spPr/>
        <p:txBody>
          <a:bodyPr/>
          <a:lstStyle/>
          <a:p>
            <a:r>
              <a:rPr lang="en-US" dirty="0"/>
              <a:t>What We Can Do</a:t>
            </a:r>
          </a:p>
        </p:txBody>
      </p:sp>
    </p:spTree>
    <p:extLst>
      <p:ext uri="{BB962C8B-B14F-4D97-AF65-F5344CB8AC3E}">
        <p14:creationId xmlns:p14="http://schemas.microsoft.com/office/powerpoint/2010/main" val="1797850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419600"/>
          </a:xfrm>
          <a:noFill/>
        </p:spPr>
        <p:style>
          <a:lnRef idx="0">
            <a:scrgbClr r="0" g="0" b="0"/>
          </a:lnRef>
          <a:fillRef idx="1002">
            <a:schemeClr val="dk2"/>
          </a:fillRef>
          <a:effectRef idx="0">
            <a:scrgbClr r="0" g="0" b="0"/>
          </a:effectRef>
          <a:fontRef idx="major"/>
        </p:style>
        <p:txBody>
          <a:bodyPr>
            <a:normAutofit/>
          </a:bodyPr>
          <a:lstStyle/>
          <a:p>
            <a:pPr marL="137160" indent="0">
              <a:buNone/>
            </a:pPr>
            <a:r>
              <a:rPr lang="en-US" sz="2000" dirty="0" smtClean="0">
                <a:solidFill>
                  <a:srgbClr val="002060"/>
                </a:solidFill>
                <a:latin typeface="Century Gothic" pitchFamily="34" charset="0"/>
              </a:rPr>
              <a:t>It is important to actively involve people from all corners of the county- from the mother to the farmer to the student to the preacher to the town leader, and make it fun! </a:t>
            </a:r>
          </a:p>
          <a:p>
            <a:pPr marL="137160" indent="0">
              <a:buNone/>
            </a:pPr>
            <a:endParaRPr lang="en-US" sz="2000" dirty="0">
              <a:solidFill>
                <a:srgbClr val="002060"/>
              </a:solidFill>
              <a:latin typeface="Century Gothic" pitchFamily="34" charset="0"/>
            </a:endParaRPr>
          </a:p>
          <a:p>
            <a:pPr marL="137160" indent="0">
              <a:buNone/>
            </a:pPr>
            <a:r>
              <a:rPr lang="en-US" sz="2000" dirty="0" smtClean="0">
                <a:solidFill>
                  <a:srgbClr val="002060"/>
                </a:solidFill>
                <a:latin typeface="Century Gothic" pitchFamily="34" charset="0"/>
              </a:rPr>
              <a:t>Social capital ultimately increases the overall wellbeing of individuals, as well as the community as a whole– that message should be at the core of communication efforts. </a:t>
            </a:r>
            <a:endParaRPr lang="en-US" sz="2000" dirty="0">
              <a:solidFill>
                <a:srgbClr val="002060"/>
              </a:solidFill>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Communication Strategy</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542071"/>
            <a:ext cx="2926080"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650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pPr marL="109728" indent="0">
              <a:buNone/>
            </a:pPr>
            <a:r>
              <a:rPr lang="en-US" sz="2400" dirty="0">
                <a:solidFill>
                  <a:srgbClr val="002060"/>
                </a:solidFill>
                <a:latin typeface="Century Gothic" pitchFamily="34" charset="0"/>
              </a:rPr>
              <a:t>To determine how best to reach individual community members, especially those who are marginalized, </a:t>
            </a:r>
            <a:r>
              <a:rPr lang="en-US" sz="2400" dirty="0" smtClean="0">
                <a:solidFill>
                  <a:srgbClr val="002060"/>
                </a:solidFill>
                <a:latin typeface="Century Gothic" pitchFamily="34" charset="0"/>
              </a:rPr>
              <a:t>during </a:t>
            </a:r>
            <a:r>
              <a:rPr lang="en-US" sz="2400" dirty="0">
                <a:solidFill>
                  <a:srgbClr val="002060"/>
                </a:solidFill>
                <a:latin typeface="Century Gothic" pitchFamily="34" charset="0"/>
              </a:rPr>
              <a:t>the next survey period,  we carried out locality testing. </a:t>
            </a:r>
            <a:endParaRPr lang="en-US" sz="2400" dirty="0" smtClean="0">
              <a:solidFill>
                <a:srgbClr val="002060"/>
              </a:solidFill>
              <a:latin typeface="Century Gothic" pitchFamily="34" charset="0"/>
            </a:endParaRPr>
          </a:p>
          <a:p>
            <a:pPr marL="109728" indent="0">
              <a:buNone/>
            </a:pPr>
            <a:endParaRPr lang="en-US" sz="2000" dirty="0">
              <a:latin typeface="Century Gothic" pitchFamily="34" charset="0"/>
            </a:endParaRPr>
          </a:p>
          <a:p>
            <a:pPr marL="109728" indent="0">
              <a:buNone/>
            </a:pPr>
            <a:endParaRPr lang="en-US" b="1" i="1"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43</a:t>
            </a:fld>
            <a:endParaRPr lang="en-US" dirty="0"/>
          </a:p>
        </p:txBody>
      </p:sp>
      <p:sp>
        <p:nvSpPr>
          <p:cNvPr id="4" name="Title 3"/>
          <p:cNvSpPr>
            <a:spLocks noGrp="1"/>
          </p:cNvSpPr>
          <p:nvPr>
            <p:ph type="title"/>
          </p:nvPr>
        </p:nvSpPr>
        <p:spPr/>
        <p:txBody>
          <a:bodyPr/>
          <a:lstStyle/>
          <a:p>
            <a:r>
              <a:rPr lang="en-US" dirty="0" smtClean="0"/>
              <a:t>Locality Testing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857" y="3429000"/>
            <a:ext cx="5073381"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23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i="1" dirty="0" smtClean="0">
                <a:latin typeface="Century Gothic" pitchFamily="34" charset="0"/>
              </a:rPr>
              <a:t>Methods...</a:t>
            </a:r>
          </a:p>
          <a:p>
            <a:pPr marL="109728" indent="0">
              <a:buNone/>
            </a:pPr>
            <a:endParaRPr lang="en-US" sz="2200" dirty="0" smtClean="0">
              <a:latin typeface="Century Gothic" pitchFamily="34" charset="0"/>
            </a:endParaRPr>
          </a:p>
          <a:p>
            <a:r>
              <a:rPr lang="en-US" sz="2600" dirty="0" smtClean="0">
                <a:latin typeface="Century Gothic" pitchFamily="34" charset="0"/>
              </a:rPr>
              <a:t>First, we identified locations where diverse populations can be reached, including: </a:t>
            </a:r>
          </a:p>
          <a:p>
            <a:pPr lvl="1"/>
            <a:r>
              <a:rPr lang="en-US" sz="2200" dirty="0" smtClean="0">
                <a:latin typeface="Century Gothic" pitchFamily="34" charset="0"/>
              </a:rPr>
              <a:t>Schools</a:t>
            </a:r>
            <a:endParaRPr lang="en-US" sz="2200" dirty="0">
              <a:latin typeface="Century Gothic" pitchFamily="34" charset="0"/>
            </a:endParaRPr>
          </a:p>
          <a:p>
            <a:pPr lvl="1"/>
            <a:r>
              <a:rPr lang="en-US" sz="2200" dirty="0">
                <a:latin typeface="Century Gothic" pitchFamily="34" charset="0"/>
              </a:rPr>
              <a:t>Health Care clinics</a:t>
            </a:r>
          </a:p>
          <a:p>
            <a:pPr lvl="1"/>
            <a:r>
              <a:rPr lang="en-US" sz="2200" dirty="0">
                <a:latin typeface="Century Gothic" pitchFamily="34" charset="0"/>
              </a:rPr>
              <a:t>Libraries</a:t>
            </a:r>
          </a:p>
          <a:p>
            <a:pPr lvl="1"/>
            <a:r>
              <a:rPr lang="en-US" sz="2200" dirty="0">
                <a:latin typeface="Century Gothic" pitchFamily="34" charset="0"/>
              </a:rPr>
              <a:t>Community Centers </a:t>
            </a:r>
          </a:p>
          <a:p>
            <a:pPr lvl="1"/>
            <a:r>
              <a:rPr lang="en-US" sz="2200" dirty="0">
                <a:latin typeface="Century Gothic" pitchFamily="34" charset="0"/>
              </a:rPr>
              <a:t>Grocery </a:t>
            </a:r>
            <a:r>
              <a:rPr lang="en-US" sz="2200" dirty="0" smtClean="0">
                <a:latin typeface="Century Gothic" pitchFamily="34" charset="0"/>
              </a:rPr>
              <a:t>Stores</a:t>
            </a:r>
            <a:endParaRPr lang="en-US" sz="2200" dirty="0">
              <a:latin typeface="Century Gothic" pitchFamily="34" charset="0"/>
            </a:endParaRPr>
          </a:p>
          <a:p>
            <a:pPr marL="109728" indent="0">
              <a:buNone/>
            </a:pPr>
            <a:endParaRPr lang="en-US" sz="2600" b="1" i="1" dirty="0" smtClean="0">
              <a:latin typeface="Century Gothic" pitchFamily="34" charset="0"/>
            </a:endParaRPr>
          </a:p>
          <a:p>
            <a:r>
              <a:rPr lang="en-US" sz="2600" dirty="0" smtClean="0">
                <a:latin typeface="Century Gothic" pitchFamily="34" charset="0"/>
              </a:rPr>
              <a:t>Next, we identified specific contacts at many of these locations.</a:t>
            </a:r>
          </a:p>
          <a:p>
            <a:pPr marL="109728" indent="0">
              <a:buNone/>
            </a:pPr>
            <a:endParaRPr lang="en-US" sz="2600" dirty="0" smtClean="0">
              <a:latin typeface="Century Gothic" pitchFamily="34" charset="0"/>
            </a:endParaRPr>
          </a:p>
          <a:p>
            <a:r>
              <a:rPr lang="en-US" sz="2600" dirty="0" smtClean="0">
                <a:latin typeface="Century Gothic" pitchFamily="34" charset="0"/>
              </a:rPr>
              <a:t>Finally, we developed a set of questions to help us better understand the diversity of people that frequent each establishment, as well as recommended ways to distribute invitations at individual establishments. </a:t>
            </a:r>
          </a:p>
          <a:p>
            <a:endParaRPr lang="en-US" b="1" i="1" dirty="0">
              <a:latin typeface="Century Gothic" pitchFamily="34" charset="0"/>
            </a:endParaRPr>
          </a:p>
          <a:p>
            <a:pPr marL="109728" indent="0">
              <a:buNone/>
            </a:pPr>
            <a:endParaRPr lang="en-US" b="1" i="1" dirty="0">
              <a:latin typeface="Century Gothic" pitchFamily="34" charset="0"/>
            </a:endParaRPr>
          </a:p>
        </p:txBody>
      </p:sp>
      <p:sp>
        <p:nvSpPr>
          <p:cNvPr id="3" name="Slide Number Placeholder 2"/>
          <p:cNvSpPr>
            <a:spLocks noGrp="1"/>
          </p:cNvSpPr>
          <p:nvPr>
            <p:ph type="sldNum" sz="quarter" idx="12"/>
          </p:nvPr>
        </p:nvSpPr>
        <p:spPr/>
        <p:txBody>
          <a:bodyPr/>
          <a:lstStyle/>
          <a:p>
            <a:fld id="{7486C8EC-6E84-4CFE-99A6-9891BAC64A21}" type="slidenum">
              <a:rPr lang="en-US" smtClean="0"/>
              <a:pPr/>
              <a:t>44</a:t>
            </a:fld>
            <a:endParaRPr lang="en-US" dirty="0"/>
          </a:p>
        </p:txBody>
      </p:sp>
      <p:sp>
        <p:nvSpPr>
          <p:cNvPr id="4" name="Title 3"/>
          <p:cNvSpPr>
            <a:spLocks noGrp="1"/>
          </p:cNvSpPr>
          <p:nvPr>
            <p:ph type="title"/>
          </p:nvPr>
        </p:nvSpPr>
        <p:spPr/>
        <p:txBody>
          <a:bodyPr/>
          <a:lstStyle/>
          <a:p>
            <a:r>
              <a:rPr lang="en-US" dirty="0" smtClean="0"/>
              <a:t>Locality Testing </a:t>
            </a:r>
            <a:endParaRPr lang="en-US" dirty="0"/>
          </a:p>
        </p:txBody>
      </p:sp>
    </p:spTree>
    <p:extLst>
      <p:ext uri="{BB962C8B-B14F-4D97-AF65-F5344CB8AC3E}">
        <p14:creationId xmlns:p14="http://schemas.microsoft.com/office/powerpoint/2010/main" val="4216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800599"/>
          </a:xfrm>
        </p:spPr>
        <p:txBody>
          <a:bodyPr>
            <a:normAutofit fontScale="92500" lnSpcReduction="10000"/>
          </a:bodyPr>
          <a:lstStyle/>
          <a:p>
            <a:pPr marL="137160" indent="0">
              <a:buNone/>
            </a:pPr>
            <a:r>
              <a:rPr lang="en-US" sz="2600" b="1" i="1" dirty="0" smtClean="0">
                <a:latin typeface="Century Gothic" pitchFamily="34" charset="0"/>
              </a:rPr>
              <a:t>Recommendations for next survey period...</a:t>
            </a:r>
            <a:endParaRPr lang="en-US" sz="2200" dirty="0" smtClean="0">
              <a:latin typeface="Century Gothic" pitchFamily="34" charset="0"/>
            </a:endParaRPr>
          </a:p>
          <a:p>
            <a:endParaRPr lang="en-US" sz="2200" dirty="0">
              <a:latin typeface="Century Gothic" pitchFamily="34" charset="0"/>
            </a:endParaRPr>
          </a:p>
          <a:p>
            <a:pPr marL="594360" indent="-457200"/>
            <a:r>
              <a:rPr lang="en-US" sz="2200" dirty="0" smtClean="0">
                <a:latin typeface="Century Gothic" pitchFamily="34" charset="0"/>
              </a:rPr>
              <a:t>Plenty of time should be given prior to the next survey period for IRB approval and for making initial contact at each location. </a:t>
            </a:r>
          </a:p>
          <a:p>
            <a:pPr marL="594360" indent="-457200"/>
            <a:endParaRPr lang="en-US" sz="2200" dirty="0">
              <a:latin typeface="Century Gothic" pitchFamily="34" charset="0"/>
            </a:endParaRPr>
          </a:p>
          <a:p>
            <a:pPr marL="594360" indent="-457200"/>
            <a:r>
              <a:rPr lang="en-US" sz="2200" dirty="0">
                <a:latin typeface="Century Gothic" pitchFamily="34" charset="0"/>
              </a:rPr>
              <a:t>Many locations will require a display that entices people to pick up an invitation with the survey link- display design and wording </a:t>
            </a:r>
            <a:r>
              <a:rPr lang="en-US" sz="2200" dirty="0" smtClean="0">
                <a:latin typeface="Century Gothic" pitchFamily="34" charset="0"/>
              </a:rPr>
              <a:t>should be given adequate time and creative consideration. </a:t>
            </a:r>
            <a:endParaRPr lang="en-US" sz="2200" dirty="0">
              <a:latin typeface="Century Gothic" pitchFamily="34" charset="0"/>
            </a:endParaRPr>
          </a:p>
          <a:p>
            <a:pPr marL="137160" indent="0">
              <a:buNone/>
            </a:pPr>
            <a:endParaRPr lang="en-US" sz="2200" dirty="0" smtClean="0">
              <a:latin typeface="Century Gothic" pitchFamily="34" charset="0"/>
            </a:endParaRPr>
          </a:p>
          <a:p>
            <a:pPr marL="480060" indent="-342900"/>
            <a:r>
              <a:rPr lang="en-US" sz="2200" dirty="0">
                <a:latin typeface="Century Gothic" pitchFamily="34" charset="0"/>
              </a:rPr>
              <a:t>At locations such as grocery stories, putting invitations in grocery </a:t>
            </a:r>
            <a:r>
              <a:rPr lang="en-US" sz="2200" dirty="0" smtClean="0">
                <a:latin typeface="Century Gothic" pitchFamily="34" charset="0"/>
              </a:rPr>
              <a:t>bags would help reach the maximum amount of customers.</a:t>
            </a:r>
          </a:p>
          <a:p>
            <a:pPr marL="137160" indent="0">
              <a:buNone/>
            </a:pPr>
            <a:endParaRPr lang="en-US" sz="2200" dirty="0">
              <a:latin typeface="Century Gothic" pitchFamily="34" charset="0"/>
            </a:endParaRPr>
          </a:p>
          <a:p>
            <a:pPr marL="594360" indent="-457200"/>
            <a:r>
              <a:rPr lang="en-US" sz="2200" dirty="0">
                <a:latin typeface="Century Gothic" pitchFamily="34" charset="0"/>
              </a:rPr>
              <a:t>Alternative channels for inviting participants should be considered for those who don’t frequent local </a:t>
            </a:r>
            <a:r>
              <a:rPr lang="en-US" sz="2200" dirty="0" smtClean="0">
                <a:latin typeface="Century Gothic" pitchFamily="34" charset="0"/>
              </a:rPr>
              <a:t>establishments – </a:t>
            </a:r>
          </a:p>
          <a:p>
            <a:pPr marL="137160" indent="0">
              <a:buNone/>
            </a:pPr>
            <a:r>
              <a:rPr lang="en-US" sz="2200" dirty="0">
                <a:latin typeface="Century Gothic" pitchFamily="34" charset="0"/>
              </a:rPr>
              <a:t> </a:t>
            </a:r>
            <a:r>
              <a:rPr lang="en-US" sz="2200" dirty="0" smtClean="0">
                <a:latin typeface="Century Gothic" pitchFamily="34" charset="0"/>
              </a:rPr>
              <a:t>      such as the City website, organization websites, and Facebook.</a:t>
            </a:r>
            <a:endParaRPr lang="en-US" sz="2200" dirty="0">
              <a:latin typeface="Century Gothic" pitchFamily="34" charset="0"/>
            </a:endParaRPr>
          </a:p>
          <a:p>
            <a:pPr marL="594360" indent="-457200"/>
            <a:endParaRPr lang="en-US" sz="2200" dirty="0">
              <a:latin typeface="Century Gothic" pitchFamily="34" charset="0"/>
            </a:endParaRPr>
          </a:p>
          <a:p>
            <a:pPr marL="594360" indent="-457200"/>
            <a:endParaRPr lang="en-US" sz="2200" dirty="0">
              <a:latin typeface="Century Gothic" pitchFamily="34" charset="0"/>
            </a:endParaRPr>
          </a:p>
          <a:p>
            <a:pPr marL="137160" indent="0">
              <a:buNone/>
            </a:pPr>
            <a:endParaRPr lang="en-US" dirty="0">
              <a:latin typeface="Century Gothic" pitchFamily="34" charset="0"/>
            </a:endParaRPr>
          </a:p>
          <a:p>
            <a:pPr marL="137160" indent="0">
              <a:buNone/>
            </a:pPr>
            <a:endParaRPr lang="en-US" dirty="0" smtClean="0">
              <a:latin typeface="Century Gothic" pitchFamily="34" charset="0"/>
            </a:endParaRPr>
          </a:p>
          <a:p>
            <a:pPr marL="137160" indent="0">
              <a:buNone/>
            </a:pPr>
            <a:endParaRPr lang="en-US"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Where We Go From Here</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45</a:t>
            </a:fld>
            <a:endParaRPr lang="en-US" dirty="0"/>
          </a:p>
        </p:txBody>
      </p:sp>
    </p:spTree>
    <p:extLst>
      <p:ext uri="{BB962C8B-B14F-4D97-AF65-F5344CB8AC3E}">
        <p14:creationId xmlns:p14="http://schemas.microsoft.com/office/powerpoint/2010/main" val="3375431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800599"/>
          </a:xfrm>
        </p:spPr>
        <p:txBody>
          <a:bodyPr>
            <a:normAutofit/>
          </a:bodyPr>
          <a:lstStyle/>
          <a:p>
            <a:pPr marL="137160" indent="0">
              <a:buNone/>
            </a:pPr>
            <a:r>
              <a:rPr lang="en-US" sz="2600" b="1" i="1" dirty="0" smtClean="0">
                <a:latin typeface="Century Gothic" pitchFamily="34" charset="0"/>
              </a:rPr>
              <a:t>Recommendations for next survey period...</a:t>
            </a:r>
            <a:endParaRPr lang="en-US" sz="2200" dirty="0" smtClean="0">
              <a:latin typeface="Century Gothic" pitchFamily="34" charset="0"/>
            </a:endParaRPr>
          </a:p>
          <a:p>
            <a:pPr marL="137160" indent="0">
              <a:buNone/>
            </a:pPr>
            <a:endParaRPr lang="en-US" sz="2200" dirty="0">
              <a:latin typeface="Century Gothic" pitchFamily="34" charset="0"/>
            </a:endParaRPr>
          </a:p>
          <a:p>
            <a:pPr marL="594360" indent="-457200"/>
            <a:r>
              <a:rPr lang="en-US" sz="2200" dirty="0">
                <a:latin typeface="Century Gothic" pitchFamily="34" charset="0"/>
              </a:rPr>
              <a:t>Be sure to reach outside Ithaca </a:t>
            </a:r>
          </a:p>
          <a:p>
            <a:pPr marL="594360" indent="-457200"/>
            <a:endParaRPr lang="en-US" sz="2200" dirty="0">
              <a:latin typeface="Century Gothic" pitchFamily="34" charset="0"/>
            </a:endParaRPr>
          </a:p>
          <a:p>
            <a:pPr marL="594360" indent="-457200"/>
            <a:r>
              <a:rPr lang="en-US" sz="2200" dirty="0">
                <a:latin typeface="Century Gothic" pitchFamily="34" charset="0"/>
              </a:rPr>
              <a:t>Consider coupons as incentives (win-win-win) </a:t>
            </a:r>
          </a:p>
          <a:p>
            <a:pPr marL="594360" indent="-457200"/>
            <a:endParaRPr lang="en-US" sz="2200" dirty="0">
              <a:latin typeface="Century Gothic" pitchFamily="34" charset="0"/>
            </a:endParaRPr>
          </a:p>
          <a:p>
            <a:pPr marL="594360" indent="-457200"/>
            <a:r>
              <a:rPr lang="en-US" sz="2200" dirty="0">
                <a:latin typeface="Century Gothic" pitchFamily="34" charset="0"/>
              </a:rPr>
              <a:t>Consider offering translated versions of the </a:t>
            </a:r>
            <a:r>
              <a:rPr lang="en-US" sz="2200" dirty="0" smtClean="0">
                <a:latin typeface="Century Gothic" pitchFamily="34" charset="0"/>
              </a:rPr>
              <a:t>survey</a:t>
            </a:r>
          </a:p>
          <a:p>
            <a:pPr marL="594360" indent="-457200"/>
            <a:endParaRPr lang="en-US" sz="2200" dirty="0">
              <a:latin typeface="Century Gothic" pitchFamily="34" charset="0"/>
            </a:endParaRPr>
          </a:p>
          <a:p>
            <a:pPr marL="594360" indent="-457200"/>
            <a:r>
              <a:rPr lang="en-US" sz="2200" dirty="0" smtClean="0">
                <a:latin typeface="Century Gothic" pitchFamily="34" charset="0"/>
              </a:rPr>
              <a:t>Synchronize </a:t>
            </a:r>
            <a:r>
              <a:rPr lang="en-US" sz="2200" dirty="0">
                <a:latin typeface="Century Gothic" pitchFamily="34" charset="0"/>
              </a:rPr>
              <a:t>with the national survey period</a:t>
            </a:r>
          </a:p>
          <a:p>
            <a:pPr marL="594360" indent="-457200"/>
            <a:endParaRPr lang="en-US" sz="2200" dirty="0">
              <a:latin typeface="Century Gothic" pitchFamily="34" charset="0"/>
            </a:endParaRPr>
          </a:p>
          <a:p>
            <a:pPr marL="594360" indent="-457200"/>
            <a:r>
              <a:rPr lang="en-US" sz="2200" dirty="0">
                <a:latin typeface="Century Gothic" pitchFamily="34" charset="0"/>
              </a:rPr>
              <a:t>Implement the marketing </a:t>
            </a:r>
            <a:r>
              <a:rPr lang="en-US" sz="2200" dirty="0" smtClean="0">
                <a:latin typeface="Century Gothic" pitchFamily="34" charset="0"/>
              </a:rPr>
              <a:t>strategy </a:t>
            </a:r>
          </a:p>
          <a:p>
            <a:pPr marL="137160" indent="0">
              <a:buNone/>
            </a:pPr>
            <a:endParaRPr lang="en-US" dirty="0">
              <a:latin typeface="Century Gothic" pitchFamily="34" charset="0"/>
            </a:endParaRPr>
          </a:p>
          <a:p>
            <a:pPr marL="137160" indent="0">
              <a:buNone/>
            </a:pPr>
            <a:endParaRPr lang="en-US" dirty="0" smtClean="0">
              <a:latin typeface="Century Gothic" pitchFamily="34" charset="0"/>
            </a:endParaRPr>
          </a:p>
          <a:p>
            <a:pPr marL="137160" indent="0">
              <a:buNone/>
            </a:pPr>
            <a:endParaRPr lang="en-US"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Where We Go From Here</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46</a:t>
            </a:fld>
            <a:endParaRPr lang="en-US" dirty="0"/>
          </a:p>
        </p:txBody>
      </p:sp>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6732"/>
          <a:stretch/>
        </p:blipFill>
        <p:spPr bwMode="auto">
          <a:xfrm>
            <a:off x="6172200" y="4909738"/>
            <a:ext cx="2219632"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440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953000"/>
            <a:ext cx="4800600" cy="1054291"/>
          </a:xfrm>
        </p:spPr>
        <p:txBody>
          <a:bodyPr>
            <a:normAutofit/>
          </a:bodyPr>
          <a:lstStyle/>
          <a:p>
            <a:pPr marL="109728" indent="0">
              <a:buNone/>
            </a:pPr>
            <a:endParaRPr lang="en-US" dirty="0"/>
          </a:p>
        </p:txBody>
      </p:sp>
      <p:sp>
        <p:nvSpPr>
          <p:cNvPr id="2" name="Title 1"/>
          <p:cNvSpPr>
            <a:spLocks noGrp="1"/>
          </p:cNvSpPr>
          <p:nvPr>
            <p:ph type="title"/>
          </p:nvPr>
        </p:nvSpPr>
        <p:spPr>
          <a:xfrm>
            <a:off x="685800" y="152399"/>
            <a:ext cx="8229600" cy="1494503"/>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2400" dirty="0" smtClean="0">
                <a:latin typeface="Century Gothic" pitchFamily="34" charset="0"/>
              </a:rPr>
              <a:t>Through respect, good communication and </a:t>
            </a:r>
            <a:br>
              <a:rPr lang="en-US" sz="2400" dirty="0" smtClean="0">
                <a:latin typeface="Century Gothic" pitchFamily="34" charset="0"/>
              </a:rPr>
            </a:br>
            <a:r>
              <a:rPr lang="en-US" sz="2400" dirty="0" smtClean="0">
                <a:latin typeface="Century Gothic" pitchFamily="34" charset="0"/>
              </a:rPr>
              <a:t>mutual </a:t>
            </a:r>
            <a:r>
              <a:rPr lang="en-US" sz="2400" dirty="0">
                <a:latin typeface="Century Gothic" pitchFamily="34" charset="0"/>
              </a:rPr>
              <a:t>i</a:t>
            </a:r>
            <a:r>
              <a:rPr lang="en-US" sz="2400" dirty="0" smtClean="0">
                <a:latin typeface="Century Gothic" pitchFamily="34" charset="0"/>
              </a:rPr>
              <a:t>nspiration, We can </a:t>
            </a:r>
            <a:r>
              <a:rPr lang="en-US" sz="2400" dirty="0">
                <a:latin typeface="Century Gothic" pitchFamily="34" charset="0"/>
              </a:rPr>
              <a:t>i</a:t>
            </a:r>
            <a:r>
              <a:rPr lang="en-US" sz="2400" dirty="0" smtClean="0">
                <a:latin typeface="Century Gothic" pitchFamily="34" charset="0"/>
              </a:rPr>
              <a:t>ncrease levels of trust and engagement and ultimately </a:t>
            </a:r>
            <a:r>
              <a:rPr lang="en-US" sz="2400" dirty="0">
                <a:latin typeface="Century Gothic" pitchFamily="34" charset="0"/>
              </a:rPr>
              <a:t>s</a:t>
            </a:r>
            <a:r>
              <a:rPr lang="en-US" sz="2400" dirty="0" smtClean="0">
                <a:latin typeface="Century Gothic" pitchFamily="34" charset="0"/>
              </a:rPr>
              <a:t>trengthen </a:t>
            </a:r>
            <a:br>
              <a:rPr lang="en-US" sz="2400" dirty="0" smtClean="0">
                <a:latin typeface="Century Gothic" pitchFamily="34" charset="0"/>
              </a:rPr>
            </a:br>
            <a:r>
              <a:rPr lang="en-US" sz="2400" dirty="0" smtClean="0">
                <a:latin typeface="Century Gothic" pitchFamily="34" charset="0"/>
              </a:rPr>
              <a:t>the vibrancy and resiliency of our </a:t>
            </a:r>
            <a:r>
              <a:rPr lang="en-US" sz="2400" dirty="0">
                <a:latin typeface="Century Gothic" pitchFamily="34" charset="0"/>
              </a:rPr>
              <a:t>c</a:t>
            </a:r>
            <a:r>
              <a:rPr lang="en-US" sz="2400" dirty="0" smtClean="0">
                <a:latin typeface="Century Gothic" pitchFamily="34" charset="0"/>
              </a:rPr>
              <a:t>ommunity! </a:t>
            </a:r>
            <a:endParaRPr lang="en-US" sz="2400" dirty="0">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288" y="2085975"/>
            <a:ext cx="30194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9149" y="1742768"/>
            <a:ext cx="6225702"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47</a:t>
            </a:fld>
            <a:endParaRPr lang="en-US" dirty="0"/>
          </a:p>
        </p:txBody>
      </p:sp>
    </p:spTree>
    <p:extLst>
      <p:ext uri="{BB962C8B-B14F-4D97-AF65-F5344CB8AC3E}">
        <p14:creationId xmlns:p14="http://schemas.microsoft.com/office/powerpoint/2010/main" val="2952477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284" y="1676400"/>
            <a:ext cx="3523376"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pPr algn="ctr"/>
            <a:r>
              <a:rPr lang="en-US" dirty="0" smtClean="0">
                <a:latin typeface="Century Gothic" pitchFamily="34" charset="0"/>
              </a:rPr>
              <a:t>Thank You </a:t>
            </a:r>
            <a:endParaRPr lang="en-US" dirty="0">
              <a:latin typeface="Century Gothic" pitchFamily="34"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43865"/>
            <a:ext cx="3239575" cy="1561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9" r="31794" b="84366"/>
          <a:stretch/>
        </p:blipFill>
        <p:spPr bwMode="auto">
          <a:xfrm>
            <a:off x="4855206" y="1689182"/>
            <a:ext cx="3716596"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033" name="Picture 9" descr="http://www.communiquesocial.com/wp-content/themes/communique/images/cd_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538"/>
          <a:stretch/>
        </p:blipFill>
        <p:spPr bwMode="auto">
          <a:xfrm>
            <a:off x="457200" y="5017401"/>
            <a:ext cx="4807974"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6" name="Picture 5"/>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582863" y="3394759"/>
            <a:ext cx="4261282"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sp>
        <p:nvSpPr>
          <p:cNvPr id="3" name="Slide Number Placeholder 2"/>
          <p:cNvSpPr>
            <a:spLocks noGrp="1"/>
          </p:cNvSpPr>
          <p:nvPr>
            <p:ph type="sldNum" sz="quarter" idx="12"/>
          </p:nvPr>
        </p:nvSpPr>
        <p:spPr/>
        <p:txBody>
          <a:bodyPr/>
          <a:lstStyle/>
          <a:p>
            <a:fld id="{7486C8EC-6E84-4CFE-99A6-9891BAC64A21}" type="slidenum">
              <a:rPr lang="en-US" smtClean="0"/>
              <a:pPr/>
              <a:t>48</a:t>
            </a:fld>
            <a:endParaRPr lang="en-US" dirty="0"/>
          </a:p>
        </p:txBody>
      </p:sp>
      <p:pic>
        <p:nvPicPr>
          <p:cNvPr id="1026" name="Picture 2"/>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5558895" y="4938988"/>
            <a:ext cx="303503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96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a:bodyPr>
          <a:lstStyle/>
          <a:p>
            <a:pPr marL="137160" indent="0">
              <a:buNone/>
            </a:pPr>
            <a:endParaRPr lang="en-US" dirty="0" smtClean="0">
              <a:latin typeface="Century Gothic" pitchFamily="34" charset="0"/>
            </a:endParaRPr>
          </a:p>
          <a:p>
            <a:pPr marL="137160" indent="0">
              <a:lnSpc>
                <a:spcPct val="150000"/>
              </a:lnSpc>
              <a:spcBef>
                <a:spcPts val="0"/>
              </a:spcBef>
              <a:buNone/>
            </a:pPr>
            <a:r>
              <a:rPr lang="en-US" sz="2400" dirty="0" smtClean="0">
                <a:latin typeface="Century Gothic" pitchFamily="34" charset="0"/>
              </a:rPr>
              <a:t>The </a:t>
            </a:r>
            <a:r>
              <a:rPr lang="en-US" sz="2400" dirty="0">
                <a:latin typeface="Century Gothic" pitchFamily="34" charset="0"/>
              </a:rPr>
              <a:t>central premise of social capital is that social networks have value. Social capital refers to the collective value of all "social networks" [who people know] and the inclinations that arise from these networks to do things for each other [</a:t>
            </a:r>
            <a:r>
              <a:rPr lang="en-US" sz="2400" dirty="0" smtClean="0">
                <a:latin typeface="Century Gothic" pitchFamily="34" charset="0"/>
              </a:rPr>
              <a:t>norms </a:t>
            </a:r>
            <a:r>
              <a:rPr lang="en-US" sz="2400" dirty="0">
                <a:latin typeface="Century Gothic" pitchFamily="34" charset="0"/>
              </a:rPr>
              <a:t>of </a:t>
            </a:r>
            <a:r>
              <a:rPr lang="en-US" sz="2400" dirty="0" smtClean="0">
                <a:latin typeface="Century Gothic" pitchFamily="34" charset="0"/>
              </a:rPr>
              <a:t>reciprocity].</a:t>
            </a:r>
            <a:r>
              <a:rPr lang="en-US" sz="2600" dirty="0" smtClean="0">
                <a:latin typeface="Century Gothic" pitchFamily="34" charset="0"/>
              </a:rPr>
              <a:t>					</a:t>
            </a:r>
          </a:p>
          <a:p>
            <a:pPr marL="137160" indent="0">
              <a:buNone/>
            </a:pPr>
            <a:r>
              <a:rPr lang="en-US" sz="2000" i="1" dirty="0">
                <a:latin typeface="Century Gothic" pitchFamily="34" charset="0"/>
              </a:rPr>
              <a:t>	</a:t>
            </a:r>
            <a:r>
              <a:rPr lang="en-US" sz="2000" i="1" dirty="0" smtClean="0">
                <a:latin typeface="Century Gothic" pitchFamily="34" charset="0"/>
              </a:rPr>
              <a:t>			- Harvard  Saguaro Seminar Primer </a:t>
            </a:r>
            <a:endParaRPr lang="en-US" sz="2000" i="1"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
            <a:ext cx="207531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4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fontScale="77500" lnSpcReduction="20000"/>
          </a:bodyPr>
          <a:lstStyle/>
          <a:p>
            <a:pPr marL="137160" indent="0">
              <a:buNone/>
            </a:pPr>
            <a:r>
              <a:rPr lang="en-US" sz="3100" b="1" i="1" dirty="0" smtClean="0">
                <a:latin typeface="Century Gothic" pitchFamily="34" charset="0"/>
              </a:rPr>
              <a:t>Social capital refers to &amp; incorporates...</a:t>
            </a:r>
          </a:p>
          <a:p>
            <a:pPr marL="137160" indent="0">
              <a:buNone/>
            </a:pPr>
            <a:endParaRPr lang="en-US" i="1" dirty="0">
              <a:latin typeface="Century Gothic" pitchFamily="34" charset="0"/>
            </a:endParaRPr>
          </a:p>
          <a:p>
            <a:pPr marL="594360" indent="-457200">
              <a:lnSpc>
                <a:spcPct val="160000"/>
              </a:lnSpc>
              <a:spcBef>
                <a:spcPts val="0"/>
              </a:spcBef>
            </a:pPr>
            <a:r>
              <a:rPr lang="en-US" sz="2600" dirty="0" smtClean="0">
                <a:latin typeface="Century Gothic" pitchFamily="34" charset="0"/>
              </a:rPr>
              <a:t>Political Participation</a:t>
            </a:r>
          </a:p>
          <a:p>
            <a:pPr marL="594360" indent="-457200">
              <a:lnSpc>
                <a:spcPct val="160000"/>
              </a:lnSpc>
              <a:spcBef>
                <a:spcPts val="0"/>
              </a:spcBef>
            </a:pPr>
            <a:r>
              <a:rPr lang="en-US" sz="2600" dirty="0" smtClean="0">
                <a:latin typeface="Century Gothic" pitchFamily="34" charset="0"/>
              </a:rPr>
              <a:t>Civic Participation</a:t>
            </a:r>
          </a:p>
          <a:p>
            <a:pPr marL="594360" indent="-457200">
              <a:lnSpc>
                <a:spcPct val="160000"/>
              </a:lnSpc>
              <a:spcBef>
                <a:spcPts val="0"/>
              </a:spcBef>
            </a:pPr>
            <a:r>
              <a:rPr lang="en-US" sz="2600" dirty="0" smtClean="0">
                <a:latin typeface="Century Gothic" pitchFamily="34" charset="0"/>
              </a:rPr>
              <a:t>Religious Participation </a:t>
            </a:r>
          </a:p>
          <a:p>
            <a:pPr marL="594360" indent="-457200">
              <a:lnSpc>
                <a:spcPct val="160000"/>
              </a:lnSpc>
              <a:spcBef>
                <a:spcPts val="0"/>
              </a:spcBef>
            </a:pPr>
            <a:r>
              <a:rPr lang="en-US" sz="2600" dirty="0" smtClean="0">
                <a:latin typeface="Century Gothic" pitchFamily="34" charset="0"/>
              </a:rPr>
              <a:t>Connections in the Workplace</a:t>
            </a:r>
          </a:p>
          <a:p>
            <a:pPr marL="594360" indent="-457200">
              <a:lnSpc>
                <a:spcPct val="160000"/>
              </a:lnSpc>
              <a:spcBef>
                <a:spcPts val="0"/>
              </a:spcBef>
            </a:pPr>
            <a:r>
              <a:rPr lang="en-US" sz="2600" dirty="0" smtClean="0">
                <a:latin typeface="Century Gothic" pitchFamily="34" charset="0"/>
              </a:rPr>
              <a:t>Informal Social Connections</a:t>
            </a:r>
          </a:p>
          <a:p>
            <a:pPr marL="594360" indent="-457200">
              <a:lnSpc>
                <a:spcPct val="160000"/>
              </a:lnSpc>
              <a:spcBef>
                <a:spcPts val="0"/>
              </a:spcBef>
            </a:pPr>
            <a:r>
              <a:rPr lang="en-US" sz="2600" dirty="0" smtClean="0">
                <a:latin typeface="Century Gothic" pitchFamily="34" charset="0"/>
              </a:rPr>
              <a:t>Altruism, Volunteering and Philanthropy</a:t>
            </a:r>
          </a:p>
          <a:p>
            <a:pPr marL="594360" indent="-457200">
              <a:lnSpc>
                <a:spcPct val="160000"/>
              </a:lnSpc>
              <a:spcBef>
                <a:spcPts val="0"/>
              </a:spcBef>
            </a:pPr>
            <a:r>
              <a:rPr lang="en-US" sz="2600" dirty="0" smtClean="0">
                <a:latin typeface="Century Gothic" pitchFamily="34" charset="0"/>
              </a:rPr>
              <a:t>Reciprocity, Honesty and Trust</a:t>
            </a:r>
          </a:p>
          <a:p>
            <a:pPr marL="594360" indent="-457200">
              <a:lnSpc>
                <a:spcPct val="160000"/>
              </a:lnSpc>
              <a:spcBef>
                <a:spcPts val="0"/>
              </a:spcBef>
            </a:pPr>
            <a:r>
              <a:rPr lang="en-US" sz="2600" dirty="0" smtClean="0">
                <a:latin typeface="Century Gothic" pitchFamily="34" charset="0"/>
              </a:rPr>
              <a:t>Social Movements and Networks</a:t>
            </a:r>
            <a:endParaRPr lang="en-US" sz="2600" dirty="0">
              <a:latin typeface="Century Gothic" pitchFamily="34" charset="0"/>
            </a:endParaRPr>
          </a:p>
        </p:txBody>
      </p:sp>
      <p:sp>
        <p:nvSpPr>
          <p:cNvPr id="2" name="Title 1"/>
          <p:cNvSpPr>
            <a:spLocks noGrp="1"/>
          </p:cNvSpPr>
          <p:nvPr>
            <p:ph type="title"/>
          </p:nvPr>
        </p:nvSpPr>
        <p:spPr/>
        <p:txBody>
          <a:bodyPr/>
          <a:lstStyle/>
          <a:p>
            <a:pPr algn="l"/>
            <a:r>
              <a:rPr lang="en-US" dirty="0" smtClean="0">
                <a:latin typeface="Century Gothic" pitchFamily="34" charset="0"/>
              </a:rPr>
              <a:t>What is Social Capital?</a:t>
            </a:r>
            <a:endParaRPr lang="en-US" dirty="0">
              <a:latin typeface="Century Gothic"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35974"/>
            <a:ext cx="2378631"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486C8EC-6E84-4CFE-99A6-9891BAC64A21}" type="slidenum">
              <a:rPr lang="en-US" smtClean="0"/>
              <a:pPr/>
              <a:t>6</a:t>
            </a:fld>
            <a:endParaRPr lang="en-US" dirty="0"/>
          </a:p>
        </p:txBody>
      </p:sp>
    </p:spTree>
    <p:extLst>
      <p:ext uri="{BB962C8B-B14F-4D97-AF65-F5344CB8AC3E}">
        <p14:creationId xmlns:p14="http://schemas.microsoft.com/office/powerpoint/2010/main" val="266769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37160" indent="0">
              <a:buNone/>
            </a:pPr>
            <a:r>
              <a:rPr lang="en-US" sz="2600" b="1" i="1" dirty="0" smtClean="0">
                <a:latin typeface="Century Gothic" pitchFamily="34" charset="0"/>
              </a:rPr>
              <a:t>Higher </a:t>
            </a:r>
            <a:r>
              <a:rPr lang="en-US" sz="2600" b="1" i="1" dirty="0">
                <a:latin typeface="Century Gothic" pitchFamily="34" charset="0"/>
              </a:rPr>
              <a:t>levels of trust and connectedness </a:t>
            </a:r>
            <a:r>
              <a:rPr lang="en-US" sz="2600" b="1" i="1" dirty="0" smtClean="0">
                <a:latin typeface="Century Gothic" pitchFamily="34" charset="0"/>
              </a:rPr>
              <a:t>are correlated </a:t>
            </a:r>
            <a:r>
              <a:rPr lang="en-US" sz="2600" b="1" i="1" dirty="0">
                <a:latin typeface="Century Gothic" pitchFamily="34" charset="0"/>
              </a:rPr>
              <a:t>with many </a:t>
            </a:r>
            <a:r>
              <a:rPr lang="en-US" sz="2600" b="1" i="1" dirty="0" smtClean="0">
                <a:latin typeface="Century Gothic" pitchFamily="34" charset="0"/>
              </a:rPr>
              <a:t>positive outcomes... </a:t>
            </a:r>
          </a:p>
          <a:p>
            <a:pPr marL="137160" indent="0">
              <a:buNone/>
            </a:pPr>
            <a:endParaRPr lang="en-US" sz="2200" i="1" dirty="0" smtClean="0">
              <a:latin typeface="Century Gothic" pitchFamily="34" charset="0"/>
            </a:endParaRPr>
          </a:p>
          <a:p>
            <a:pPr marL="137160" indent="0">
              <a:buNone/>
            </a:pPr>
            <a:r>
              <a:rPr lang="en-US" sz="2200" dirty="0">
                <a:latin typeface="Century Gothic" pitchFamily="34" charset="0"/>
              </a:rPr>
              <a:t>S</a:t>
            </a:r>
            <a:r>
              <a:rPr lang="en-US" sz="2200" dirty="0" smtClean="0">
                <a:latin typeface="Century Gothic" pitchFamily="34" charset="0"/>
              </a:rPr>
              <a:t>ocial </a:t>
            </a:r>
            <a:r>
              <a:rPr lang="en-US" sz="2200" dirty="0">
                <a:latin typeface="Century Gothic" pitchFamily="34" charset="0"/>
              </a:rPr>
              <a:t>capital </a:t>
            </a:r>
            <a:r>
              <a:rPr lang="en-US" sz="2200" dirty="0" smtClean="0">
                <a:latin typeface="Century Gothic" pitchFamily="34" charset="0"/>
              </a:rPr>
              <a:t>has </a:t>
            </a:r>
            <a:r>
              <a:rPr lang="en-US" sz="2200" dirty="0">
                <a:latin typeface="Century Gothic" pitchFamily="34" charset="0"/>
              </a:rPr>
              <a:t>been </a:t>
            </a:r>
            <a:r>
              <a:rPr lang="en-US" sz="2200" dirty="0" smtClean="0">
                <a:latin typeface="Century Gothic" pitchFamily="34" charset="0"/>
              </a:rPr>
              <a:t>correlated with</a:t>
            </a:r>
            <a:r>
              <a:rPr lang="en-US" sz="2200" dirty="0" smtClean="0">
                <a:solidFill>
                  <a:srgbClr val="0070C0"/>
                </a:solidFill>
                <a:latin typeface="Century Gothic" pitchFamily="34" charset="0"/>
              </a:rPr>
              <a:t> </a:t>
            </a:r>
            <a:r>
              <a:rPr lang="en-US" sz="2200" b="1" dirty="0">
                <a:solidFill>
                  <a:srgbClr val="0070C0"/>
                </a:solidFill>
                <a:latin typeface="Century Gothic" pitchFamily="34" charset="0"/>
              </a:rPr>
              <a:t>better functioning democracies</a:t>
            </a:r>
            <a:r>
              <a:rPr lang="en-US" sz="2200" dirty="0">
                <a:solidFill>
                  <a:srgbClr val="0070C0"/>
                </a:solidFill>
                <a:latin typeface="Century Gothic" pitchFamily="34" charset="0"/>
              </a:rPr>
              <a:t>,</a:t>
            </a:r>
            <a:r>
              <a:rPr lang="en-US" sz="2200" b="1" dirty="0">
                <a:solidFill>
                  <a:srgbClr val="0070C0"/>
                </a:solidFill>
                <a:latin typeface="Century Gothic" pitchFamily="34" charset="0"/>
              </a:rPr>
              <a:t> </a:t>
            </a:r>
            <a:r>
              <a:rPr lang="en-US" sz="2200" b="1" dirty="0" smtClean="0">
                <a:solidFill>
                  <a:srgbClr val="0070C0"/>
                </a:solidFill>
                <a:latin typeface="Century Gothic" pitchFamily="34" charset="0"/>
              </a:rPr>
              <a:t>lower levels of violent crime</a:t>
            </a:r>
            <a:r>
              <a:rPr lang="en-US" sz="2200" dirty="0" smtClean="0">
                <a:latin typeface="Century Gothic" pitchFamily="34" charset="0"/>
              </a:rPr>
              <a:t> and </a:t>
            </a:r>
            <a:r>
              <a:rPr lang="en-US" sz="2200" b="1" dirty="0">
                <a:solidFill>
                  <a:srgbClr val="0070C0"/>
                </a:solidFill>
                <a:latin typeface="Century Gothic" pitchFamily="34" charset="0"/>
              </a:rPr>
              <a:t>stronger economies</a:t>
            </a:r>
            <a:r>
              <a:rPr lang="en-US" sz="2200" dirty="0">
                <a:latin typeface="Century Gothic" pitchFamily="34" charset="0"/>
              </a:rPr>
              <a:t>. </a:t>
            </a:r>
            <a:endParaRPr lang="en-US" sz="2200" dirty="0" smtClean="0">
              <a:latin typeface="Century Gothic" pitchFamily="34" charset="0"/>
            </a:endParaRPr>
          </a:p>
          <a:p>
            <a:pPr marL="137160" indent="0">
              <a:buNone/>
            </a:pPr>
            <a:endParaRPr lang="en-US" sz="2200" dirty="0">
              <a:latin typeface="Century Gothic" pitchFamily="34" charset="0"/>
            </a:endParaRPr>
          </a:p>
          <a:p>
            <a:pPr marL="137160" indent="0">
              <a:buNone/>
            </a:pPr>
            <a:r>
              <a:rPr lang="en-US" sz="2200" dirty="0" smtClean="0">
                <a:latin typeface="Century Gothic" pitchFamily="34" charset="0"/>
              </a:rPr>
              <a:t>Some </a:t>
            </a:r>
            <a:r>
              <a:rPr lang="en-US" sz="2200" dirty="0">
                <a:latin typeface="Century Gothic" pitchFamily="34" charset="0"/>
              </a:rPr>
              <a:t>studies have shown that when teenagers feel connected to a community, there are</a:t>
            </a:r>
            <a:r>
              <a:rPr lang="en-US" sz="2200" dirty="0">
                <a:solidFill>
                  <a:srgbClr val="0070C0"/>
                </a:solidFill>
                <a:latin typeface="Century Gothic" pitchFamily="34" charset="0"/>
              </a:rPr>
              <a:t> </a:t>
            </a:r>
            <a:r>
              <a:rPr lang="en-US" sz="2200" b="1" dirty="0">
                <a:solidFill>
                  <a:srgbClr val="0070C0"/>
                </a:solidFill>
                <a:latin typeface="Century Gothic" pitchFamily="34" charset="0"/>
              </a:rPr>
              <a:t>better grades</a:t>
            </a:r>
            <a:r>
              <a:rPr lang="en-US" sz="2200" dirty="0">
                <a:latin typeface="Century Gothic" pitchFamily="34" charset="0"/>
              </a:rPr>
              <a:t> in school, and </a:t>
            </a:r>
            <a:r>
              <a:rPr lang="en-US" sz="2200" b="1" dirty="0">
                <a:solidFill>
                  <a:srgbClr val="0070C0"/>
                </a:solidFill>
                <a:latin typeface="Century Gothic" pitchFamily="34" charset="0"/>
              </a:rPr>
              <a:t>lower rates of depression</a:t>
            </a:r>
            <a:r>
              <a:rPr lang="en-US" sz="2200" dirty="0">
                <a:latin typeface="Century Gothic" pitchFamily="34" charset="0"/>
              </a:rPr>
              <a:t>. </a:t>
            </a:r>
            <a:endParaRPr lang="en-US" sz="2200" dirty="0" smtClean="0">
              <a:latin typeface="Century Gothic" pitchFamily="34" charset="0"/>
            </a:endParaRPr>
          </a:p>
          <a:p>
            <a:pPr marL="137160" indent="0">
              <a:buNone/>
            </a:pPr>
            <a:endParaRPr lang="en-US" sz="2200" dirty="0">
              <a:latin typeface="Century Gothic" pitchFamily="34" charset="0"/>
            </a:endParaRPr>
          </a:p>
          <a:p>
            <a:pPr marL="137160" indent="0">
              <a:buNone/>
            </a:pPr>
            <a:r>
              <a:rPr lang="en-US" sz="2200" dirty="0" smtClean="0">
                <a:latin typeface="Century Gothic" pitchFamily="34" charset="0"/>
              </a:rPr>
              <a:t>Other </a:t>
            </a:r>
            <a:r>
              <a:rPr lang="en-US" sz="2200" dirty="0">
                <a:latin typeface="Century Gothic" pitchFamily="34" charset="0"/>
              </a:rPr>
              <a:t>studies have found that higher levels of trust </a:t>
            </a:r>
            <a:r>
              <a:rPr lang="en-US" sz="2200" dirty="0" smtClean="0">
                <a:latin typeface="Century Gothic" pitchFamily="34" charset="0"/>
              </a:rPr>
              <a:t>are correlated </a:t>
            </a:r>
            <a:r>
              <a:rPr lang="en-US" sz="2200" dirty="0">
                <a:latin typeface="Century Gothic" pitchFamily="34" charset="0"/>
              </a:rPr>
              <a:t>with a </a:t>
            </a:r>
            <a:r>
              <a:rPr lang="en-US" sz="2200" b="1" dirty="0">
                <a:solidFill>
                  <a:srgbClr val="0070C0"/>
                </a:solidFill>
                <a:latin typeface="Century Gothic" pitchFamily="34" charset="0"/>
              </a:rPr>
              <a:t>faster recovery time</a:t>
            </a:r>
            <a:r>
              <a:rPr lang="en-US" sz="2200" dirty="0">
                <a:latin typeface="Century Gothic" pitchFamily="34" charset="0"/>
              </a:rPr>
              <a:t> after </a:t>
            </a:r>
            <a:r>
              <a:rPr lang="en-US" sz="2200" dirty="0" smtClean="0">
                <a:latin typeface="Century Gothic" pitchFamily="34" charset="0"/>
              </a:rPr>
              <a:t>surgery or </a:t>
            </a:r>
            <a:r>
              <a:rPr lang="en-US" sz="2200" dirty="0">
                <a:latin typeface="Century Gothic" pitchFamily="34" charset="0"/>
              </a:rPr>
              <a:t>illness. </a:t>
            </a:r>
            <a:r>
              <a:rPr lang="en-US" sz="2200" dirty="0" smtClean="0">
                <a:latin typeface="Century Gothic" pitchFamily="34" charset="0"/>
              </a:rPr>
              <a:t> </a:t>
            </a:r>
          </a:p>
          <a:p>
            <a:pPr marL="137160" indent="0">
              <a:buNone/>
            </a:pPr>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p:txBody>
          <a:bodyPr/>
          <a:lstStyle/>
          <a:p>
            <a:pPr algn="l"/>
            <a:r>
              <a:rPr lang="en-US" dirty="0" smtClean="0">
                <a:latin typeface="Century Gothic" pitchFamily="34" charset="0"/>
              </a:rPr>
              <a:t>Value of Social Capital</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7486C8EC-6E84-4CFE-99A6-9891BAC64A21}" type="slidenum">
              <a:rPr lang="en-US" smtClean="0"/>
              <a:pPr/>
              <a:t>7</a:t>
            </a:fld>
            <a:endParaRPr lang="en-US" dirty="0"/>
          </a:p>
        </p:txBody>
      </p:sp>
    </p:spTree>
    <p:extLst>
      <p:ext uri="{BB962C8B-B14F-4D97-AF65-F5344CB8AC3E}">
        <p14:creationId xmlns:p14="http://schemas.microsoft.com/office/powerpoint/2010/main" val="154154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 y="1371600"/>
            <a:ext cx="9144000" cy="5181600"/>
          </a:xfrm>
        </p:spPr>
        <p:txBody>
          <a:bodyPr>
            <a:normAutofit fontScale="55000" lnSpcReduction="20000"/>
          </a:bodyPr>
          <a:lstStyle/>
          <a:p>
            <a:pPr marL="137160" indent="0">
              <a:buNone/>
            </a:pPr>
            <a:r>
              <a:rPr lang="en-US" sz="4400" i="1" dirty="0" smtClean="0">
                <a:latin typeface="Century Gothic" pitchFamily="34" charset="0"/>
              </a:rPr>
              <a:t>The </a:t>
            </a:r>
            <a:r>
              <a:rPr lang="en-US" sz="4400" b="1" i="1" dirty="0" smtClean="0">
                <a:solidFill>
                  <a:srgbClr val="FFC000"/>
                </a:solidFill>
                <a:latin typeface="Century Gothic" pitchFamily="34" charset="0"/>
              </a:rPr>
              <a:t>social capital community benchmark survey</a:t>
            </a:r>
            <a:r>
              <a:rPr lang="en-US" sz="4400" i="1" dirty="0" smtClean="0">
                <a:latin typeface="Century Gothic" pitchFamily="34" charset="0"/>
              </a:rPr>
              <a:t> helps increase resiliency and responsivity</a:t>
            </a:r>
            <a:r>
              <a:rPr lang="en-US" sz="4400" i="1" dirty="0">
                <a:latin typeface="Century Gothic" pitchFamily="34" charset="0"/>
              </a:rPr>
              <a:t> </a:t>
            </a:r>
            <a:r>
              <a:rPr lang="en-US" sz="4400" i="1" dirty="0" smtClean="0">
                <a:latin typeface="Century Gothic" pitchFamily="34" charset="0"/>
              </a:rPr>
              <a:t>by...</a:t>
            </a:r>
          </a:p>
          <a:p>
            <a:pPr marL="109728" indent="0">
              <a:buNone/>
            </a:pPr>
            <a:endParaRPr lang="en-US" sz="2900" dirty="0">
              <a:latin typeface="Century Gothic" pitchFamily="34" charset="0"/>
            </a:endParaRPr>
          </a:p>
          <a:p>
            <a:r>
              <a:rPr lang="en-US" sz="3600" dirty="0" smtClean="0">
                <a:latin typeface="Century Gothic" pitchFamily="34" charset="0"/>
              </a:rPr>
              <a:t>Helping communities isolate </a:t>
            </a:r>
            <a:r>
              <a:rPr lang="en-US" sz="3600" b="1" dirty="0">
                <a:latin typeface="Century Gothic" pitchFamily="34" charset="0"/>
              </a:rPr>
              <a:t>key </a:t>
            </a:r>
            <a:r>
              <a:rPr lang="en-US" sz="3600" b="1" dirty="0" smtClean="0">
                <a:latin typeface="Century Gothic" pitchFamily="34" charset="0"/>
              </a:rPr>
              <a:t>strategic issues</a:t>
            </a:r>
            <a:r>
              <a:rPr lang="en-US" sz="3600" dirty="0" smtClean="0">
                <a:latin typeface="Century Gothic" pitchFamily="34" charset="0"/>
              </a:rPr>
              <a:t> </a:t>
            </a:r>
            <a:r>
              <a:rPr lang="en-US" sz="3600" dirty="0">
                <a:latin typeface="Century Gothic" pitchFamily="34" charset="0"/>
              </a:rPr>
              <a:t>and therefore </a:t>
            </a:r>
            <a:r>
              <a:rPr lang="en-US" sz="3600" dirty="0" smtClean="0">
                <a:latin typeface="Century Gothic" pitchFamily="34" charset="0"/>
              </a:rPr>
              <a:t>determine </a:t>
            </a:r>
            <a:r>
              <a:rPr lang="en-US" sz="3600" dirty="0">
                <a:latin typeface="Century Gothic" pitchFamily="34" charset="0"/>
              </a:rPr>
              <a:t>strategies </a:t>
            </a:r>
            <a:r>
              <a:rPr lang="en-US" sz="3600" dirty="0" smtClean="0">
                <a:latin typeface="Century Gothic" pitchFamily="34" charset="0"/>
              </a:rPr>
              <a:t>that can help strengthen </a:t>
            </a:r>
            <a:r>
              <a:rPr lang="en-US" sz="3600" dirty="0">
                <a:latin typeface="Century Gothic" pitchFamily="34" charset="0"/>
              </a:rPr>
              <a:t>areas of social capital that are low. </a:t>
            </a:r>
          </a:p>
          <a:p>
            <a:pPr marL="109728" indent="0">
              <a:buNone/>
            </a:pPr>
            <a:endParaRPr lang="en-US" sz="3600" dirty="0">
              <a:latin typeface="Century Gothic" pitchFamily="34" charset="0"/>
            </a:endParaRPr>
          </a:p>
          <a:p>
            <a:r>
              <a:rPr lang="en-US" sz="3600" dirty="0" smtClean="0">
                <a:latin typeface="Century Gothic" pitchFamily="34" charset="0"/>
              </a:rPr>
              <a:t>Empowering residents to come up with </a:t>
            </a:r>
            <a:r>
              <a:rPr lang="en-US" sz="3600" b="1" dirty="0" smtClean="0">
                <a:latin typeface="Century Gothic" pitchFamily="34" charset="0"/>
              </a:rPr>
              <a:t>solutions</a:t>
            </a:r>
            <a:r>
              <a:rPr lang="en-US" sz="3600" dirty="0" smtClean="0">
                <a:latin typeface="Century Gothic" pitchFamily="34" charset="0"/>
              </a:rPr>
              <a:t> that are community-driven and community-based, providing the tools and opportunities to get involved.</a:t>
            </a:r>
          </a:p>
          <a:p>
            <a:endParaRPr lang="en-US" sz="3600" dirty="0">
              <a:latin typeface="Century Gothic" pitchFamily="34" charset="0"/>
            </a:endParaRPr>
          </a:p>
          <a:p>
            <a:r>
              <a:rPr lang="en-US" sz="3600" dirty="0" smtClean="0">
                <a:latin typeface="Century Gothic" pitchFamily="34" charset="0"/>
              </a:rPr>
              <a:t>Enabling cross-community </a:t>
            </a:r>
            <a:r>
              <a:rPr lang="en-US" sz="3600" b="1" dirty="0" smtClean="0">
                <a:latin typeface="Century Gothic" pitchFamily="34" charset="0"/>
              </a:rPr>
              <a:t>comparisons</a:t>
            </a:r>
            <a:r>
              <a:rPr lang="en-US" sz="3600" dirty="0" smtClean="0">
                <a:latin typeface="Century Gothic" pitchFamily="34" charset="0"/>
              </a:rPr>
              <a:t>, allowing each participating community to determine the absolute, as well as relative value, of their findings. </a:t>
            </a:r>
          </a:p>
          <a:p>
            <a:endParaRPr lang="en-US" sz="3600" dirty="0">
              <a:latin typeface="Century Gothic" pitchFamily="34" charset="0"/>
            </a:endParaRPr>
          </a:p>
          <a:p>
            <a:r>
              <a:rPr lang="en-US" sz="3600" dirty="0" smtClean="0">
                <a:latin typeface="Century Gothic" pitchFamily="34" charset="0"/>
              </a:rPr>
              <a:t>Connecting communities – as participating counties connect around findings and response strategies, national levels of social capital rise.</a:t>
            </a:r>
            <a:r>
              <a:rPr lang="en-US" sz="3500" dirty="0" smtClean="0">
                <a:latin typeface="Century Gothic" pitchFamily="34" charset="0"/>
              </a:rPr>
              <a:t> </a:t>
            </a:r>
          </a:p>
          <a:p>
            <a:endParaRPr lang="en-US" dirty="0" smtClean="0">
              <a:latin typeface="Century Gothic" pitchFamily="34" charset="0"/>
            </a:endParaRPr>
          </a:p>
          <a:p>
            <a:endParaRPr lang="en-US" dirty="0">
              <a:latin typeface="Century Gothic" pitchFamily="34" charset="0"/>
            </a:endParaRPr>
          </a:p>
          <a:p>
            <a:endParaRPr lang="en-US" dirty="0"/>
          </a:p>
        </p:txBody>
      </p:sp>
      <p:sp>
        <p:nvSpPr>
          <p:cNvPr id="2" name="Title 1"/>
          <p:cNvSpPr>
            <a:spLocks noGrp="1"/>
          </p:cNvSpPr>
          <p:nvPr>
            <p:ph type="title"/>
          </p:nvPr>
        </p:nvSpPr>
        <p:spPr>
          <a:xfrm>
            <a:off x="457200" y="152400"/>
            <a:ext cx="8229600" cy="1097280"/>
          </a:xfrm>
        </p:spPr>
        <p:txBody>
          <a:bodyPr/>
          <a:lstStyle/>
          <a:p>
            <a:pPr algn="l"/>
            <a:r>
              <a:rPr lang="en-US" dirty="0" smtClean="0">
                <a:latin typeface="Century Gothic" pitchFamily="34" charset="0"/>
              </a:rPr>
              <a:t>Value of Social Capital</a:t>
            </a:r>
            <a:endParaRPr lang="en-US" dirty="0">
              <a:latin typeface="Century Gothic" pitchFamily="34" charset="0"/>
            </a:endParaRPr>
          </a:p>
        </p:txBody>
      </p:sp>
      <p:pic>
        <p:nvPicPr>
          <p:cNvPr id="512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1" y="152400"/>
            <a:ext cx="1286611"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pic>
      <p:sp>
        <p:nvSpPr>
          <p:cNvPr id="4" name="Slide Number Placeholder 3"/>
          <p:cNvSpPr>
            <a:spLocks noGrp="1"/>
          </p:cNvSpPr>
          <p:nvPr>
            <p:ph type="sldNum" sz="quarter" idx="12"/>
          </p:nvPr>
        </p:nvSpPr>
        <p:spPr/>
        <p:txBody>
          <a:bodyPr/>
          <a:lstStyle/>
          <a:p>
            <a:fld id="{7486C8EC-6E84-4CFE-99A6-9891BAC64A21}" type="slidenum">
              <a:rPr lang="en-US" smtClean="0"/>
              <a:pPr/>
              <a:t>8</a:t>
            </a:fld>
            <a:endParaRPr lang="en-US" dirty="0"/>
          </a:p>
        </p:txBody>
      </p:sp>
    </p:spTree>
    <p:extLst>
      <p:ext uri="{BB962C8B-B14F-4D97-AF65-F5344CB8AC3E}">
        <p14:creationId xmlns:p14="http://schemas.microsoft.com/office/powerpoint/2010/main" val="293357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86C8EC-6E84-4CFE-99A6-9891BAC64A21}" type="slidenum">
              <a:rPr lang="en-US" smtClean="0"/>
              <a:pPr/>
              <a:t>9</a:t>
            </a:fld>
            <a:endParaRPr lang="en-US" dirty="0"/>
          </a:p>
        </p:txBody>
      </p:sp>
      <p:sp>
        <p:nvSpPr>
          <p:cNvPr id="4" name="Title 3"/>
          <p:cNvSpPr>
            <a:spLocks noGrp="1"/>
          </p:cNvSpPr>
          <p:nvPr>
            <p:ph type="title"/>
          </p:nvPr>
        </p:nvSpPr>
        <p:spPr>
          <a:xfrm>
            <a:off x="476864" y="152400"/>
            <a:ext cx="8229600" cy="1143000"/>
          </a:xfrm>
        </p:spPr>
        <p:txBody>
          <a:bodyPr>
            <a:normAutofit/>
          </a:bodyPr>
          <a:lstStyle/>
          <a:p>
            <a:r>
              <a:rPr lang="en-US" dirty="0" smtClean="0"/>
              <a:t>Community Demographics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34" t="2977" r="1607" b="3417"/>
          <a:stretch/>
        </p:blipFill>
        <p:spPr bwMode="auto">
          <a:xfrm>
            <a:off x="1143000" y="1143000"/>
            <a:ext cx="6730828" cy="4297680"/>
          </a:xfrm>
          <a:prstGeom prst="rect">
            <a:avLst/>
          </a:prstGeom>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33"/>
          <a:stretch/>
        </p:blipFill>
        <p:spPr bwMode="auto">
          <a:xfrm>
            <a:off x="5181600" y="4724400"/>
            <a:ext cx="3076853" cy="201168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08758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1311</TotalTime>
  <Words>3549</Words>
  <Application>Microsoft Office PowerPoint</Application>
  <PresentationFormat>On-screen Show (4:3)</PresentationFormat>
  <Paragraphs>503</Paragraphs>
  <Slides>48</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Calibri</vt:lpstr>
      <vt:lpstr>Century Gothic</vt:lpstr>
      <vt:lpstr>Curlz MT</vt:lpstr>
      <vt:lpstr>Lucida Sans Unicode</vt:lpstr>
      <vt:lpstr>Verdana</vt:lpstr>
      <vt:lpstr>Wingdings 2</vt:lpstr>
      <vt:lpstr>Wingdings 3</vt:lpstr>
      <vt:lpstr>Concourse</vt:lpstr>
      <vt:lpstr>Tompkins County Social Capital Community Benchmark Survey </vt:lpstr>
      <vt:lpstr>Strengthening the Impact</vt:lpstr>
      <vt:lpstr>PowerPoint Presentation</vt:lpstr>
      <vt:lpstr>What is Social Capital?</vt:lpstr>
      <vt:lpstr>What is Social Capital?</vt:lpstr>
      <vt:lpstr>What is Social Capital?</vt:lpstr>
      <vt:lpstr>Value of Social Capital</vt:lpstr>
      <vt:lpstr>Value of Social Capital</vt:lpstr>
      <vt:lpstr>Community Demographics</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Where We Stand as a Community</vt:lpstr>
      <vt:lpstr>National Trends</vt:lpstr>
      <vt:lpstr>National Trends</vt:lpstr>
      <vt:lpstr>National Trends</vt:lpstr>
      <vt:lpstr>National Trends </vt:lpstr>
      <vt:lpstr>What We Can Do  </vt:lpstr>
      <vt:lpstr>Where We Stand as a Community</vt:lpstr>
      <vt:lpstr>Where We Stand as a Community</vt:lpstr>
      <vt:lpstr>Where We Stand </vt:lpstr>
      <vt:lpstr>What We Can Do  </vt:lpstr>
      <vt:lpstr>Where We Stand as a Community</vt:lpstr>
      <vt:lpstr>Where We Stand as a Community</vt:lpstr>
      <vt:lpstr>Where We Stand as a Community</vt:lpstr>
      <vt:lpstr>Next Steps...</vt:lpstr>
      <vt:lpstr>Communication Strategy </vt:lpstr>
      <vt:lpstr>Communication Strategy </vt:lpstr>
      <vt:lpstr>Communication Strategy </vt:lpstr>
      <vt:lpstr>Communication Strategy </vt:lpstr>
      <vt:lpstr>Communication Strategy </vt:lpstr>
      <vt:lpstr>What We Can Do</vt:lpstr>
      <vt:lpstr>What We Can Do</vt:lpstr>
      <vt:lpstr>What We Can Do</vt:lpstr>
      <vt:lpstr>What We Can Do</vt:lpstr>
      <vt:lpstr>Communication Strategy</vt:lpstr>
      <vt:lpstr>Locality Testing </vt:lpstr>
      <vt:lpstr>Locality Testing </vt:lpstr>
      <vt:lpstr>Where We Go From Here</vt:lpstr>
      <vt:lpstr>Where We Go From Here</vt:lpstr>
      <vt:lpstr>Through respect, good communication and  mutual inspiration, We can increase levels of trust and engagement and ultimately strengthen  the vibrancy and resiliency of our community! </vt:lpstr>
      <vt:lpstr>Thank You </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Tompkins county social capital community benchmark survey</dc:title>
  <dc:creator>Carrie Eleanor Young</dc:creator>
  <cp:lastModifiedBy>Laurie J. Miller</cp:lastModifiedBy>
  <cp:revision>427</cp:revision>
  <dcterms:created xsi:type="dcterms:W3CDTF">2012-04-30T14:06:34Z</dcterms:created>
  <dcterms:modified xsi:type="dcterms:W3CDTF">2014-08-27T16:11:42Z</dcterms:modified>
</cp:coreProperties>
</file>