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756" r:id="rId5"/>
    <p:sldMasterId id="2147483675" r:id="rId6"/>
  </p:sldMasterIdLst>
  <p:notesMasterIdLst>
    <p:notesMasterId r:id="rId24"/>
  </p:notesMasterIdLst>
  <p:handoutMasterIdLst>
    <p:handoutMasterId r:id="rId25"/>
  </p:handoutMasterIdLst>
  <p:sldIdLst>
    <p:sldId id="592" r:id="rId7"/>
    <p:sldId id="572" r:id="rId8"/>
    <p:sldId id="610" r:id="rId9"/>
    <p:sldId id="618" r:id="rId10"/>
    <p:sldId id="619" r:id="rId11"/>
    <p:sldId id="620" r:id="rId12"/>
    <p:sldId id="621" r:id="rId13"/>
    <p:sldId id="622" r:id="rId14"/>
    <p:sldId id="617" r:id="rId15"/>
    <p:sldId id="614" r:id="rId16"/>
    <p:sldId id="631" r:id="rId17"/>
    <p:sldId id="616" r:id="rId18"/>
    <p:sldId id="615" r:id="rId19"/>
    <p:sldId id="633" r:id="rId20"/>
    <p:sldId id="632" r:id="rId21"/>
    <p:sldId id="585" r:id="rId22"/>
    <p:sldId id="63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oyer" initials="s" lastIdx="10" clrIdx="0"/>
  <p:cmAuthor id="1" name="kloehr" initials="k" lastIdx="7" clrIdx="1"/>
  <p:cmAuthor id="2" name="lnewma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C"/>
    <a:srgbClr val="002D86"/>
    <a:srgbClr val="557799"/>
    <a:srgbClr val="7BB5C1"/>
    <a:srgbClr val="CC9900"/>
    <a:srgbClr val="FFFFCC"/>
    <a:srgbClr val="551155"/>
    <a:srgbClr val="B3AA7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69059" autoAdjust="0"/>
  </p:normalViewPr>
  <p:slideViewPr>
    <p:cSldViewPr snapToGrid="0" snapToObjects="1">
      <p:cViewPr>
        <p:scale>
          <a:sx n="60" d="100"/>
          <a:sy n="60" d="100"/>
        </p:scale>
        <p:origin x="-2328" y="-342"/>
      </p:cViewPr>
      <p:guideLst>
        <p:guide orient="horz" pos="2160"/>
        <p:guide pos="352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192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37ABA-51C9-4FED-8800-7D2A78D42D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504EA-F889-4257-97B0-D580696B1D7E}">
      <dgm:prSet phldrT="[Text]"/>
      <dgm:spPr>
        <a:solidFill>
          <a:srgbClr val="00447C"/>
        </a:solidFill>
      </dgm:spPr>
      <dgm:t>
        <a:bodyPr/>
        <a:lstStyle/>
        <a:p>
          <a:r>
            <a:rPr lang="en-US" b="1" dirty="0" smtClean="0"/>
            <a:t>Unique Components in a Typical Woman’s Giving Process</a:t>
          </a:r>
          <a:endParaRPr lang="en-US" b="1" dirty="0"/>
        </a:p>
      </dgm:t>
    </dgm:pt>
    <dgm:pt modelId="{54A64189-A0B9-4366-8FB9-A065CAA1ED51}" type="parTrans" cxnId="{A772DBEC-791E-47CC-BFC4-C34E3EFEED81}">
      <dgm:prSet/>
      <dgm:spPr/>
      <dgm:t>
        <a:bodyPr/>
        <a:lstStyle/>
        <a:p>
          <a:endParaRPr lang="en-US"/>
        </a:p>
      </dgm:t>
    </dgm:pt>
    <dgm:pt modelId="{5C1349C8-CBCF-43B5-AC84-FD4E9D8E139B}" type="sibTrans" cxnId="{A772DBEC-791E-47CC-BFC4-C34E3EFEED81}">
      <dgm:prSet/>
      <dgm:spPr/>
      <dgm:t>
        <a:bodyPr/>
        <a:lstStyle/>
        <a:p>
          <a:endParaRPr lang="en-US"/>
        </a:p>
      </dgm:t>
    </dgm:pt>
    <dgm:pt modelId="{BDEFAB7B-7C1E-47A7-A559-85ACD1D81199}">
      <dgm:prSet phldrT="[Text]" custT="1"/>
      <dgm:spPr>
        <a:solidFill>
          <a:srgbClr val="00447C"/>
        </a:solidFill>
      </dgm:spPr>
      <dgm:t>
        <a:bodyPr lIns="0" tIns="0" rIns="0" bIns="0"/>
        <a:lstStyle/>
        <a:p>
          <a:r>
            <a:rPr lang="en-US" sz="1600" b="1" smtClean="0"/>
            <a:t>Create</a:t>
          </a:r>
          <a:endParaRPr lang="en-US" sz="1600" b="1" dirty="0" smtClean="0"/>
        </a:p>
      </dgm:t>
    </dgm:pt>
    <dgm:pt modelId="{586EC380-F825-40AF-B8E0-2243AA3A5A1B}" type="parTrans" cxnId="{349BEAAA-0010-418E-84F6-D4714441A21C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 dirty="0"/>
        </a:p>
      </dgm:t>
    </dgm:pt>
    <dgm:pt modelId="{746419A5-7590-4A62-9C97-2568439716AA}" type="sibTrans" cxnId="{349BEAAA-0010-418E-84F6-D4714441A21C}">
      <dgm:prSet/>
      <dgm:spPr/>
      <dgm:t>
        <a:bodyPr/>
        <a:lstStyle/>
        <a:p>
          <a:endParaRPr lang="en-US"/>
        </a:p>
      </dgm:t>
    </dgm:pt>
    <dgm:pt modelId="{0DFBD521-6F75-43CE-A461-459D51328AE4}">
      <dgm:prSet phldrT="[Text]" custT="1"/>
      <dgm:spPr>
        <a:solidFill>
          <a:srgbClr val="00447C"/>
        </a:solidFill>
      </dgm:spPr>
      <dgm:t>
        <a:bodyPr lIns="0" tIns="0" rIns="0" bIns="0"/>
        <a:lstStyle/>
        <a:p>
          <a:r>
            <a:rPr lang="en-US" sz="1600" b="1" smtClean="0"/>
            <a:t>Change</a:t>
          </a:r>
        </a:p>
      </dgm:t>
    </dgm:pt>
    <dgm:pt modelId="{2B2729E5-E78D-4E5E-B1AD-87AB0D891370}" type="parTrans" cxnId="{77580CA1-B3F3-4BEE-8BE4-F5A385060A2C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/>
        </a:p>
      </dgm:t>
    </dgm:pt>
    <dgm:pt modelId="{0BC054A6-D4A0-4CBC-8D08-2D275B7AD1A2}" type="sibTrans" cxnId="{77580CA1-B3F3-4BEE-8BE4-F5A385060A2C}">
      <dgm:prSet/>
      <dgm:spPr/>
      <dgm:t>
        <a:bodyPr/>
        <a:lstStyle/>
        <a:p>
          <a:endParaRPr lang="en-US"/>
        </a:p>
      </dgm:t>
    </dgm:pt>
    <dgm:pt modelId="{81C0F039-1D6E-4DA5-908C-D232CED05681}">
      <dgm:prSet phldrT="[Text]" custT="1"/>
      <dgm:spPr>
        <a:solidFill>
          <a:srgbClr val="00447C"/>
        </a:solidFill>
        <a:ln>
          <a:solidFill>
            <a:srgbClr val="00447C"/>
          </a:solidFill>
        </a:ln>
      </dgm:spPr>
      <dgm:t>
        <a:bodyPr lIns="0" tIns="0" rIns="0" bIns="0"/>
        <a:lstStyle/>
        <a:p>
          <a:r>
            <a:rPr lang="en-US" sz="1600" b="1" smtClean="0"/>
            <a:t>Connect</a:t>
          </a:r>
        </a:p>
      </dgm:t>
    </dgm:pt>
    <dgm:pt modelId="{2A158394-C14A-4F05-B54E-84B33BB3F3FE}" type="parTrans" cxnId="{F17062DD-6F16-4A91-8E5C-D3EA6B4DDD44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/>
        </a:p>
      </dgm:t>
    </dgm:pt>
    <dgm:pt modelId="{8563B7DB-643F-47E6-BB22-3BC88ABFF545}" type="sibTrans" cxnId="{F17062DD-6F16-4A91-8E5C-D3EA6B4DDD44}">
      <dgm:prSet/>
      <dgm:spPr/>
      <dgm:t>
        <a:bodyPr/>
        <a:lstStyle/>
        <a:p>
          <a:endParaRPr lang="en-US"/>
        </a:p>
      </dgm:t>
    </dgm:pt>
    <dgm:pt modelId="{4F80BC5B-7983-4C91-BD76-3B77E2E26A7C}">
      <dgm:prSet phldrT="[Text]" custT="1"/>
      <dgm:spPr>
        <a:solidFill>
          <a:srgbClr val="00447C"/>
        </a:solidFill>
      </dgm:spPr>
      <dgm:t>
        <a:bodyPr lIns="0" tIns="0" rIns="0" bIns="0"/>
        <a:lstStyle/>
        <a:p>
          <a:r>
            <a:rPr lang="en-US" sz="1600" b="1" smtClean="0"/>
            <a:t>Collaborate</a:t>
          </a:r>
        </a:p>
      </dgm:t>
    </dgm:pt>
    <dgm:pt modelId="{74B8F5FB-AEB3-4B15-9963-6F8FAD6DB3C3}" type="parTrans" cxnId="{C4991745-20A7-4760-9F3D-1CEC403AB4E1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/>
        </a:p>
      </dgm:t>
    </dgm:pt>
    <dgm:pt modelId="{B1BFEDA4-4C28-4802-BA43-5B7426773B90}" type="sibTrans" cxnId="{C4991745-20A7-4760-9F3D-1CEC403AB4E1}">
      <dgm:prSet/>
      <dgm:spPr/>
      <dgm:t>
        <a:bodyPr/>
        <a:lstStyle/>
        <a:p>
          <a:endParaRPr lang="en-US"/>
        </a:p>
      </dgm:t>
    </dgm:pt>
    <dgm:pt modelId="{D90195FE-4D9E-4EBD-A733-11FC8B8172D2}">
      <dgm:prSet phldrT="[Text]" custT="1"/>
      <dgm:spPr>
        <a:solidFill>
          <a:srgbClr val="00447C"/>
        </a:solidFill>
        <a:ln>
          <a:solidFill>
            <a:srgbClr val="00447C"/>
          </a:solidFill>
        </a:ln>
      </dgm:spPr>
      <dgm:t>
        <a:bodyPr lIns="0" tIns="0" rIns="0" bIns="0"/>
        <a:lstStyle/>
        <a:p>
          <a:r>
            <a:rPr lang="en-US" sz="1600" b="1" smtClean="0"/>
            <a:t>Commit</a:t>
          </a:r>
        </a:p>
      </dgm:t>
    </dgm:pt>
    <dgm:pt modelId="{8E01143E-41B4-4E2C-832C-CA7400B53F81}" type="parTrans" cxnId="{3F6F1249-0B40-4C77-9A5F-610D6BB3B3FC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/>
        </a:p>
      </dgm:t>
    </dgm:pt>
    <dgm:pt modelId="{69078DC1-FD4B-46B6-80B3-13ACA88A0453}" type="sibTrans" cxnId="{3F6F1249-0B40-4C77-9A5F-610D6BB3B3FC}">
      <dgm:prSet/>
      <dgm:spPr/>
      <dgm:t>
        <a:bodyPr/>
        <a:lstStyle/>
        <a:p>
          <a:endParaRPr lang="en-US"/>
        </a:p>
      </dgm:t>
    </dgm:pt>
    <dgm:pt modelId="{20444D7C-7177-4D3A-97DA-80F847ED5566}">
      <dgm:prSet phldrT="[Text]" custT="1"/>
      <dgm:spPr>
        <a:solidFill>
          <a:srgbClr val="00447C"/>
        </a:solidFill>
      </dgm:spPr>
      <dgm:t>
        <a:bodyPr lIns="0" tIns="0" rIns="0" bIns="0"/>
        <a:lstStyle/>
        <a:p>
          <a:r>
            <a:rPr lang="en-US" sz="1600" b="1" smtClean="0"/>
            <a:t>Celebrate</a:t>
          </a:r>
        </a:p>
      </dgm:t>
    </dgm:pt>
    <dgm:pt modelId="{585330AE-63A5-4165-8B6C-753E7924C746}" type="parTrans" cxnId="{8DB906A7-2E85-4152-BFBE-3E6CB3158CC0}">
      <dgm:prSet/>
      <dgm:spPr>
        <a:solidFill>
          <a:srgbClr val="00447C"/>
        </a:solidFill>
        <a:ln>
          <a:solidFill>
            <a:srgbClr val="00447C"/>
          </a:solidFill>
        </a:ln>
      </dgm:spPr>
      <dgm:t>
        <a:bodyPr/>
        <a:lstStyle/>
        <a:p>
          <a:endParaRPr lang="en-US"/>
        </a:p>
      </dgm:t>
    </dgm:pt>
    <dgm:pt modelId="{1665616D-214D-4BA8-B9DB-3CBDBAC4A8CA}" type="sibTrans" cxnId="{8DB906A7-2E85-4152-BFBE-3E6CB3158CC0}">
      <dgm:prSet/>
      <dgm:spPr/>
      <dgm:t>
        <a:bodyPr/>
        <a:lstStyle/>
        <a:p>
          <a:endParaRPr lang="en-US"/>
        </a:p>
      </dgm:t>
    </dgm:pt>
    <dgm:pt modelId="{6D08BB0F-CFF2-4BCA-A932-598359E59172}" type="pres">
      <dgm:prSet presAssocID="{CB537ABA-51C9-4FED-8800-7D2A78D42D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E1DD0-D9E5-4FDA-ABC5-BD041628FC3E}" type="pres">
      <dgm:prSet presAssocID="{788504EA-F889-4257-97B0-D580696B1D7E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90B17D2-68E5-4C8F-B020-0B145E880345}" type="pres">
      <dgm:prSet presAssocID="{586EC380-F825-40AF-B8E0-2243AA3A5A1B}" presName="Name9" presStyleLbl="parChTrans1D2" presStyleIdx="0" presStyleCnt="6"/>
      <dgm:spPr/>
      <dgm:t>
        <a:bodyPr/>
        <a:lstStyle/>
        <a:p>
          <a:endParaRPr lang="en-US"/>
        </a:p>
      </dgm:t>
    </dgm:pt>
    <dgm:pt modelId="{E3FA045A-7D9C-4873-AF63-51CAF9C8CB0B}" type="pres">
      <dgm:prSet presAssocID="{586EC380-F825-40AF-B8E0-2243AA3A5A1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101EC85-3A3C-4300-A31C-1252055C8D9E}" type="pres">
      <dgm:prSet presAssocID="{BDEFAB7B-7C1E-47A7-A559-85ACD1D8119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2817D5-40CC-44CE-B590-93B5E47930AC}" type="pres">
      <dgm:prSet presAssocID="{2B2729E5-E78D-4E5E-B1AD-87AB0D891370}" presName="Name9" presStyleLbl="parChTrans1D2" presStyleIdx="1" presStyleCnt="6"/>
      <dgm:spPr/>
      <dgm:t>
        <a:bodyPr/>
        <a:lstStyle/>
        <a:p>
          <a:endParaRPr lang="en-US"/>
        </a:p>
      </dgm:t>
    </dgm:pt>
    <dgm:pt modelId="{753405CE-79DF-4791-AB39-B5EFDEEB4E6A}" type="pres">
      <dgm:prSet presAssocID="{2B2729E5-E78D-4E5E-B1AD-87AB0D89137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08FA708-34A9-49FA-BD72-7B62562753EE}" type="pres">
      <dgm:prSet presAssocID="{0DFBD521-6F75-43CE-A461-459D51328AE4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CC680AC-33EE-423B-A6C6-24B16FFCCF62}" type="pres">
      <dgm:prSet presAssocID="{2A158394-C14A-4F05-B54E-84B33BB3F3FE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0755ED-A10A-4F5B-B8F2-0A3D6C9FD139}" type="pres">
      <dgm:prSet presAssocID="{2A158394-C14A-4F05-B54E-84B33BB3F3F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4C2C56F-970B-4C79-BD02-1E33F03AC75F}" type="pres">
      <dgm:prSet presAssocID="{81C0F039-1D6E-4DA5-908C-D232CED0568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48D7D3-C244-4BF6-ADCB-D93D710620E1}" type="pres">
      <dgm:prSet presAssocID="{74B8F5FB-AEB3-4B15-9963-6F8FAD6DB3C3}" presName="Name9" presStyleLbl="parChTrans1D2" presStyleIdx="3" presStyleCnt="6"/>
      <dgm:spPr/>
      <dgm:t>
        <a:bodyPr/>
        <a:lstStyle/>
        <a:p>
          <a:endParaRPr lang="en-US"/>
        </a:p>
      </dgm:t>
    </dgm:pt>
    <dgm:pt modelId="{6AF4AF3A-79CC-4265-B273-62600295C26B}" type="pres">
      <dgm:prSet presAssocID="{74B8F5FB-AEB3-4B15-9963-6F8FAD6DB3C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02C68D5-9669-4648-A6EE-A00D0FD6A522}" type="pres">
      <dgm:prSet presAssocID="{4F80BC5B-7983-4C91-BD76-3B77E2E26A7C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C37CB94-5C78-4B35-866C-EE1D8A4AC997}" type="pres">
      <dgm:prSet presAssocID="{8E01143E-41B4-4E2C-832C-CA7400B53F81}" presName="Name9" presStyleLbl="parChTrans1D2" presStyleIdx="4" presStyleCnt="6"/>
      <dgm:spPr/>
      <dgm:t>
        <a:bodyPr/>
        <a:lstStyle/>
        <a:p>
          <a:endParaRPr lang="en-US"/>
        </a:p>
      </dgm:t>
    </dgm:pt>
    <dgm:pt modelId="{524A5524-9050-4D74-84C5-0BAC27D42589}" type="pres">
      <dgm:prSet presAssocID="{8E01143E-41B4-4E2C-832C-CA7400B53F8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DCFC92D-0D63-4892-BAA0-45B4CC95C57B}" type="pres">
      <dgm:prSet presAssocID="{D90195FE-4D9E-4EBD-A733-11FC8B8172D2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A8D616-417E-490A-AAE2-EE242786EABB}" type="pres">
      <dgm:prSet presAssocID="{585330AE-63A5-4165-8B6C-753E7924C746}" presName="Name9" presStyleLbl="parChTrans1D2" presStyleIdx="5" presStyleCnt="6"/>
      <dgm:spPr/>
      <dgm:t>
        <a:bodyPr/>
        <a:lstStyle/>
        <a:p>
          <a:endParaRPr lang="en-US"/>
        </a:p>
      </dgm:t>
    </dgm:pt>
    <dgm:pt modelId="{EA1D66F4-1941-4479-8D85-8BCE8F70B167}" type="pres">
      <dgm:prSet presAssocID="{585330AE-63A5-4165-8B6C-753E7924C74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8D40467-9063-448B-8092-222FD55D1B79}" type="pres">
      <dgm:prSet presAssocID="{20444D7C-7177-4D3A-97DA-80F847ED5566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7580CA1-B3F3-4BEE-8BE4-F5A385060A2C}" srcId="{788504EA-F889-4257-97B0-D580696B1D7E}" destId="{0DFBD521-6F75-43CE-A461-459D51328AE4}" srcOrd="1" destOrd="0" parTransId="{2B2729E5-E78D-4E5E-B1AD-87AB0D891370}" sibTransId="{0BC054A6-D4A0-4CBC-8D08-2D275B7AD1A2}"/>
    <dgm:cxn modelId="{E5E43E8E-08D6-47B5-AABA-4361C86C677A}" type="presOf" srcId="{585330AE-63A5-4165-8B6C-753E7924C746}" destId="{EA1D66F4-1941-4479-8D85-8BCE8F70B167}" srcOrd="1" destOrd="0" presId="urn:microsoft.com/office/officeart/2005/8/layout/radial1"/>
    <dgm:cxn modelId="{8F7C58DC-1C7B-4CB0-9B14-B5543CB40A6B}" type="presOf" srcId="{2A158394-C14A-4F05-B54E-84B33BB3F3FE}" destId="{BCC680AC-33EE-423B-A6C6-24B16FFCCF62}" srcOrd="0" destOrd="0" presId="urn:microsoft.com/office/officeart/2005/8/layout/radial1"/>
    <dgm:cxn modelId="{B57870F6-B9FD-4EE5-B420-3B1AF41EC095}" type="presOf" srcId="{81C0F039-1D6E-4DA5-908C-D232CED05681}" destId="{44C2C56F-970B-4C79-BD02-1E33F03AC75F}" srcOrd="0" destOrd="0" presId="urn:microsoft.com/office/officeart/2005/8/layout/radial1"/>
    <dgm:cxn modelId="{B77E854A-10FA-44DC-BDD0-A86516938703}" type="presOf" srcId="{585330AE-63A5-4165-8B6C-753E7924C746}" destId="{27A8D616-417E-490A-AAE2-EE242786EABB}" srcOrd="0" destOrd="0" presId="urn:microsoft.com/office/officeart/2005/8/layout/radial1"/>
    <dgm:cxn modelId="{AE21A9AD-022C-4BFC-8B7A-022F9EF10989}" type="presOf" srcId="{BDEFAB7B-7C1E-47A7-A559-85ACD1D81199}" destId="{6101EC85-3A3C-4300-A31C-1252055C8D9E}" srcOrd="0" destOrd="0" presId="urn:microsoft.com/office/officeart/2005/8/layout/radial1"/>
    <dgm:cxn modelId="{7C425676-433F-4F49-9276-2F68E7302479}" type="presOf" srcId="{D90195FE-4D9E-4EBD-A733-11FC8B8172D2}" destId="{FDCFC92D-0D63-4892-BAA0-45B4CC95C57B}" srcOrd="0" destOrd="0" presId="urn:microsoft.com/office/officeart/2005/8/layout/radial1"/>
    <dgm:cxn modelId="{A772DBEC-791E-47CC-BFC4-C34E3EFEED81}" srcId="{CB537ABA-51C9-4FED-8800-7D2A78D42DA1}" destId="{788504EA-F889-4257-97B0-D580696B1D7E}" srcOrd="0" destOrd="0" parTransId="{54A64189-A0B9-4366-8FB9-A065CAA1ED51}" sibTransId="{5C1349C8-CBCF-43B5-AC84-FD4E9D8E139B}"/>
    <dgm:cxn modelId="{896FAE8F-E598-4B41-B206-B67F20952E55}" type="presOf" srcId="{2B2729E5-E78D-4E5E-B1AD-87AB0D891370}" destId="{B82817D5-40CC-44CE-B590-93B5E47930AC}" srcOrd="0" destOrd="0" presId="urn:microsoft.com/office/officeart/2005/8/layout/radial1"/>
    <dgm:cxn modelId="{3F6F1249-0B40-4C77-9A5F-610D6BB3B3FC}" srcId="{788504EA-F889-4257-97B0-D580696B1D7E}" destId="{D90195FE-4D9E-4EBD-A733-11FC8B8172D2}" srcOrd="4" destOrd="0" parTransId="{8E01143E-41B4-4E2C-832C-CA7400B53F81}" sibTransId="{69078DC1-FD4B-46B6-80B3-13ACA88A0453}"/>
    <dgm:cxn modelId="{F17062DD-6F16-4A91-8E5C-D3EA6B4DDD44}" srcId="{788504EA-F889-4257-97B0-D580696B1D7E}" destId="{81C0F039-1D6E-4DA5-908C-D232CED05681}" srcOrd="2" destOrd="0" parTransId="{2A158394-C14A-4F05-B54E-84B33BB3F3FE}" sibTransId="{8563B7DB-643F-47E6-BB22-3BC88ABFF545}"/>
    <dgm:cxn modelId="{B8D6537E-140E-4581-A63F-D4FFBF9BA29D}" type="presOf" srcId="{586EC380-F825-40AF-B8E0-2243AA3A5A1B}" destId="{590B17D2-68E5-4C8F-B020-0B145E880345}" srcOrd="0" destOrd="0" presId="urn:microsoft.com/office/officeart/2005/8/layout/radial1"/>
    <dgm:cxn modelId="{E454568F-D324-44C9-8D1E-EA1343EF8D9C}" type="presOf" srcId="{0DFBD521-6F75-43CE-A461-459D51328AE4}" destId="{A08FA708-34A9-49FA-BD72-7B62562753EE}" srcOrd="0" destOrd="0" presId="urn:microsoft.com/office/officeart/2005/8/layout/radial1"/>
    <dgm:cxn modelId="{3812255B-6E3B-4DEE-88C9-B28CB8FAAC7A}" type="presOf" srcId="{20444D7C-7177-4D3A-97DA-80F847ED5566}" destId="{98D40467-9063-448B-8092-222FD55D1B79}" srcOrd="0" destOrd="0" presId="urn:microsoft.com/office/officeart/2005/8/layout/radial1"/>
    <dgm:cxn modelId="{C7CA4553-AD1D-4AB1-BB1E-C6140773EDC3}" type="presOf" srcId="{2A158394-C14A-4F05-B54E-84B33BB3F3FE}" destId="{960755ED-A10A-4F5B-B8F2-0A3D6C9FD139}" srcOrd="1" destOrd="0" presId="urn:microsoft.com/office/officeart/2005/8/layout/radial1"/>
    <dgm:cxn modelId="{696E671C-A08D-43A0-947C-4699BFE69FC8}" type="presOf" srcId="{4F80BC5B-7983-4C91-BD76-3B77E2E26A7C}" destId="{402C68D5-9669-4648-A6EE-A00D0FD6A522}" srcOrd="0" destOrd="0" presId="urn:microsoft.com/office/officeart/2005/8/layout/radial1"/>
    <dgm:cxn modelId="{B3304B91-85DF-4347-9AE6-147FFEB3A735}" type="presOf" srcId="{2B2729E5-E78D-4E5E-B1AD-87AB0D891370}" destId="{753405CE-79DF-4791-AB39-B5EFDEEB4E6A}" srcOrd="1" destOrd="0" presId="urn:microsoft.com/office/officeart/2005/8/layout/radial1"/>
    <dgm:cxn modelId="{DABC9455-BC17-4F9A-A59D-36B3C05480A5}" type="presOf" srcId="{74B8F5FB-AEB3-4B15-9963-6F8FAD6DB3C3}" destId="{6AF4AF3A-79CC-4265-B273-62600295C26B}" srcOrd="1" destOrd="0" presId="urn:microsoft.com/office/officeart/2005/8/layout/radial1"/>
    <dgm:cxn modelId="{9FBAD7FE-69B8-44D9-9282-B35993F067BF}" type="presOf" srcId="{74B8F5FB-AEB3-4B15-9963-6F8FAD6DB3C3}" destId="{C048D7D3-C244-4BF6-ADCB-D93D710620E1}" srcOrd="0" destOrd="0" presId="urn:microsoft.com/office/officeart/2005/8/layout/radial1"/>
    <dgm:cxn modelId="{C4991745-20A7-4760-9F3D-1CEC403AB4E1}" srcId="{788504EA-F889-4257-97B0-D580696B1D7E}" destId="{4F80BC5B-7983-4C91-BD76-3B77E2E26A7C}" srcOrd="3" destOrd="0" parTransId="{74B8F5FB-AEB3-4B15-9963-6F8FAD6DB3C3}" sibTransId="{B1BFEDA4-4C28-4802-BA43-5B7426773B90}"/>
    <dgm:cxn modelId="{86FA3F6C-EA73-47E5-8ADB-EEBF44F3BA0C}" type="presOf" srcId="{CB537ABA-51C9-4FED-8800-7D2A78D42DA1}" destId="{6D08BB0F-CFF2-4BCA-A932-598359E59172}" srcOrd="0" destOrd="0" presId="urn:microsoft.com/office/officeart/2005/8/layout/radial1"/>
    <dgm:cxn modelId="{BE698B76-9A50-4793-9BCD-E5E873183F5F}" type="presOf" srcId="{788504EA-F889-4257-97B0-D580696B1D7E}" destId="{F91E1DD0-D9E5-4FDA-ABC5-BD041628FC3E}" srcOrd="0" destOrd="0" presId="urn:microsoft.com/office/officeart/2005/8/layout/radial1"/>
    <dgm:cxn modelId="{EC35A3B8-C208-48B1-AEBA-431E0BDBB6D5}" type="presOf" srcId="{8E01143E-41B4-4E2C-832C-CA7400B53F81}" destId="{524A5524-9050-4D74-84C5-0BAC27D42589}" srcOrd="1" destOrd="0" presId="urn:microsoft.com/office/officeart/2005/8/layout/radial1"/>
    <dgm:cxn modelId="{8DB906A7-2E85-4152-BFBE-3E6CB3158CC0}" srcId="{788504EA-F889-4257-97B0-D580696B1D7E}" destId="{20444D7C-7177-4D3A-97DA-80F847ED5566}" srcOrd="5" destOrd="0" parTransId="{585330AE-63A5-4165-8B6C-753E7924C746}" sibTransId="{1665616D-214D-4BA8-B9DB-3CBDBAC4A8CA}"/>
    <dgm:cxn modelId="{6CA1C7E1-2635-4D53-A85A-7F8D963C9C5C}" type="presOf" srcId="{8E01143E-41B4-4E2C-832C-CA7400B53F81}" destId="{1C37CB94-5C78-4B35-866C-EE1D8A4AC997}" srcOrd="0" destOrd="0" presId="urn:microsoft.com/office/officeart/2005/8/layout/radial1"/>
    <dgm:cxn modelId="{41259361-329E-4DBE-B985-F08FA672D40B}" type="presOf" srcId="{586EC380-F825-40AF-B8E0-2243AA3A5A1B}" destId="{E3FA045A-7D9C-4873-AF63-51CAF9C8CB0B}" srcOrd="1" destOrd="0" presId="urn:microsoft.com/office/officeart/2005/8/layout/radial1"/>
    <dgm:cxn modelId="{349BEAAA-0010-418E-84F6-D4714441A21C}" srcId="{788504EA-F889-4257-97B0-D580696B1D7E}" destId="{BDEFAB7B-7C1E-47A7-A559-85ACD1D81199}" srcOrd="0" destOrd="0" parTransId="{586EC380-F825-40AF-B8E0-2243AA3A5A1B}" sibTransId="{746419A5-7590-4A62-9C97-2568439716AA}"/>
    <dgm:cxn modelId="{EDF5E6DC-0D20-439D-89DD-74A40D63F047}" type="presParOf" srcId="{6D08BB0F-CFF2-4BCA-A932-598359E59172}" destId="{F91E1DD0-D9E5-4FDA-ABC5-BD041628FC3E}" srcOrd="0" destOrd="0" presId="urn:microsoft.com/office/officeart/2005/8/layout/radial1"/>
    <dgm:cxn modelId="{261CC708-2E80-4E10-8B4C-DA855448A8D6}" type="presParOf" srcId="{6D08BB0F-CFF2-4BCA-A932-598359E59172}" destId="{590B17D2-68E5-4C8F-B020-0B145E880345}" srcOrd="1" destOrd="0" presId="urn:microsoft.com/office/officeart/2005/8/layout/radial1"/>
    <dgm:cxn modelId="{8CB86195-1A0A-455E-9802-79AC305A487B}" type="presParOf" srcId="{590B17D2-68E5-4C8F-B020-0B145E880345}" destId="{E3FA045A-7D9C-4873-AF63-51CAF9C8CB0B}" srcOrd="0" destOrd="0" presId="urn:microsoft.com/office/officeart/2005/8/layout/radial1"/>
    <dgm:cxn modelId="{7D37D218-C34D-4A97-B6BF-F291CC112B4C}" type="presParOf" srcId="{6D08BB0F-CFF2-4BCA-A932-598359E59172}" destId="{6101EC85-3A3C-4300-A31C-1252055C8D9E}" srcOrd="2" destOrd="0" presId="urn:microsoft.com/office/officeart/2005/8/layout/radial1"/>
    <dgm:cxn modelId="{86FBC330-22D7-410B-A1EF-7827532F4D8F}" type="presParOf" srcId="{6D08BB0F-CFF2-4BCA-A932-598359E59172}" destId="{B82817D5-40CC-44CE-B590-93B5E47930AC}" srcOrd="3" destOrd="0" presId="urn:microsoft.com/office/officeart/2005/8/layout/radial1"/>
    <dgm:cxn modelId="{E1C66285-4B71-4F4E-8B50-7C0CC738730D}" type="presParOf" srcId="{B82817D5-40CC-44CE-B590-93B5E47930AC}" destId="{753405CE-79DF-4791-AB39-B5EFDEEB4E6A}" srcOrd="0" destOrd="0" presId="urn:microsoft.com/office/officeart/2005/8/layout/radial1"/>
    <dgm:cxn modelId="{FD66EB50-3707-4DB8-A488-AB09750FC1A1}" type="presParOf" srcId="{6D08BB0F-CFF2-4BCA-A932-598359E59172}" destId="{A08FA708-34A9-49FA-BD72-7B62562753EE}" srcOrd="4" destOrd="0" presId="urn:microsoft.com/office/officeart/2005/8/layout/radial1"/>
    <dgm:cxn modelId="{18CC4EAF-25E1-4895-A7D4-A0AAA370978D}" type="presParOf" srcId="{6D08BB0F-CFF2-4BCA-A932-598359E59172}" destId="{BCC680AC-33EE-423B-A6C6-24B16FFCCF62}" srcOrd="5" destOrd="0" presId="urn:microsoft.com/office/officeart/2005/8/layout/radial1"/>
    <dgm:cxn modelId="{75A0CB61-E517-47AB-8A50-1FAF2DF85069}" type="presParOf" srcId="{BCC680AC-33EE-423B-A6C6-24B16FFCCF62}" destId="{960755ED-A10A-4F5B-B8F2-0A3D6C9FD139}" srcOrd="0" destOrd="0" presId="urn:microsoft.com/office/officeart/2005/8/layout/radial1"/>
    <dgm:cxn modelId="{7E79D3EB-9336-4D27-8758-51262C70E732}" type="presParOf" srcId="{6D08BB0F-CFF2-4BCA-A932-598359E59172}" destId="{44C2C56F-970B-4C79-BD02-1E33F03AC75F}" srcOrd="6" destOrd="0" presId="urn:microsoft.com/office/officeart/2005/8/layout/radial1"/>
    <dgm:cxn modelId="{C0910ECD-495E-454F-ABC5-873CECE4E5B4}" type="presParOf" srcId="{6D08BB0F-CFF2-4BCA-A932-598359E59172}" destId="{C048D7D3-C244-4BF6-ADCB-D93D710620E1}" srcOrd="7" destOrd="0" presId="urn:microsoft.com/office/officeart/2005/8/layout/radial1"/>
    <dgm:cxn modelId="{979132C6-504F-4AC6-97C2-99A02B21A080}" type="presParOf" srcId="{C048D7D3-C244-4BF6-ADCB-D93D710620E1}" destId="{6AF4AF3A-79CC-4265-B273-62600295C26B}" srcOrd="0" destOrd="0" presId="urn:microsoft.com/office/officeart/2005/8/layout/radial1"/>
    <dgm:cxn modelId="{B42B2078-1774-4EF8-A1A4-6156A42B22EA}" type="presParOf" srcId="{6D08BB0F-CFF2-4BCA-A932-598359E59172}" destId="{402C68D5-9669-4648-A6EE-A00D0FD6A522}" srcOrd="8" destOrd="0" presId="urn:microsoft.com/office/officeart/2005/8/layout/radial1"/>
    <dgm:cxn modelId="{547A24C7-F14F-4D07-81E8-F4AA354778CA}" type="presParOf" srcId="{6D08BB0F-CFF2-4BCA-A932-598359E59172}" destId="{1C37CB94-5C78-4B35-866C-EE1D8A4AC997}" srcOrd="9" destOrd="0" presId="urn:microsoft.com/office/officeart/2005/8/layout/radial1"/>
    <dgm:cxn modelId="{D07C60C7-4669-428B-BC14-23E0EA1F2A95}" type="presParOf" srcId="{1C37CB94-5C78-4B35-866C-EE1D8A4AC997}" destId="{524A5524-9050-4D74-84C5-0BAC27D42589}" srcOrd="0" destOrd="0" presId="urn:microsoft.com/office/officeart/2005/8/layout/radial1"/>
    <dgm:cxn modelId="{1BABD718-E949-4064-96CA-8DDE9D8480E7}" type="presParOf" srcId="{6D08BB0F-CFF2-4BCA-A932-598359E59172}" destId="{FDCFC92D-0D63-4892-BAA0-45B4CC95C57B}" srcOrd="10" destOrd="0" presId="urn:microsoft.com/office/officeart/2005/8/layout/radial1"/>
    <dgm:cxn modelId="{16AD16E6-0FCD-4B83-8E43-6FF09BDF9C56}" type="presParOf" srcId="{6D08BB0F-CFF2-4BCA-A932-598359E59172}" destId="{27A8D616-417E-490A-AAE2-EE242786EABB}" srcOrd="11" destOrd="0" presId="urn:microsoft.com/office/officeart/2005/8/layout/radial1"/>
    <dgm:cxn modelId="{C27A0D0E-E327-48A4-89CF-7E9E0DC448E6}" type="presParOf" srcId="{27A8D616-417E-490A-AAE2-EE242786EABB}" destId="{EA1D66F4-1941-4479-8D85-8BCE8F70B167}" srcOrd="0" destOrd="0" presId="urn:microsoft.com/office/officeart/2005/8/layout/radial1"/>
    <dgm:cxn modelId="{011D9622-54B6-4396-A6A7-1077236D877F}" type="presParOf" srcId="{6D08BB0F-CFF2-4BCA-A932-598359E59172}" destId="{98D40467-9063-448B-8092-222FD55D1B79}" srcOrd="12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2270A-580A-4C67-A615-F0C74C3330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0F361-499E-433D-B2A8-E70CC480D5BD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Fund specific projects</a:t>
          </a:r>
          <a:endParaRPr lang="en-US" dirty="0"/>
        </a:p>
      </dgm:t>
    </dgm:pt>
    <dgm:pt modelId="{C98D044B-87A7-4106-8C26-19E64FA0F05F}" type="parTrans" cxnId="{0190754B-CF97-4AE1-B491-259AC844C216}">
      <dgm:prSet/>
      <dgm:spPr/>
      <dgm:t>
        <a:bodyPr/>
        <a:lstStyle/>
        <a:p>
          <a:endParaRPr lang="en-US"/>
        </a:p>
      </dgm:t>
    </dgm:pt>
    <dgm:pt modelId="{92681AD2-EC4D-4C4A-8B54-8735C0BA39B6}" type="sibTrans" cxnId="{0190754B-CF97-4AE1-B491-259AC844C216}">
      <dgm:prSet/>
      <dgm:spPr/>
      <dgm:t>
        <a:bodyPr/>
        <a:lstStyle/>
        <a:p>
          <a:endParaRPr lang="en-US"/>
        </a:p>
      </dgm:t>
    </dgm:pt>
    <dgm:pt modelId="{DF58ED22-496D-42B8-A726-640E431636A4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Provide opportunities for collaborative efforts to create change or solve a problem</a:t>
          </a:r>
          <a:endParaRPr lang="en-US" dirty="0"/>
        </a:p>
      </dgm:t>
    </dgm:pt>
    <dgm:pt modelId="{835B1841-7849-490B-B34E-84F4910FE79E}" type="parTrans" cxnId="{32144275-73A7-4A00-9B19-DBA1463D979C}">
      <dgm:prSet/>
      <dgm:spPr/>
      <dgm:t>
        <a:bodyPr/>
        <a:lstStyle/>
        <a:p>
          <a:endParaRPr lang="en-US"/>
        </a:p>
      </dgm:t>
    </dgm:pt>
    <dgm:pt modelId="{08DB65CE-14A4-4682-BA10-0B66D8942B61}" type="sibTrans" cxnId="{32144275-73A7-4A00-9B19-DBA1463D979C}">
      <dgm:prSet/>
      <dgm:spPr/>
      <dgm:t>
        <a:bodyPr/>
        <a:lstStyle/>
        <a:p>
          <a:endParaRPr lang="en-US"/>
        </a:p>
      </dgm:t>
    </dgm:pt>
    <dgm:pt modelId="{21CCB16D-8FD9-4F75-9972-0FE366E723EC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Incorporate values into design</a:t>
          </a:r>
          <a:endParaRPr lang="en-US" dirty="0"/>
        </a:p>
      </dgm:t>
    </dgm:pt>
    <dgm:pt modelId="{77FDD2AB-B0CD-44BD-B989-0C3D36BC2A98}" type="parTrans" cxnId="{8CB9F30F-60D7-47B2-9520-818036CDF2A3}">
      <dgm:prSet/>
      <dgm:spPr/>
      <dgm:t>
        <a:bodyPr/>
        <a:lstStyle/>
        <a:p>
          <a:endParaRPr lang="en-US"/>
        </a:p>
      </dgm:t>
    </dgm:pt>
    <dgm:pt modelId="{5591C2A8-9D31-42EA-AA0B-F2EE507EB740}" type="sibTrans" cxnId="{8CB9F30F-60D7-47B2-9520-818036CDF2A3}">
      <dgm:prSet/>
      <dgm:spPr/>
      <dgm:t>
        <a:bodyPr/>
        <a:lstStyle/>
        <a:p>
          <a:endParaRPr lang="en-US"/>
        </a:p>
      </dgm:t>
    </dgm:pt>
    <dgm:pt modelId="{D6E9E54E-CC88-421D-A9E6-471F1FBDFEA4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Promote emotional ties</a:t>
          </a:r>
          <a:endParaRPr lang="en-US" dirty="0"/>
        </a:p>
      </dgm:t>
    </dgm:pt>
    <dgm:pt modelId="{279EE0DD-F925-4060-A4C5-05024A6BBB7F}" type="parTrans" cxnId="{72B84B93-8A0D-43C4-89AF-79F6E63530AB}">
      <dgm:prSet/>
      <dgm:spPr/>
      <dgm:t>
        <a:bodyPr/>
        <a:lstStyle/>
        <a:p>
          <a:endParaRPr lang="en-US"/>
        </a:p>
      </dgm:t>
    </dgm:pt>
    <dgm:pt modelId="{2DBEEFEA-8160-423A-8D8C-7C5282DDBF84}" type="sibTrans" cxnId="{72B84B93-8A0D-43C4-89AF-79F6E63530AB}">
      <dgm:prSet/>
      <dgm:spPr/>
      <dgm:t>
        <a:bodyPr/>
        <a:lstStyle/>
        <a:p>
          <a:endParaRPr lang="en-US"/>
        </a:p>
      </dgm:t>
    </dgm:pt>
    <dgm:pt modelId="{D97912E5-6421-440C-A40D-987B6E329A54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Develop cultivation process</a:t>
          </a:r>
          <a:endParaRPr lang="en-US" dirty="0"/>
        </a:p>
      </dgm:t>
    </dgm:pt>
    <dgm:pt modelId="{26B1CF36-DFBE-421B-A6C6-BD452BD933C9}" type="parTrans" cxnId="{6C9AE169-7B51-4BD8-90AC-8D7802D6E13C}">
      <dgm:prSet/>
      <dgm:spPr/>
      <dgm:t>
        <a:bodyPr/>
        <a:lstStyle/>
        <a:p>
          <a:endParaRPr lang="en-US"/>
        </a:p>
      </dgm:t>
    </dgm:pt>
    <dgm:pt modelId="{FC691D5F-2EB2-473E-884A-8CA6AA6B3DC1}" type="sibTrans" cxnId="{6C9AE169-7B51-4BD8-90AC-8D7802D6E13C}">
      <dgm:prSet/>
      <dgm:spPr/>
      <dgm:t>
        <a:bodyPr/>
        <a:lstStyle/>
        <a:p>
          <a:endParaRPr lang="en-US"/>
        </a:p>
      </dgm:t>
    </dgm:pt>
    <dgm:pt modelId="{E6C7241A-37A7-475A-9EAC-400E7BF5A60A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Show impact of programs they support</a:t>
          </a:r>
          <a:endParaRPr lang="en-US" dirty="0"/>
        </a:p>
      </dgm:t>
    </dgm:pt>
    <dgm:pt modelId="{E4617007-6051-44EE-B74B-9A1147DA9717}" type="parTrans" cxnId="{A65A8B60-3344-40F2-95E5-823671B29ABC}">
      <dgm:prSet/>
      <dgm:spPr/>
      <dgm:t>
        <a:bodyPr/>
        <a:lstStyle/>
        <a:p>
          <a:endParaRPr lang="en-US"/>
        </a:p>
      </dgm:t>
    </dgm:pt>
    <dgm:pt modelId="{62C9D8F2-0B85-4E53-8330-62319E217192}" type="sibTrans" cxnId="{A65A8B60-3344-40F2-95E5-823671B29ABC}">
      <dgm:prSet/>
      <dgm:spPr/>
      <dgm:t>
        <a:bodyPr/>
        <a:lstStyle/>
        <a:p>
          <a:endParaRPr lang="en-US"/>
        </a:p>
      </dgm:t>
    </dgm:pt>
    <dgm:pt modelId="{52AB4A4D-D536-43A9-B89A-AD9ECD35BD76}">
      <dgm:prSet phldrT="[Text]"/>
      <dgm:spPr>
        <a:solidFill>
          <a:srgbClr val="00447C"/>
        </a:solidFill>
      </dgm:spPr>
      <dgm:t>
        <a:bodyPr lIns="91440" tIns="91440" rIns="91440" bIns="91440"/>
        <a:lstStyle/>
        <a:p>
          <a:r>
            <a:rPr lang="en-US" dirty="0" smtClean="0"/>
            <a:t>Increased percentage of  women on the board</a:t>
          </a:r>
          <a:endParaRPr lang="en-US" dirty="0"/>
        </a:p>
      </dgm:t>
    </dgm:pt>
    <dgm:pt modelId="{1E1248B7-77E4-4346-B12D-F8E498356196}" type="parTrans" cxnId="{F8E67081-2DC0-4B1F-B23D-16F1C958CD1E}">
      <dgm:prSet/>
      <dgm:spPr/>
      <dgm:t>
        <a:bodyPr/>
        <a:lstStyle/>
        <a:p>
          <a:endParaRPr lang="en-US"/>
        </a:p>
      </dgm:t>
    </dgm:pt>
    <dgm:pt modelId="{A79676DE-E5AE-440A-9D29-0CBB20F04273}" type="sibTrans" cxnId="{F8E67081-2DC0-4B1F-B23D-16F1C958CD1E}">
      <dgm:prSet/>
      <dgm:spPr/>
      <dgm:t>
        <a:bodyPr/>
        <a:lstStyle/>
        <a:p>
          <a:endParaRPr lang="en-US"/>
        </a:p>
      </dgm:t>
    </dgm:pt>
    <dgm:pt modelId="{5009ECE6-B07E-4414-8D6F-C1CBC0044826}">
      <dgm:prSet/>
      <dgm:spPr>
        <a:solidFill>
          <a:srgbClr val="00447C"/>
        </a:solidFill>
      </dgm:spPr>
      <dgm:t>
        <a:bodyPr/>
        <a:lstStyle/>
        <a:p>
          <a:r>
            <a:rPr lang="en-US" dirty="0" smtClean="0"/>
            <a:t>Address concerns about financial security and family legacy</a:t>
          </a:r>
          <a:endParaRPr lang="en-US" dirty="0"/>
        </a:p>
      </dgm:t>
    </dgm:pt>
    <dgm:pt modelId="{37E7651F-0F23-41D4-9F4E-F0E1F6143B3E}" type="parTrans" cxnId="{932D35E6-CC9E-4EB1-A2D4-A124C9CBF218}">
      <dgm:prSet/>
      <dgm:spPr/>
      <dgm:t>
        <a:bodyPr/>
        <a:lstStyle/>
        <a:p>
          <a:endParaRPr lang="en-US"/>
        </a:p>
      </dgm:t>
    </dgm:pt>
    <dgm:pt modelId="{7CD80976-47F7-4022-8EC8-25317C2EB23E}" type="sibTrans" cxnId="{932D35E6-CC9E-4EB1-A2D4-A124C9CBF218}">
      <dgm:prSet/>
      <dgm:spPr/>
      <dgm:t>
        <a:bodyPr/>
        <a:lstStyle/>
        <a:p>
          <a:endParaRPr lang="en-US"/>
        </a:p>
      </dgm:t>
    </dgm:pt>
    <dgm:pt modelId="{F88EFB40-CC3C-49C1-9539-C2F9D8321FB8}" type="pres">
      <dgm:prSet presAssocID="{94A2270A-580A-4C67-A615-F0C74C3330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DB967-59CC-4FD5-BE69-7C78FFB9A401}" type="pres">
      <dgm:prSet presAssocID="{2EE0F361-499E-433D-B2A8-E70CC480D5B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D57FD-D790-4244-A0B5-CDF0C3FCEFFF}" type="pres">
      <dgm:prSet presAssocID="{92681AD2-EC4D-4C4A-8B54-8735C0BA39B6}" presName="sibTrans" presStyleCnt="0"/>
      <dgm:spPr/>
    </dgm:pt>
    <dgm:pt modelId="{F6F47175-131E-49CC-8BCE-7EB794B835D5}" type="pres">
      <dgm:prSet presAssocID="{DF58ED22-496D-42B8-A726-640E431636A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0D7C-0010-4AD9-89E5-D49D7103B0DF}" type="pres">
      <dgm:prSet presAssocID="{08DB65CE-14A4-4682-BA10-0B66D8942B61}" presName="sibTrans" presStyleCnt="0"/>
      <dgm:spPr/>
    </dgm:pt>
    <dgm:pt modelId="{6BB0AED3-2254-4955-9D89-BEFFFA4F68ED}" type="pres">
      <dgm:prSet presAssocID="{21CCB16D-8FD9-4F75-9972-0FE366E723E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BA753-D1EC-475F-8343-BF6D7165E4BE}" type="pres">
      <dgm:prSet presAssocID="{5591C2A8-9D31-42EA-AA0B-F2EE507EB740}" presName="sibTrans" presStyleCnt="0"/>
      <dgm:spPr/>
    </dgm:pt>
    <dgm:pt modelId="{379BA5C7-FE9F-41EA-95C0-BEF84282B846}" type="pres">
      <dgm:prSet presAssocID="{D6E9E54E-CC88-421D-A9E6-471F1FBDFE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A9BC-12B0-4BBC-AB52-77AA38089FA5}" type="pres">
      <dgm:prSet presAssocID="{2DBEEFEA-8160-423A-8D8C-7C5282DDBF84}" presName="sibTrans" presStyleCnt="0"/>
      <dgm:spPr/>
    </dgm:pt>
    <dgm:pt modelId="{EEBFB605-4F68-4D57-BF57-E2C7F1B72E31}" type="pres">
      <dgm:prSet presAssocID="{D97912E5-6421-440C-A40D-987B6E329A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77B14-C478-4313-B67A-53B2704F016F}" type="pres">
      <dgm:prSet presAssocID="{FC691D5F-2EB2-473E-884A-8CA6AA6B3DC1}" presName="sibTrans" presStyleCnt="0"/>
      <dgm:spPr/>
    </dgm:pt>
    <dgm:pt modelId="{BF06D850-C0DE-4852-878C-C6404EF0559D}" type="pres">
      <dgm:prSet presAssocID="{E6C7241A-37A7-475A-9EAC-400E7BF5A60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965D7-199D-483C-B1BF-8A73EBE0C69D}" type="pres">
      <dgm:prSet presAssocID="{62C9D8F2-0B85-4E53-8330-62319E217192}" presName="sibTrans" presStyleCnt="0"/>
      <dgm:spPr/>
    </dgm:pt>
    <dgm:pt modelId="{A7BCAC83-DEB1-47A8-8ECC-3D6FF9AD6D82}" type="pres">
      <dgm:prSet presAssocID="{52AB4A4D-D536-43A9-B89A-AD9ECD35BD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A8A7F-85BB-42DC-A0E6-F846A1F66E99}" type="pres">
      <dgm:prSet presAssocID="{A79676DE-E5AE-440A-9D29-0CBB20F04273}" presName="sibTrans" presStyleCnt="0"/>
      <dgm:spPr/>
    </dgm:pt>
    <dgm:pt modelId="{34E1C833-37F8-480A-AEF5-344BFDDE31E1}" type="pres">
      <dgm:prSet presAssocID="{5009ECE6-B07E-4414-8D6F-C1CBC00448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0EC13-E9CF-418D-BFF4-ADB906802E76}" type="presOf" srcId="{2EE0F361-499E-433D-B2A8-E70CC480D5BD}" destId="{041DB967-59CC-4FD5-BE69-7C78FFB9A401}" srcOrd="0" destOrd="0" presId="urn:microsoft.com/office/officeart/2005/8/layout/default"/>
    <dgm:cxn modelId="{59C4C6F6-290F-469F-B29E-051F0047A012}" type="presOf" srcId="{94A2270A-580A-4C67-A615-F0C74C3330E9}" destId="{F88EFB40-CC3C-49C1-9539-C2F9D8321FB8}" srcOrd="0" destOrd="0" presId="urn:microsoft.com/office/officeart/2005/8/layout/default"/>
    <dgm:cxn modelId="{72B84B93-8A0D-43C4-89AF-79F6E63530AB}" srcId="{94A2270A-580A-4C67-A615-F0C74C3330E9}" destId="{D6E9E54E-CC88-421D-A9E6-471F1FBDFEA4}" srcOrd="3" destOrd="0" parTransId="{279EE0DD-F925-4060-A4C5-05024A6BBB7F}" sibTransId="{2DBEEFEA-8160-423A-8D8C-7C5282DDBF84}"/>
    <dgm:cxn modelId="{6C9AE169-7B51-4BD8-90AC-8D7802D6E13C}" srcId="{94A2270A-580A-4C67-A615-F0C74C3330E9}" destId="{D97912E5-6421-440C-A40D-987B6E329A54}" srcOrd="4" destOrd="0" parTransId="{26B1CF36-DFBE-421B-A6C6-BD452BD933C9}" sibTransId="{FC691D5F-2EB2-473E-884A-8CA6AA6B3DC1}"/>
    <dgm:cxn modelId="{F8E67081-2DC0-4B1F-B23D-16F1C958CD1E}" srcId="{94A2270A-580A-4C67-A615-F0C74C3330E9}" destId="{52AB4A4D-D536-43A9-B89A-AD9ECD35BD76}" srcOrd="6" destOrd="0" parTransId="{1E1248B7-77E4-4346-B12D-F8E498356196}" sibTransId="{A79676DE-E5AE-440A-9D29-0CBB20F04273}"/>
    <dgm:cxn modelId="{32144275-73A7-4A00-9B19-DBA1463D979C}" srcId="{94A2270A-580A-4C67-A615-F0C74C3330E9}" destId="{DF58ED22-496D-42B8-A726-640E431636A4}" srcOrd="1" destOrd="0" parTransId="{835B1841-7849-490B-B34E-84F4910FE79E}" sibTransId="{08DB65CE-14A4-4682-BA10-0B66D8942B61}"/>
    <dgm:cxn modelId="{586F76DD-1280-48ED-B923-C2F936C32FB1}" type="presOf" srcId="{52AB4A4D-D536-43A9-B89A-AD9ECD35BD76}" destId="{A7BCAC83-DEB1-47A8-8ECC-3D6FF9AD6D82}" srcOrd="0" destOrd="0" presId="urn:microsoft.com/office/officeart/2005/8/layout/default"/>
    <dgm:cxn modelId="{4EF0B5DD-2AE5-4C25-9AFD-1E0FE20FC8AD}" type="presOf" srcId="{5009ECE6-B07E-4414-8D6F-C1CBC0044826}" destId="{34E1C833-37F8-480A-AEF5-344BFDDE31E1}" srcOrd="0" destOrd="0" presId="urn:microsoft.com/office/officeart/2005/8/layout/default"/>
    <dgm:cxn modelId="{2BEBF571-2A68-4A9F-9084-173B8560862D}" type="presOf" srcId="{21CCB16D-8FD9-4F75-9972-0FE366E723EC}" destId="{6BB0AED3-2254-4955-9D89-BEFFFA4F68ED}" srcOrd="0" destOrd="0" presId="urn:microsoft.com/office/officeart/2005/8/layout/default"/>
    <dgm:cxn modelId="{8CB9F30F-60D7-47B2-9520-818036CDF2A3}" srcId="{94A2270A-580A-4C67-A615-F0C74C3330E9}" destId="{21CCB16D-8FD9-4F75-9972-0FE366E723EC}" srcOrd="2" destOrd="0" parTransId="{77FDD2AB-B0CD-44BD-B989-0C3D36BC2A98}" sibTransId="{5591C2A8-9D31-42EA-AA0B-F2EE507EB740}"/>
    <dgm:cxn modelId="{A65A8B60-3344-40F2-95E5-823671B29ABC}" srcId="{94A2270A-580A-4C67-A615-F0C74C3330E9}" destId="{E6C7241A-37A7-475A-9EAC-400E7BF5A60A}" srcOrd="5" destOrd="0" parTransId="{E4617007-6051-44EE-B74B-9A1147DA9717}" sibTransId="{62C9D8F2-0B85-4E53-8330-62319E217192}"/>
    <dgm:cxn modelId="{932D35E6-CC9E-4EB1-A2D4-A124C9CBF218}" srcId="{94A2270A-580A-4C67-A615-F0C74C3330E9}" destId="{5009ECE6-B07E-4414-8D6F-C1CBC0044826}" srcOrd="7" destOrd="0" parTransId="{37E7651F-0F23-41D4-9F4E-F0E1F6143B3E}" sibTransId="{7CD80976-47F7-4022-8EC8-25317C2EB23E}"/>
    <dgm:cxn modelId="{4702E935-92F1-4808-9E23-0B9B5B7D0901}" type="presOf" srcId="{DF58ED22-496D-42B8-A726-640E431636A4}" destId="{F6F47175-131E-49CC-8BCE-7EB794B835D5}" srcOrd="0" destOrd="0" presId="urn:microsoft.com/office/officeart/2005/8/layout/default"/>
    <dgm:cxn modelId="{5D77830A-FCD2-4946-9B49-CF9A2797BCC6}" type="presOf" srcId="{D97912E5-6421-440C-A40D-987B6E329A54}" destId="{EEBFB605-4F68-4D57-BF57-E2C7F1B72E31}" srcOrd="0" destOrd="0" presId="urn:microsoft.com/office/officeart/2005/8/layout/default"/>
    <dgm:cxn modelId="{B29AD2E7-FE1E-43CD-AF9C-12260EA99F9C}" type="presOf" srcId="{D6E9E54E-CC88-421D-A9E6-471F1FBDFEA4}" destId="{379BA5C7-FE9F-41EA-95C0-BEF84282B846}" srcOrd="0" destOrd="0" presId="urn:microsoft.com/office/officeart/2005/8/layout/default"/>
    <dgm:cxn modelId="{9D350B1E-F1BC-4D7D-BF24-2F12F98FEC99}" type="presOf" srcId="{E6C7241A-37A7-475A-9EAC-400E7BF5A60A}" destId="{BF06D850-C0DE-4852-878C-C6404EF0559D}" srcOrd="0" destOrd="0" presId="urn:microsoft.com/office/officeart/2005/8/layout/default"/>
    <dgm:cxn modelId="{0190754B-CF97-4AE1-B491-259AC844C216}" srcId="{94A2270A-580A-4C67-A615-F0C74C3330E9}" destId="{2EE0F361-499E-433D-B2A8-E70CC480D5BD}" srcOrd="0" destOrd="0" parTransId="{C98D044B-87A7-4106-8C26-19E64FA0F05F}" sibTransId="{92681AD2-EC4D-4C4A-8B54-8735C0BA39B6}"/>
    <dgm:cxn modelId="{8DEB9C99-EA8E-4949-91A3-E58A2428E0D6}" type="presParOf" srcId="{F88EFB40-CC3C-49C1-9539-C2F9D8321FB8}" destId="{041DB967-59CC-4FD5-BE69-7C78FFB9A401}" srcOrd="0" destOrd="0" presId="urn:microsoft.com/office/officeart/2005/8/layout/default"/>
    <dgm:cxn modelId="{A40980EF-849B-4B91-A626-3A93E71C488F}" type="presParOf" srcId="{F88EFB40-CC3C-49C1-9539-C2F9D8321FB8}" destId="{13CD57FD-D790-4244-A0B5-CDF0C3FCEFFF}" srcOrd="1" destOrd="0" presId="urn:microsoft.com/office/officeart/2005/8/layout/default"/>
    <dgm:cxn modelId="{E90D0742-87F6-4F3E-A636-9DB1D66C1C65}" type="presParOf" srcId="{F88EFB40-CC3C-49C1-9539-C2F9D8321FB8}" destId="{F6F47175-131E-49CC-8BCE-7EB794B835D5}" srcOrd="2" destOrd="0" presId="urn:microsoft.com/office/officeart/2005/8/layout/default"/>
    <dgm:cxn modelId="{8A7F0A5A-3794-403D-A91E-9711B24054D9}" type="presParOf" srcId="{F88EFB40-CC3C-49C1-9539-C2F9D8321FB8}" destId="{345E0D7C-0010-4AD9-89E5-D49D7103B0DF}" srcOrd="3" destOrd="0" presId="urn:microsoft.com/office/officeart/2005/8/layout/default"/>
    <dgm:cxn modelId="{57FC1DE8-B79B-4820-9CF1-43AEBC468A5C}" type="presParOf" srcId="{F88EFB40-CC3C-49C1-9539-C2F9D8321FB8}" destId="{6BB0AED3-2254-4955-9D89-BEFFFA4F68ED}" srcOrd="4" destOrd="0" presId="urn:microsoft.com/office/officeart/2005/8/layout/default"/>
    <dgm:cxn modelId="{987D427B-283D-48D0-AFE8-AB9B97A097F5}" type="presParOf" srcId="{F88EFB40-CC3C-49C1-9539-C2F9D8321FB8}" destId="{0C4BA753-D1EC-475F-8343-BF6D7165E4BE}" srcOrd="5" destOrd="0" presId="urn:microsoft.com/office/officeart/2005/8/layout/default"/>
    <dgm:cxn modelId="{BAE5A85A-0CC0-4837-8230-2BF7E0C0A48A}" type="presParOf" srcId="{F88EFB40-CC3C-49C1-9539-C2F9D8321FB8}" destId="{379BA5C7-FE9F-41EA-95C0-BEF84282B846}" srcOrd="6" destOrd="0" presId="urn:microsoft.com/office/officeart/2005/8/layout/default"/>
    <dgm:cxn modelId="{099B10E0-EEF8-4C59-922B-AEF67D90FAF2}" type="presParOf" srcId="{F88EFB40-CC3C-49C1-9539-C2F9D8321FB8}" destId="{AB84A9BC-12B0-4BBC-AB52-77AA38089FA5}" srcOrd="7" destOrd="0" presId="urn:microsoft.com/office/officeart/2005/8/layout/default"/>
    <dgm:cxn modelId="{13149252-A28C-4DDD-8EA3-982AF15F874A}" type="presParOf" srcId="{F88EFB40-CC3C-49C1-9539-C2F9D8321FB8}" destId="{EEBFB605-4F68-4D57-BF57-E2C7F1B72E31}" srcOrd="8" destOrd="0" presId="urn:microsoft.com/office/officeart/2005/8/layout/default"/>
    <dgm:cxn modelId="{CAD1815A-D981-4B29-8DBE-3484D8854843}" type="presParOf" srcId="{F88EFB40-CC3C-49C1-9539-C2F9D8321FB8}" destId="{35177B14-C478-4313-B67A-53B2704F016F}" srcOrd="9" destOrd="0" presId="urn:microsoft.com/office/officeart/2005/8/layout/default"/>
    <dgm:cxn modelId="{538C9BC7-DC24-4A2C-ADF9-18A050CE5B3B}" type="presParOf" srcId="{F88EFB40-CC3C-49C1-9539-C2F9D8321FB8}" destId="{BF06D850-C0DE-4852-878C-C6404EF0559D}" srcOrd="10" destOrd="0" presId="urn:microsoft.com/office/officeart/2005/8/layout/default"/>
    <dgm:cxn modelId="{EE255B1E-7846-4B4A-8839-C6FB17E3B2C0}" type="presParOf" srcId="{F88EFB40-CC3C-49C1-9539-C2F9D8321FB8}" destId="{39A965D7-199D-483C-B1BF-8A73EBE0C69D}" srcOrd="11" destOrd="0" presId="urn:microsoft.com/office/officeart/2005/8/layout/default"/>
    <dgm:cxn modelId="{C9B42E10-C6F7-4B71-BF42-06EF9123A101}" type="presParOf" srcId="{F88EFB40-CC3C-49C1-9539-C2F9D8321FB8}" destId="{A7BCAC83-DEB1-47A8-8ECC-3D6FF9AD6D82}" srcOrd="12" destOrd="0" presId="urn:microsoft.com/office/officeart/2005/8/layout/default"/>
    <dgm:cxn modelId="{9068830C-37B7-454B-A140-8C73DF743CF7}" type="presParOf" srcId="{F88EFB40-CC3C-49C1-9539-C2F9D8321FB8}" destId="{61BA8A7F-85BB-42DC-A0E6-F846A1F66E99}" srcOrd="13" destOrd="0" presId="urn:microsoft.com/office/officeart/2005/8/layout/default"/>
    <dgm:cxn modelId="{9C4662D3-2235-48F8-B09E-6DADD2100DE4}" type="presParOf" srcId="{F88EFB40-CC3C-49C1-9539-C2F9D8321FB8}" destId="{34E1C833-37F8-480A-AEF5-344BFDDE31E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E1DD0-D9E5-4FDA-ABC5-BD041628FC3E}">
      <dsp:nvSpPr>
        <dsp:cNvPr id="0" name=""/>
        <dsp:cNvSpPr/>
      </dsp:nvSpPr>
      <dsp:spPr>
        <a:xfrm>
          <a:off x="3635198" y="1679398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Unique Components in a Typical Woman’s Giving Process</a:t>
          </a:r>
          <a:endParaRPr lang="en-US" sz="1400" b="1" kern="1200" dirty="0"/>
        </a:p>
      </dsp:txBody>
      <dsp:txXfrm>
        <a:off x="3635198" y="1679398"/>
        <a:ext cx="1289403" cy="1289403"/>
      </dsp:txXfrm>
    </dsp:sp>
    <dsp:sp modelId="{590B17D2-68E5-4C8F-B020-0B145E880345}">
      <dsp:nvSpPr>
        <dsp:cNvPr id="0" name=""/>
        <dsp:cNvSpPr/>
      </dsp:nvSpPr>
      <dsp:spPr>
        <a:xfrm rot="16200000">
          <a:off x="4086132" y="1472073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4270211" y="1475941"/>
        <a:ext cx="19376" cy="19376"/>
      </dsp:txXfrm>
    </dsp:sp>
    <dsp:sp modelId="{6101EC85-3A3C-4300-A31C-1252055C8D9E}">
      <dsp:nvSpPr>
        <dsp:cNvPr id="0" name=""/>
        <dsp:cNvSpPr/>
      </dsp:nvSpPr>
      <dsp:spPr>
        <a:xfrm>
          <a:off x="3635198" y="2458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Create</a:t>
          </a:r>
          <a:endParaRPr lang="en-US" sz="1600" b="1" kern="1200" dirty="0" smtClean="0"/>
        </a:p>
      </dsp:txBody>
      <dsp:txXfrm>
        <a:off x="3635198" y="2458"/>
        <a:ext cx="1289403" cy="1289403"/>
      </dsp:txXfrm>
    </dsp:sp>
    <dsp:sp modelId="{B82817D5-40CC-44CE-B590-93B5E47930AC}">
      <dsp:nvSpPr>
        <dsp:cNvPr id="0" name=""/>
        <dsp:cNvSpPr/>
      </dsp:nvSpPr>
      <dsp:spPr>
        <a:xfrm rot="19800000">
          <a:off x="4812268" y="1891308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4996347" y="1895176"/>
        <a:ext cx="19376" cy="19376"/>
      </dsp:txXfrm>
    </dsp:sp>
    <dsp:sp modelId="{A08FA708-34A9-49FA-BD72-7B62562753EE}">
      <dsp:nvSpPr>
        <dsp:cNvPr id="0" name=""/>
        <dsp:cNvSpPr/>
      </dsp:nvSpPr>
      <dsp:spPr>
        <a:xfrm>
          <a:off x="5087470" y="840928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Change</a:t>
          </a:r>
        </a:p>
      </dsp:txBody>
      <dsp:txXfrm>
        <a:off x="5087470" y="840928"/>
        <a:ext cx="1289403" cy="1289403"/>
      </dsp:txXfrm>
    </dsp:sp>
    <dsp:sp modelId="{BCC680AC-33EE-423B-A6C6-24B16FFCCF62}">
      <dsp:nvSpPr>
        <dsp:cNvPr id="0" name=""/>
        <dsp:cNvSpPr/>
      </dsp:nvSpPr>
      <dsp:spPr>
        <a:xfrm rot="1800000">
          <a:off x="4812268" y="2729777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4996347" y="2733646"/>
        <a:ext cx="19376" cy="19376"/>
      </dsp:txXfrm>
    </dsp:sp>
    <dsp:sp modelId="{44C2C56F-970B-4C79-BD02-1E33F03AC75F}">
      <dsp:nvSpPr>
        <dsp:cNvPr id="0" name=""/>
        <dsp:cNvSpPr/>
      </dsp:nvSpPr>
      <dsp:spPr>
        <a:xfrm>
          <a:off x="5087470" y="2517867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Connect</a:t>
          </a:r>
        </a:p>
      </dsp:txBody>
      <dsp:txXfrm>
        <a:off x="5087470" y="2517867"/>
        <a:ext cx="1289403" cy="1289403"/>
      </dsp:txXfrm>
    </dsp:sp>
    <dsp:sp modelId="{C048D7D3-C244-4BF6-ADCB-D93D710620E1}">
      <dsp:nvSpPr>
        <dsp:cNvPr id="0" name=""/>
        <dsp:cNvSpPr/>
      </dsp:nvSpPr>
      <dsp:spPr>
        <a:xfrm rot="5400000">
          <a:off x="4086132" y="3149012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270211" y="3152881"/>
        <a:ext cx="19376" cy="19376"/>
      </dsp:txXfrm>
    </dsp:sp>
    <dsp:sp modelId="{402C68D5-9669-4648-A6EE-A00D0FD6A522}">
      <dsp:nvSpPr>
        <dsp:cNvPr id="0" name=""/>
        <dsp:cNvSpPr/>
      </dsp:nvSpPr>
      <dsp:spPr>
        <a:xfrm>
          <a:off x="3635198" y="3356337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Collaborate</a:t>
          </a:r>
        </a:p>
      </dsp:txBody>
      <dsp:txXfrm>
        <a:off x="3635198" y="3356337"/>
        <a:ext cx="1289403" cy="1289403"/>
      </dsp:txXfrm>
    </dsp:sp>
    <dsp:sp modelId="{1C37CB94-5C78-4B35-866C-EE1D8A4AC997}">
      <dsp:nvSpPr>
        <dsp:cNvPr id="0" name=""/>
        <dsp:cNvSpPr/>
      </dsp:nvSpPr>
      <dsp:spPr>
        <a:xfrm rot="9000000">
          <a:off x="3359995" y="2729777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544075" y="2733646"/>
        <a:ext cx="19376" cy="19376"/>
      </dsp:txXfrm>
    </dsp:sp>
    <dsp:sp modelId="{FDCFC92D-0D63-4892-BAA0-45B4CC95C57B}">
      <dsp:nvSpPr>
        <dsp:cNvPr id="0" name=""/>
        <dsp:cNvSpPr/>
      </dsp:nvSpPr>
      <dsp:spPr>
        <a:xfrm>
          <a:off x="2182926" y="2517867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Commit</a:t>
          </a:r>
        </a:p>
      </dsp:txBody>
      <dsp:txXfrm>
        <a:off x="2182926" y="2517867"/>
        <a:ext cx="1289403" cy="1289403"/>
      </dsp:txXfrm>
    </dsp:sp>
    <dsp:sp modelId="{27A8D616-417E-490A-AAE2-EE242786EABB}">
      <dsp:nvSpPr>
        <dsp:cNvPr id="0" name=""/>
        <dsp:cNvSpPr/>
      </dsp:nvSpPr>
      <dsp:spPr>
        <a:xfrm rot="12600000">
          <a:off x="3359995" y="1891308"/>
          <a:ext cx="38753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7535" y="13557"/>
              </a:lnTo>
            </a:path>
          </a:pathLst>
        </a:custGeom>
        <a:noFill/>
        <a:ln w="25400" cap="flat" cmpd="sng" algn="ctr">
          <a:solidFill>
            <a:srgbClr val="0044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3544075" y="1895176"/>
        <a:ext cx="19376" cy="19376"/>
      </dsp:txXfrm>
    </dsp:sp>
    <dsp:sp modelId="{98D40467-9063-448B-8092-222FD55D1B79}">
      <dsp:nvSpPr>
        <dsp:cNvPr id="0" name=""/>
        <dsp:cNvSpPr/>
      </dsp:nvSpPr>
      <dsp:spPr>
        <a:xfrm>
          <a:off x="2182926" y="840928"/>
          <a:ext cx="1289403" cy="1289403"/>
        </a:xfrm>
        <a:prstGeom prst="round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Celebrate</a:t>
          </a:r>
        </a:p>
      </dsp:txBody>
      <dsp:txXfrm>
        <a:off x="2182926" y="840928"/>
        <a:ext cx="1289403" cy="1289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DB967-59CC-4FD5-BE69-7C78FFB9A401}">
      <dsp:nvSpPr>
        <dsp:cNvPr id="0" name=""/>
        <dsp:cNvSpPr/>
      </dsp:nvSpPr>
      <dsp:spPr>
        <a:xfrm>
          <a:off x="697553" y="3312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 specific projects</a:t>
          </a:r>
          <a:endParaRPr lang="en-US" sz="1600" kern="1200" dirty="0"/>
        </a:p>
      </dsp:txBody>
      <dsp:txXfrm>
        <a:off x="697553" y="3312"/>
        <a:ext cx="2077735" cy="1246641"/>
      </dsp:txXfrm>
    </dsp:sp>
    <dsp:sp modelId="{F6F47175-131E-49CC-8BCE-7EB794B835D5}">
      <dsp:nvSpPr>
        <dsp:cNvPr id="0" name=""/>
        <dsp:cNvSpPr/>
      </dsp:nvSpPr>
      <dsp:spPr>
        <a:xfrm>
          <a:off x="2983063" y="3312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opportunities for collaborative efforts to create change or solve a problem</a:t>
          </a:r>
          <a:endParaRPr lang="en-US" sz="1600" kern="1200" dirty="0"/>
        </a:p>
      </dsp:txBody>
      <dsp:txXfrm>
        <a:off x="2983063" y="3312"/>
        <a:ext cx="2077735" cy="1246641"/>
      </dsp:txXfrm>
    </dsp:sp>
    <dsp:sp modelId="{6BB0AED3-2254-4955-9D89-BEFFFA4F68ED}">
      <dsp:nvSpPr>
        <dsp:cNvPr id="0" name=""/>
        <dsp:cNvSpPr/>
      </dsp:nvSpPr>
      <dsp:spPr>
        <a:xfrm>
          <a:off x="5268572" y="3312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Incorporate values into design</a:t>
          </a:r>
          <a:endParaRPr lang="en-US" sz="1600" kern="1200" dirty="0"/>
        </a:p>
      </dsp:txBody>
      <dsp:txXfrm>
        <a:off x="5268572" y="3312"/>
        <a:ext cx="2077735" cy="1246641"/>
      </dsp:txXfrm>
    </dsp:sp>
    <dsp:sp modelId="{379BA5C7-FE9F-41EA-95C0-BEF84282B846}">
      <dsp:nvSpPr>
        <dsp:cNvPr id="0" name=""/>
        <dsp:cNvSpPr/>
      </dsp:nvSpPr>
      <dsp:spPr>
        <a:xfrm>
          <a:off x="697553" y="1457727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Promote emotional ties</a:t>
          </a:r>
          <a:endParaRPr lang="en-US" sz="1600" kern="1200" dirty="0"/>
        </a:p>
      </dsp:txBody>
      <dsp:txXfrm>
        <a:off x="697553" y="1457727"/>
        <a:ext cx="2077735" cy="1246641"/>
      </dsp:txXfrm>
    </dsp:sp>
    <dsp:sp modelId="{EEBFB605-4F68-4D57-BF57-E2C7F1B72E31}">
      <dsp:nvSpPr>
        <dsp:cNvPr id="0" name=""/>
        <dsp:cNvSpPr/>
      </dsp:nvSpPr>
      <dsp:spPr>
        <a:xfrm>
          <a:off x="2983063" y="1457727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 cultivation process</a:t>
          </a:r>
          <a:endParaRPr lang="en-US" sz="1600" kern="1200" dirty="0"/>
        </a:p>
      </dsp:txBody>
      <dsp:txXfrm>
        <a:off x="2983063" y="1457727"/>
        <a:ext cx="2077735" cy="1246641"/>
      </dsp:txXfrm>
    </dsp:sp>
    <dsp:sp modelId="{BF06D850-C0DE-4852-878C-C6404EF0559D}">
      <dsp:nvSpPr>
        <dsp:cNvPr id="0" name=""/>
        <dsp:cNvSpPr/>
      </dsp:nvSpPr>
      <dsp:spPr>
        <a:xfrm>
          <a:off x="5268572" y="1457727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Show impact of programs they support</a:t>
          </a:r>
          <a:endParaRPr lang="en-US" sz="1600" kern="1200" dirty="0"/>
        </a:p>
      </dsp:txBody>
      <dsp:txXfrm>
        <a:off x="5268572" y="1457727"/>
        <a:ext cx="2077735" cy="1246641"/>
      </dsp:txXfrm>
    </dsp:sp>
    <dsp:sp modelId="{A7BCAC83-DEB1-47A8-8ECC-3D6FF9AD6D82}">
      <dsp:nvSpPr>
        <dsp:cNvPr id="0" name=""/>
        <dsp:cNvSpPr/>
      </dsp:nvSpPr>
      <dsp:spPr>
        <a:xfrm>
          <a:off x="1840308" y="2912142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percentage of  women on the board</a:t>
          </a:r>
          <a:endParaRPr lang="en-US" sz="1600" kern="1200" dirty="0"/>
        </a:p>
      </dsp:txBody>
      <dsp:txXfrm>
        <a:off x="1840308" y="2912142"/>
        <a:ext cx="2077735" cy="1246641"/>
      </dsp:txXfrm>
    </dsp:sp>
    <dsp:sp modelId="{34E1C833-37F8-480A-AEF5-344BFDDE31E1}">
      <dsp:nvSpPr>
        <dsp:cNvPr id="0" name=""/>
        <dsp:cNvSpPr/>
      </dsp:nvSpPr>
      <dsp:spPr>
        <a:xfrm>
          <a:off x="4125817" y="2912142"/>
          <a:ext cx="2077735" cy="1246641"/>
        </a:xfrm>
        <a:prstGeom prst="rect">
          <a:avLst/>
        </a:prstGeom>
        <a:solidFill>
          <a:srgbClr val="0044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Address concerns about financial security and family legacy</a:t>
          </a:r>
          <a:endParaRPr lang="en-US" sz="1600" kern="1200" dirty="0"/>
        </a:p>
      </dsp:txBody>
      <dsp:txXfrm>
        <a:off x="4125817" y="2912142"/>
        <a:ext cx="2077735" cy="1246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7" tIns="0" rIns="19227" bIns="0" numCol="1" anchor="t" anchorCtr="0" compatLnSpc="1">
            <a:prstTxWarp prst="textNoShape">
              <a:avLst/>
            </a:prstTxWarp>
          </a:bodyPr>
          <a:lstStyle>
            <a:lvl1pPr defTabSz="922951" eaLnBrk="0" hangingPunct="0">
              <a:lnSpc>
                <a:spcPct val="100000"/>
              </a:lnSpc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7" tIns="0" rIns="19227" bIns="0" numCol="1" anchor="t" anchorCtr="0" compatLnSpc="1">
            <a:prstTxWarp prst="textNoShape">
              <a:avLst/>
            </a:prstTxWarp>
          </a:bodyPr>
          <a:lstStyle>
            <a:lvl1pPr algn="r" defTabSz="922951" eaLnBrk="0" hangingPunct="0">
              <a:lnSpc>
                <a:spcPct val="100000"/>
              </a:lnSpc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4" rIns="92927" bIns="46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7" tIns="0" rIns="19227" bIns="0" numCol="1" anchor="b" anchorCtr="0" compatLnSpc="1">
            <a:prstTxWarp prst="textNoShape">
              <a:avLst/>
            </a:prstTxWarp>
          </a:bodyPr>
          <a:lstStyle>
            <a:lvl1pPr defTabSz="922951" eaLnBrk="0" hangingPunct="0">
              <a:lnSpc>
                <a:spcPct val="100000"/>
              </a:lnSpc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7" tIns="0" rIns="19227" bIns="0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000" i="1">
                <a:ea typeface="ＭＳ Ｐゴシック" pitchFamily="1" charset="-128"/>
              </a:defRPr>
            </a:lvl1pPr>
          </a:lstStyle>
          <a:p>
            <a:pPr>
              <a:defRPr/>
            </a:pPr>
            <a:fld id="{885D886F-2866-436E-A24E-1069E84DF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BBB0F62B-7757-4D87-89BC-395643E2621F}" type="slidenum">
              <a:rPr lang="en-US" smtClean="0">
                <a:ea typeface="ＭＳ Ｐゴシック" pitchFamily="34" charset="-128"/>
              </a:rPr>
              <a:pPr defTabSz="920750"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8C4AF-C6AA-456A-AA77-75EC04F0E000}" type="slidenum">
              <a:rPr lang="en-US" smtClean="0">
                <a:latin typeface="Arial" charset="0"/>
                <a:ea typeface="MS PGothic" pitchFamily="34" charset="-128"/>
              </a:rPr>
              <a:pPr/>
              <a:t>10</a:t>
            </a:fld>
            <a:endParaRPr lang="en-US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D886F-2866-436E-A24E-1069E84DF2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D886F-2866-436E-A24E-1069E84DF2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80BF843-06C8-4A11-9C29-863721170AD5}" type="slidenum">
              <a:rPr lang="en-US" smtClean="0">
                <a:ea typeface="ＭＳ Ｐゴシック" pitchFamily="34" charset="-128"/>
              </a:rPr>
              <a:pPr defTabSz="920750"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80BF843-06C8-4A11-9C29-863721170AD5}" type="slidenum">
              <a:rPr lang="en-US" smtClean="0">
                <a:ea typeface="ＭＳ Ｐゴシック" pitchFamily="34" charset="-128"/>
              </a:rPr>
              <a:pPr defTabSz="920750"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9FB5BB4-B407-47BF-808C-808F5F75465B}" type="slidenum">
              <a:rPr lang="en-US" smtClean="0">
                <a:ea typeface="ＭＳ Ｐゴシック" pitchFamily="34" charset="-128"/>
              </a:rPr>
              <a:pPr defTabSz="920750"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D886F-2866-436E-A24E-1069E84DF2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D94DD-ED5B-4C71-855F-9A91A5DA3B50}" type="slidenum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D886F-2866-436E-A24E-1069E84DF2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416043-83EA-4617-AB20-62BFD4CD42B5}" type="slidenum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E9C3-4A3D-4809-B259-485B38CF8C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 userDrawn="1"/>
        </p:nvGrpSpPr>
        <p:grpSpPr bwMode="auto">
          <a:xfrm>
            <a:off x="254000" y="457200"/>
            <a:ext cx="8666163" cy="1009650"/>
            <a:chOff x="254000" y="495300"/>
            <a:chExt cx="8666263" cy="1009014"/>
          </a:xfrm>
        </p:grpSpPr>
        <p:pic>
          <p:nvPicPr>
            <p:cNvPr id="3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000" y="495300"/>
              <a:ext cx="148644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3074" y="498474"/>
              <a:ext cx="1603963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037" y="498474"/>
              <a:ext cx="271287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2758" y="498473"/>
              <a:ext cx="1637505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9912" y="498474"/>
              <a:ext cx="1260945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6"/>
          <p:cNvGrpSpPr>
            <a:grpSpLocks/>
          </p:cNvGrpSpPr>
          <p:nvPr userDrawn="1"/>
        </p:nvGrpSpPr>
        <p:grpSpPr bwMode="auto">
          <a:xfrm>
            <a:off x="254000" y="5164138"/>
            <a:ext cx="8686800" cy="990600"/>
            <a:chOff x="254000" y="4795443"/>
            <a:chExt cx="8639175" cy="990601"/>
          </a:xfrm>
        </p:grpSpPr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0533" y="4795445"/>
              <a:ext cx="1125681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3423" y="4795445"/>
              <a:ext cx="2471713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66214" y="4795443"/>
              <a:ext cx="109248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000" y="4795445"/>
              <a:ext cx="783023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58703" y="4795444"/>
              <a:ext cx="138472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40195" y="4795443"/>
              <a:ext cx="205298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2011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gray">
          <a:xfrm>
            <a:off x="2287588" y="622300"/>
            <a:ext cx="6234112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7888" y="1765299"/>
            <a:ext cx="5486400" cy="2860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78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BECD-68B7-4C62-8991-54F6340CB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78C9-17F8-44EB-AF63-956893C92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42900"/>
            <a:ext cx="206375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342900"/>
            <a:ext cx="6042025" cy="57515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6EBC-1CDD-40BF-9909-C9E63B49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8062-C725-43E5-8D87-4DD99286A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482600"/>
            <a:ext cx="2211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0" y="711202"/>
            <a:ext cx="5600700" cy="555852"/>
          </a:xfrm>
        </p:spPr>
        <p:txBody>
          <a:bodyPr/>
          <a:lstStyle>
            <a:lvl1pPr algn="l">
              <a:defRPr>
                <a:solidFill>
                  <a:srgbClr val="0044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18100" y="6529388"/>
            <a:ext cx="3863975" cy="269875"/>
          </a:xfrm>
        </p:spPr>
        <p:txBody>
          <a:bodyPr/>
          <a:lstStyle>
            <a:lvl1pPr>
              <a:defRPr sz="400"/>
            </a:lvl1pPr>
          </a:lstStyle>
          <a:p>
            <a:pPr>
              <a:defRPr/>
            </a:pPr>
            <a:fld id="{BB5502E3-BB0A-4C8D-90A7-EE797E021CD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2011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56ED-7707-4B6F-A57F-B7A61F9DC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36575" y="6369050"/>
            <a:ext cx="15970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 smtClean="0">
              <a:latin typeface="+mj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457200" cy="304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8EB4E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3446-0D5C-433F-B53F-A027E82A58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6575" y="6369050"/>
            <a:ext cx="205422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500" b="1" dirty="0" smtClean="0">
                <a:solidFill>
                  <a:srgbClr val="8EB4E3"/>
                </a:solidFill>
              </a:rPr>
              <a:t>#WomenDonors</a:t>
            </a:r>
            <a:endParaRPr lang="en-US" sz="15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12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8301-2420-4C13-8E9E-91CC84CCBC6B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DF53-CC08-4005-9D8A-D2127EEF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 userDrawn="1"/>
        </p:nvSpPr>
        <p:spPr bwMode="gray">
          <a:xfrm>
            <a:off x="477838" y="6557963"/>
            <a:ext cx="841533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7E7E81"/>
                </a:solidFill>
                <a:ea typeface="ＭＳ Ｐゴシック" pitchFamily="1" charset="-128"/>
              </a:rPr>
              <a:t>Copyright © 2011 Orr Associates, Inc.  All Rights Reserved.</a:t>
            </a:r>
            <a:endParaRPr lang="en-US" sz="1000" dirty="0">
              <a:solidFill>
                <a:srgbClr val="7E7E81"/>
              </a:solidFill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44475" y="279400"/>
            <a:ext cx="8686800" cy="60833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ea typeface="+mn-ea"/>
            </a:endParaRPr>
          </a:p>
        </p:txBody>
      </p:sp>
      <p:grpSp>
        <p:nvGrpSpPr>
          <p:cNvPr id="4" name="Group 25"/>
          <p:cNvGrpSpPr>
            <a:grpSpLocks/>
          </p:cNvGrpSpPr>
          <p:nvPr userDrawn="1"/>
        </p:nvGrpSpPr>
        <p:grpSpPr bwMode="auto">
          <a:xfrm>
            <a:off x="254000" y="457200"/>
            <a:ext cx="8666163" cy="1009650"/>
            <a:chOff x="254000" y="495300"/>
            <a:chExt cx="8666263" cy="1009014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000" y="495300"/>
              <a:ext cx="148644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3074" y="498474"/>
              <a:ext cx="1603963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037" y="498474"/>
              <a:ext cx="271287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2758" y="498473"/>
              <a:ext cx="1637505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9912" y="498474"/>
              <a:ext cx="1260945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6"/>
          <p:cNvGrpSpPr>
            <a:grpSpLocks/>
          </p:cNvGrpSpPr>
          <p:nvPr userDrawn="1"/>
        </p:nvGrpSpPr>
        <p:grpSpPr bwMode="auto">
          <a:xfrm>
            <a:off x="254000" y="5164138"/>
            <a:ext cx="8686800" cy="990600"/>
            <a:chOff x="254000" y="4795443"/>
            <a:chExt cx="8639175" cy="990601"/>
          </a:xfrm>
        </p:grpSpPr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0533" y="4795445"/>
              <a:ext cx="1125681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3423" y="4795445"/>
              <a:ext cx="2471713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66214" y="4795443"/>
              <a:ext cx="109248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000" y="4795445"/>
              <a:ext cx="783023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58703" y="4795444"/>
              <a:ext cx="138472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40195" y="4795443"/>
              <a:ext cx="205298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206375" y="1473200"/>
            <a:ext cx="7264400" cy="43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 i="1" dirty="0">
                <a:solidFill>
                  <a:srgbClr val="C00000"/>
                </a:solidFill>
                <a:ea typeface="ＭＳ Ｐゴシック" pitchFamily="1" charset="-128"/>
              </a:rPr>
              <a:t>Orr Associates, Inc.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1400" b="1" i="1" dirty="0">
                <a:solidFill>
                  <a:srgbClr val="C00000"/>
                </a:solidFill>
                <a:ea typeface="ＭＳ Ｐゴシック" pitchFamily="1" charset="-128"/>
              </a:rPr>
              <a:t>   …Helping Our Clients Help Others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E239-4927-42BC-A200-7FC41A27E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9FF4-D199-4A55-829A-86B2C9329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088" y="6400800"/>
            <a:ext cx="32623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981200"/>
            <a:ext cx="3944937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981200"/>
            <a:ext cx="394652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769A-9D7A-4845-B557-21B914BAC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7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1899"/>
            <a:ext cx="4040188" cy="3624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1899"/>
            <a:ext cx="4041775" cy="3624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7587" y="622300"/>
            <a:ext cx="6234113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3B18-AC2C-4420-8329-F2BCD2950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587D-7161-495A-BB2A-8303B46B8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3299-32FB-41FD-97F3-2A47C0D1C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54200"/>
            <a:ext cx="5111750" cy="4271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4200"/>
            <a:ext cx="3008313" cy="427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7587" y="622300"/>
            <a:ext cx="6234113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3101-4C56-484A-B732-EAD7DEAA3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5375-9504-4C60-8DFE-8777CCE7A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088" y="6400800"/>
            <a:ext cx="32623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gray">
          <a:xfrm>
            <a:off x="2287588" y="622300"/>
            <a:ext cx="62341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488" tIns="44450" rIns="90488" bIns="44450"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7888" y="1765299"/>
            <a:ext cx="5486400" cy="2860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78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6C7F-8390-4253-B6BA-824BE3CC0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4A27-0A45-410F-9849-11CAB528E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42900"/>
            <a:ext cx="206375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342900"/>
            <a:ext cx="6042025" cy="57515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8DFC-B165-4B8E-B609-113B5E159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82C6-C170-4BE4-BA69-F33DF20EE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9B78-67B8-45F6-B383-5F9599B5B724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5535-5455-4CA9-8F50-01915AC63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6A4-6D6E-4CD3-A908-9C05EB49DAF4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C225-A01B-4CA3-9418-975C4BC70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EBEB-50CD-45F3-A718-E0F5EB64DDE7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3EFB-B1DB-4EE4-9C3B-DAFF3A243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E1B8-FE4F-4843-82A1-4DA6D4123475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DC81-802B-4875-9CFD-9E6A63C95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B3A3-CEB4-4D96-B101-60D89F7F584E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EFC2-EB76-459D-A028-5F54B5910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26ED-1BD8-43A8-B8BB-8EE8562DEC41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375C-0CA3-4BC3-B512-FAFE594DD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981200"/>
            <a:ext cx="3944937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981200"/>
            <a:ext cx="394652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78FC-1B04-4148-9CED-1532DB4C9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411F-0DB5-476E-BA25-98DBAA5D43BF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B65D-6743-4F50-8B5B-EE334E2DF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B999-7BFA-4C77-BB07-23BE2B0F8848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3FB2-DED5-4DF4-96E2-26550A8F5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447F-D861-4B24-BA66-E6FA88379C15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1560-BD3F-45BC-99DF-AD7474FC8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2683-574C-4582-9391-6EAAA4E01C53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AEFC-44C6-4A43-9BE1-CBE905523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F836-8235-4D39-88FE-5DAD35FAD420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823E-CDAD-40B2-AB7E-2298FE885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7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1899"/>
            <a:ext cx="4040188" cy="3624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1899"/>
            <a:ext cx="4041775" cy="3624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7587" y="622300"/>
            <a:ext cx="6234113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E777-9AFA-467D-81FC-2B596EAD4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A7EA-1E77-4A86-9551-901ACCC55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D72B-346F-4CB7-9536-582242987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54200"/>
            <a:ext cx="5111750" cy="4271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4200"/>
            <a:ext cx="3008313" cy="427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7587" y="622300"/>
            <a:ext cx="6234113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0463-AEB0-40E9-A6F0-68DF94DE3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Orr Associates, Inc.  All Rights Reserved.</a:t>
            </a:r>
            <a:endParaRPr lang="en-US"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9" name="Rectangle 15"/>
          <p:cNvSpPr>
            <a:spLocks noChangeArrowheads="1"/>
          </p:cNvSpPr>
          <p:nvPr userDrawn="1"/>
        </p:nvSpPr>
        <p:spPr bwMode="auto">
          <a:xfrm>
            <a:off x="233363" y="495300"/>
            <a:ext cx="8732837" cy="98742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7838" y="1981200"/>
            <a:ext cx="8043862" cy="411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88213" y="652938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900">
                <a:solidFill>
                  <a:srgbClr val="7E7E8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AD6A7C7-3159-43C3-BBFD-C3EF91E17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2287588" y="622300"/>
            <a:ext cx="6234112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7638" y="6342063"/>
            <a:ext cx="3262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7E7E8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Copyright © 2010 Orr Associates, Inc. All Rights Reserved.</a:t>
            </a:r>
            <a:endParaRPr lang="en-US" sz="1000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92100" y="495300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203200" y="241300"/>
            <a:ext cx="8778875" cy="6176963"/>
          </a:xfrm>
          <a:prstGeom prst="rect">
            <a:avLst/>
          </a:prstGeom>
          <a:noFill/>
          <a:ln w="63500" cap="flat" cmpd="thickThin" algn="ctr">
            <a:solidFill>
              <a:srgbClr val="5577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29" r:id="rId3"/>
    <p:sldLayoutId id="2147487345" r:id="rId4"/>
    <p:sldLayoutId id="2147487346" r:id="rId5"/>
    <p:sldLayoutId id="2147487347" r:id="rId6"/>
    <p:sldLayoutId id="2147487348" r:id="rId7"/>
    <p:sldLayoutId id="2147487349" r:id="rId8"/>
    <p:sldLayoutId id="2147487350" r:id="rId9"/>
    <p:sldLayoutId id="2147487351" r:id="rId10"/>
    <p:sldLayoutId id="2147487352" r:id="rId11"/>
    <p:sldLayoutId id="2147487353" r:id="rId12"/>
    <p:sldLayoutId id="2147487330" r:id="rId13"/>
    <p:sldLayoutId id="2147487365" r:id="rId14"/>
    <p:sldLayoutId id="2147487366" r:id="rId15"/>
    <p:sldLayoutId id="2147487367" r:id="rId16"/>
    <p:sldLayoutId id="2147487368" r:id="rId17"/>
    <p:sldLayoutId id="2147487369" r:id="rId18"/>
    <p:sldLayoutId id="2147487370" r:id="rId19"/>
    <p:sldLayoutId id="2147487371" r:id="rId20"/>
    <p:sldLayoutId id="2147487372" r:id="rId21"/>
    <p:sldLayoutId id="2147487373" r:id="rId22"/>
    <p:sldLayoutId id="2147487374" r:id="rId23"/>
    <p:sldLayoutId id="2147487375" r:id="rId24"/>
    <p:sldLayoutId id="2147487376" r:id="rId25"/>
    <p:sldLayoutId id="2147487377" r:id="rId26"/>
    <p:sldLayoutId id="2147487378" r:id="rId27"/>
    <p:sldLayoutId id="2147487379" r:id="rId28"/>
    <p:sldLayoutId id="2147487380" r:id="rId29"/>
    <p:sldLayoutId id="2147487381" r:id="rId30"/>
    <p:sldLayoutId id="2147487382" r:id="rId3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799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799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799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799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799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E3E3E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392113" indent="-2174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200">
          <a:solidFill>
            <a:srgbClr val="3E3E3E"/>
          </a:solidFill>
          <a:latin typeface="+mn-lt"/>
          <a:ea typeface="ＭＳ Ｐゴシック" pitchFamily="1" charset="-128"/>
        </a:defRPr>
      </a:lvl2pPr>
      <a:lvl3pPr marL="523875" indent="-130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3E3E3E"/>
          </a:solidFill>
          <a:latin typeface="+mn-lt"/>
          <a:ea typeface="ＭＳ Ｐゴシック" pitchFamily="1" charset="-128"/>
        </a:defRPr>
      </a:lvl3pPr>
      <a:lvl4pPr marL="720725" indent="-1952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200">
          <a:solidFill>
            <a:srgbClr val="3E3E3E"/>
          </a:solidFill>
          <a:latin typeface="+mn-lt"/>
          <a:ea typeface="ＭＳ Ｐゴシック" pitchFamily="1" charset="-128"/>
        </a:defRPr>
      </a:lvl4pPr>
      <a:lvl5pPr marL="8683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3E3E3E"/>
          </a:solidFill>
          <a:latin typeface="+mn-lt"/>
          <a:ea typeface="ＭＳ Ｐゴシック" pitchFamily="1" charset="-128"/>
        </a:defRPr>
      </a:lvl5pPr>
      <a:lvl6pPr marL="13255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6pPr>
      <a:lvl7pPr marL="17827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7pPr>
      <a:lvl8pPr marL="22399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8pPr>
      <a:lvl9pPr marL="26971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9" name="Rectangle 15"/>
          <p:cNvSpPr>
            <a:spLocks noChangeArrowheads="1"/>
          </p:cNvSpPr>
          <p:nvPr userDrawn="1"/>
        </p:nvSpPr>
        <p:spPr bwMode="auto">
          <a:xfrm>
            <a:off x="233363" y="495300"/>
            <a:ext cx="8732837" cy="98742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7838" y="1981200"/>
            <a:ext cx="8043862" cy="411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88213" y="652938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900">
                <a:solidFill>
                  <a:srgbClr val="7E7E8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123B2839-CAF6-43A9-84C5-6A4E917CC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2287588" y="622300"/>
            <a:ext cx="6234112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7638" y="6342063"/>
            <a:ext cx="3262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7E7E8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Copyright © 2010 Orr Associates, Inc. All Rights Reserved.</a:t>
            </a:r>
            <a:endParaRPr lang="en-US" sz="1000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100" y="495300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203200" y="241300"/>
            <a:ext cx="8778875" cy="6176963"/>
          </a:xfrm>
          <a:prstGeom prst="rect">
            <a:avLst/>
          </a:prstGeom>
          <a:noFill/>
          <a:ln w="63500" cmpd="thickThin">
            <a:solidFill>
              <a:srgbClr val="5577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4" r:id="rId1"/>
    <p:sldLayoutId id="2147487355" r:id="rId2"/>
    <p:sldLayoutId id="2147487356" r:id="rId3"/>
    <p:sldLayoutId id="2147487357" r:id="rId4"/>
    <p:sldLayoutId id="2147487358" r:id="rId5"/>
    <p:sldLayoutId id="2147487359" r:id="rId6"/>
    <p:sldLayoutId id="2147487360" r:id="rId7"/>
    <p:sldLayoutId id="2147487361" r:id="rId8"/>
    <p:sldLayoutId id="2147487362" r:id="rId9"/>
    <p:sldLayoutId id="2147487363" r:id="rId10"/>
    <p:sldLayoutId id="2147487364" r:id="rId11"/>
    <p:sldLayoutId id="214748733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77AE98"/>
          </a:solidFill>
          <a:latin typeface="+mn-lt"/>
          <a:ea typeface="ＭＳ Ｐゴシック" charset="0"/>
          <a:cs typeface="ＭＳ Ｐゴシック" charset="0"/>
        </a:defRPr>
      </a:lvl1pPr>
      <a:lvl2pPr marL="392113" indent="-2174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200">
          <a:solidFill>
            <a:srgbClr val="77AE98"/>
          </a:solidFill>
          <a:latin typeface="+mn-lt"/>
          <a:ea typeface="ＭＳ Ｐゴシック" charset="0"/>
        </a:defRPr>
      </a:lvl2pPr>
      <a:lvl3pPr marL="523875" indent="-130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  <a:ea typeface="ＭＳ Ｐゴシック" charset="0"/>
        </a:defRPr>
      </a:lvl3pPr>
      <a:lvl4pPr marL="720725" indent="-1952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200">
          <a:solidFill>
            <a:srgbClr val="77AE98"/>
          </a:solidFill>
          <a:latin typeface="+mn-lt"/>
          <a:ea typeface="ＭＳ Ｐゴシック" charset="0"/>
        </a:defRPr>
      </a:lvl4pPr>
      <a:lvl5pPr marL="8683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  <a:ea typeface="ＭＳ Ｐゴシック" charset="0"/>
        </a:defRPr>
      </a:lvl5pPr>
      <a:lvl6pPr marL="13255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6pPr>
      <a:lvl7pPr marL="17827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7pPr>
      <a:lvl8pPr marL="22399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8pPr>
      <a:lvl9pPr marL="2697163" indent="-146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77AE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1200">
                <a:solidFill>
                  <a:srgbClr val="898989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06DB6803-26D0-422C-81B1-A15A141F0B12}" type="datetime1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8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200">
                <a:solidFill>
                  <a:srgbClr val="898989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6491A15A-604A-4B6C-8C66-AA70D8203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2" r:id="rId1"/>
    <p:sldLayoutId id="2147487333" r:id="rId2"/>
    <p:sldLayoutId id="2147487334" r:id="rId3"/>
    <p:sldLayoutId id="2147487335" r:id="rId4"/>
    <p:sldLayoutId id="2147487336" r:id="rId5"/>
    <p:sldLayoutId id="2147487337" r:id="rId6"/>
    <p:sldLayoutId id="2147487338" r:id="rId7"/>
    <p:sldLayoutId id="2147487339" r:id="rId8"/>
    <p:sldLayoutId id="2147487340" r:id="rId9"/>
    <p:sldLayoutId id="2147487341" r:id="rId10"/>
    <p:sldLayoutId id="21474873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smtClean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42900" y="1981200"/>
            <a:ext cx="7700963" cy="41132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595959"/>
                </a:solidFill>
              </a:rPr>
              <a:t>Women Donors: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595959"/>
                </a:solidFill>
              </a:rPr>
              <a:t>Philanthropy’s Untapped Resource</a:t>
            </a:r>
            <a:endParaRPr lang="en-US" sz="2800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300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March 11, 2014</a:t>
            </a:r>
          </a:p>
          <a:p>
            <a:pPr>
              <a:lnSpc>
                <a:spcPct val="80000"/>
              </a:lnSpc>
              <a:buNone/>
            </a:pPr>
            <a:endParaRPr lang="en-US" sz="1600" i="1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1600" i="1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1600" i="1" dirty="0" smtClean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i="1" dirty="0" smtClean="0">
                <a:solidFill>
                  <a:srgbClr val="595959"/>
                </a:solidFill>
              </a:rPr>
              <a:t>Kathleen </a:t>
            </a:r>
            <a:r>
              <a:rPr lang="en-US" sz="1600" i="1" dirty="0" err="1" smtClean="0">
                <a:solidFill>
                  <a:srgbClr val="595959"/>
                </a:solidFill>
              </a:rPr>
              <a:t>Loehr</a:t>
            </a:r>
            <a:r>
              <a:rPr lang="en-US" sz="1600" i="1" dirty="0" smtClean="0">
                <a:solidFill>
                  <a:srgbClr val="595959"/>
                </a:solidFill>
              </a:rPr>
              <a:t>, Managing Director</a:t>
            </a:r>
          </a:p>
          <a:p>
            <a:pPr>
              <a:lnSpc>
                <a:spcPct val="80000"/>
              </a:lnSpc>
              <a:buNone/>
            </a:pPr>
            <a:r>
              <a:rPr lang="en-US" sz="1600" i="1" dirty="0" smtClean="0">
                <a:solidFill>
                  <a:srgbClr val="595959"/>
                </a:solidFill>
              </a:rPr>
              <a:t>Orr Associates, Inc. (OAI)</a:t>
            </a: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rgbClr val="3E3E3E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Distinct Perspectives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41300" y="1600200"/>
          <a:ext cx="855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endParaRPr lang="en-US" sz="24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4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00" baseline="30000">
              <a:latin typeface="Gill Sans MT" pitchFamily="34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baseline="3000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 bwMode="auto">
          <a:xfrm>
            <a:off x="2921000" y="884628"/>
            <a:ext cx="5600700" cy="5558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Designing Your Efforts for Women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7838" y="1686910"/>
          <a:ext cx="8043862" cy="416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859ED-8AF8-4D30-B667-B5FE42B29643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510" name="Picture 7" descr="J:\Orr Associates, Inc\Administration\Logo\OAI - Only Block\OAI - Blo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7363" y="5976937"/>
            <a:ext cx="7318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57200" y="6078211"/>
            <a:ext cx="539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30000">
                <a:latin typeface="+mj-lt"/>
                <a:ea typeface="ＭＳ Ｐゴシック" pitchFamily="34" charset="-128"/>
              </a:rPr>
              <a:t>Source:  Mangone &amp; Co., </a:t>
            </a:r>
            <a:r>
              <a:rPr lang="en-US" sz="1600" i="1" baseline="30000">
                <a:latin typeface="+mj-lt"/>
                <a:ea typeface="ＭＳ Ｐゴシック" pitchFamily="34" charset="-128"/>
              </a:rPr>
              <a:t>Women in Philanthropy Program at the American Red Cross</a:t>
            </a:r>
            <a:endParaRPr lang="en-US" sz="1600" i="1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gray">
          <a:xfrm>
            <a:off x="721519" y="2822028"/>
            <a:ext cx="7700963" cy="21055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73038" lvl="0" indent="-173038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1" kern="0" smtClean="0">
                <a:solidFill>
                  <a:srgbClr val="595959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Results of Women’s Philanthropy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" y="6299200"/>
            <a:ext cx="3262313" cy="4572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8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Red Cross</a:t>
            </a:r>
          </a:p>
          <a:p>
            <a:pPr lvl="1"/>
            <a:r>
              <a:rPr lang="en-US" dirty="0" smtClean="0"/>
              <a:t>Tiffany Circle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Jewish Federation of North America</a:t>
            </a:r>
          </a:p>
          <a:p>
            <a:pPr lvl="1"/>
            <a:r>
              <a:rPr lang="en-US" dirty="0" smtClean="0"/>
              <a:t>Lion of Judah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Cornell University</a:t>
            </a:r>
          </a:p>
          <a:p>
            <a:pPr lvl="1"/>
            <a:r>
              <a:rPr lang="en-US" dirty="0" smtClean="0"/>
              <a:t>President’s Council of Cornell Women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gray">
          <a:xfrm>
            <a:off x="721519" y="2837793"/>
            <a:ext cx="7700963" cy="2089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73038" lvl="0" indent="-173038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1" kern="0" dirty="0" smtClean="0">
                <a:solidFill>
                  <a:srgbClr val="595959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Considerations for the Women’s Fund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" y="6299200"/>
            <a:ext cx="3262313" cy="4572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8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What are YOU doing….</a:t>
            </a:r>
          </a:p>
          <a:p>
            <a:endParaRPr lang="en-US" smtClean="0"/>
          </a:p>
          <a:p>
            <a:r>
              <a:rPr lang="en-US" smtClean="0"/>
              <a:t>To make philanthropy mission driven and tangible?</a:t>
            </a:r>
          </a:p>
          <a:p>
            <a:r>
              <a:rPr lang="en-US" smtClean="0"/>
              <a:t>To provide women with opportunities to create change through their giving?</a:t>
            </a:r>
          </a:p>
          <a:p>
            <a:r>
              <a:rPr lang="en-US" smtClean="0"/>
              <a:t>To make the community aware of women’s value, both as donors and as leaders?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29388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Copyright © 2014 Orr Associates, Inc.  All Rights Reserved.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F122B6-8029-4AE9-9A42-93E30006CA04}" type="slidenum">
              <a:rPr lang="en-US" sz="900" smtClean="0">
                <a:ea typeface="ＭＳ Ｐゴシック" pitchFamily="34" charset="-128"/>
              </a:rPr>
              <a:pPr/>
              <a:t>16</a:t>
            </a:fld>
            <a:endParaRPr lang="en-US" sz="90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42063"/>
            <a:ext cx="3262313" cy="4572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dirty="0" smtClean="0">
              <a:ea typeface="ＭＳ Ｐゴシック" pitchFamily="34" charset="-128"/>
            </a:endParaRPr>
          </a:p>
        </p:txBody>
      </p:sp>
      <p:sp>
        <p:nvSpPr>
          <p:cNvPr id="29700" name="Content Placeholder 2"/>
          <p:cNvSpPr txBox="1">
            <a:spLocks/>
          </p:cNvSpPr>
          <p:nvPr/>
        </p:nvSpPr>
        <p:spPr bwMode="gray">
          <a:xfrm>
            <a:off x="177800" y="2144110"/>
            <a:ext cx="8550275" cy="3892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3E3E3E"/>
                </a:solidFill>
              </a:rPr>
              <a:t>Thank you—</a:t>
            </a: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 smtClean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3E3E3E"/>
                </a:solidFill>
              </a:rPr>
              <a:t>To the Community Foundation of</a:t>
            </a: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3E3E3E"/>
                </a:solidFill>
              </a:rPr>
              <a:t>Tompkins County </a:t>
            </a: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3E3E3E"/>
                </a:solidFill>
              </a:rPr>
              <a:t>and </a:t>
            </a: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3E3E3E"/>
                </a:solidFill>
              </a:rPr>
              <a:t>To the Community of Ithaca</a:t>
            </a:r>
            <a:endParaRPr lang="en-US" sz="2800" dirty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u="sng" dirty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3E3E3E"/>
                </a:solidFill>
              </a:rPr>
              <a:t>		</a:t>
            </a:r>
            <a:r>
              <a:rPr lang="en-US" sz="2000" dirty="0">
                <a:solidFill>
                  <a:srgbClr val="3E3E3E"/>
                </a:solidFill>
              </a:rPr>
              <a:t/>
            </a:r>
            <a:br>
              <a:rPr lang="en-US" sz="2000" dirty="0">
                <a:solidFill>
                  <a:srgbClr val="3E3E3E"/>
                </a:solidFill>
              </a:rPr>
            </a:br>
            <a:endParaRPr lang="en-US" sz="2000" dirty="0">
              <a:solidFill>
                <a:srgbClr val="3E3E3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5008" y="725214"/>
            <a:ext cx="637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47C"/>
                </a:solidFill>
              </a:rPr>
              <a:t>The Impact of the Ithaca Community</a:t>
            </a:r>
            <a:endParaRPr lang="en-US" sz="2800" b="1" dirty="0">
              <a:solidFill>
                <a:srgbClr val="0044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F122B6-8029-4AE9-9A42-93E30006CA04}" type="slidenum">
              <a:rPr lang="en-US" sz="900" smtClean="0">
                <a:ea typeface="ＭＳ Ｐゴシック" pitchFamily="34" charset="-128"/>
              </a:rPr>
              <a:pPr/>
              <a:t>17</a:t>
            </a:fld>
            <a:endParaRPr lang="en-US" sz="90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42063"/>
            <a:ext cx="3262313" cy="4572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dirty="0" smtClean="0">
              <a:ea typeface="ＭＳ Ｐゴシック" pitchFamily="34" charset="-128"/>
            </a:endParaRPr>
          </a:p>
        </p:txBody>
      </p:sp>
      <p:sp>
        <p:nvSpPr>
          <p:cNvPr id="29700" name="Content Placeholder 2"/>
          <p:cNvSpPr txBox="1">
            <a:spLocks/>
          </p:cNvSpPr>
          <p:nvPr/>
        </p:nvSpPr>
        <p:spPr bwMode="gray">
          <a:xfrm>
            <a:off x="177800" y="2112579"/>
            <a:ext cx="8550275" cy="3892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3E3E3E"/>
                </a:solidFill>
              </a:rPr>
              <a:t>Questions? Comments?</a:t>
            </a:r>
            <a:endParaRPr lang="en-US" sz="2800" b="1" dirty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u="sng" dirty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3E3E3E"/>
                </a:solidFill>
              </a:rPr>
              <a:t>		</a:t>
            </a:r>
            <a:r>
              <a:rPr lang="en-US" sz="2200" b="1" dirty="0" smtClean="0">
                <a:solidFill>
                  <a:srgbClr val="3E3E3E"/>
                </a:solidFill>
              </a:rPr>
              <a:t>Kathleen </a:t>
            </a:r>
            <a:r>
              <a:rPr lang="en-US" sz="2200" b="1" dirty="0" err="1">
                <a:solidFill>
                  <a:srgbClr val="3E3E3E"/>
                </a:solidFill>
              </a:rPr>
              <a:t>Loehr</a:t>
            </a:r>
            <a:r>
              <a:rPr lang="en-US" sz="2200" b="1" dirty="0">
                <a:solidFill>
                  <a:srgbClr val="3E3E3E"/>
                </a:solidFill>
              </a:rPr>
              <a:t>	</a:t>
            </a:r>
            <a:endParaRPr lang="en-US" sz="2200" b="1" dirty="0" smtClean="0">
              <a:solidFill>
                <a:srgbClr val="3E3E3E"/>
              </a:solidFill>
            </a:endParaRP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3E3E3E"/>
                </a:solidFill>
              </a:rPr>
              <a:t>(</a:t>
            </a:r>
            <a:r>
              <a:rPr lang="en-US" sz="2200" dirty="0">
                <a:solidFill>
                  <a:srgbClr val="3E3E3E"/>
                </a:solidFill>
              </a:rPr>
              <a:t>202) </a:t>
            </a:r>
            <a:r>
              <a:rPr lang="en-US" sz="2200" dirty="0" smtClean="0">
                <a:solidFill>
                  <a:srgbClr val="3E3E3E"/>
                </a:solidFill>
              </a:rPr>
              <a:t>719-8051</a:t>
            </a:r>
          </a:p>
          <a:p>
            <a:pPr marL="173038" indent="-173038" algn="ctr" ea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3E3E3E"/>
                </a:solidFill>
              </a:rPr>
              <a:t>		kloehr@oai-usa.com</a:t>
            </a:r>
            <a:r>
              <a:rPr lang="en-US" sz="2000" dirty="0">
                <a:solidFill>
                  <a:srgbClr val="3E3E3E"/>
                </a:solidFill>
              </a:rPr>
              <a:t>	</a:t>
            </a:r>
            <a:br>
              <a:rPr lang="en-US" sz="2000" dirty="0">
                <a:solidFill>
                  <a:srgbClr val="3E3E3E"/>
                </a:solidFill>
              </a:rPr>
            </a:br>
            <a:endParaRPr lang="en-US" sz="2000" dirty="0">
              <a:solidFill>
                <a:srgbClr val="3E3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“WiP” Background</a:t>
            </a:r>
            <a:endParaRPr lang="en-US" dirty="0" smtClean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President’s Council on Cornell Women</a:t>
            </a:r>
          </a:p>
          <a:p>
            <a:endParaRPr lang="en-US" dirty="0" smtClean="0"/>
          </a:p>
          <a:p>
            <a:r>
              <a:rPr lang="en-US" dirty="0" smtClean="0"/>
              <a:t>American Red Cross’s Tiffany Circle</a:t>
            </a:r>
          </a:p>
          <a:p>
            <a:endParaRPr lang="en-US" dirty="0" smtClean="0"/>
          </a:p>
          <a:p>
            <a:r>
              <a:rPr lang="en-US" dirty="0" smtClean="0"/>
              <a:t>Women &amp; Philanthropy Conferences</a:t>
            </a:r>
          </a:p>
          <a:p>
            <a:endParaRPr lang="en-US" dirty="0" smtClean="0"/>
          </a:p>
          <a:p>
            <a:r>
              <a:rPr lang="en-US" dirty="0" smtClean="0"/>
              <a:t>The Advisory Council for the Women’s Philanthropy Institute</a:t>
            </a:r>
          </a:p>
          <a:p>
            <a:endParaRPr lang="en-US" dirty="0" smtClean="0"/>
          </a:p>
          <a:p>
            <a:r>
              <a:rPr lang="en-US" dirty="0" smtClean="0"/>
              <a:t>OAI</a:t>
            </a:r>
            <a:endParaRPr lang="en-US" dirty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99200"/>
            <a:ext cx="3262313" cy="4572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dirty="0" smtClean="0">
              <a:ea typeface="ＭＳ Ｐゴシック" pitchFamily="34" charset="-128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Women’s Economic Impact</a:t>
            </a:r>
          </a:p>
          <a:p>
            <a:r>
              <a:rPr lang="en-US" sz="2400" dirty="0" smtClean="0"/>
              <a:t>How Women Give</a:t>
            </a:r>
          </a:p>
          <a:p>
            <a:r>
              <a:rPr lang="en-US" sz="2400" dirty="0" smtClean="0"/>
              <a:t>Results of Women’s Philanthropy</a:t>
            </a:r>
          </a:p>
          <a:p>
            <a:r>
              <a:rPr lang="en-US" sz="2400" dirty="0" smtClean="0"/>
              <a:t>Considerations for the Women’s Fund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2938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Copyright © 2014 Orr Associates, Inc.  All Rights Reserved.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gray">
          <a:xfrm>
            <a:off x="721519" y="2552699"/>
            <a:ext cx="7700963" cy="2374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73038" lvl="0" indent="-173038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1" kern="0" dirty="0" smtClean="0">
                <a:solidFill>
                  <a:srgbClr val="595959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Women’s Economic Impact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" y="6299200"/>
            <a:ext cx="3262313" cy="4572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8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19100" y="1692275"/>
            <a:ext cx="84201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ts val="2000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Two of every five businesses in this country – more than 10 million enterprises – are women-owned</a:t>
            </a:r>
          </a:p>
          <a:p>
            <a:pPr>
              <a:buSzPts val="2000"/>
              <a:buFont typeface="Wingdings 3"/>
              <a:buChar char=""/>
              <a:defRPr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>
              <a:buSzPts val="2000"/>
              <a:buFont typeface="Wingdings 3"/>
              <a:buChar char=""/>
              <a:defRPr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>
              <a:buSzPts val="2000"/>
              <a:buFont typeface="Wingdings 3"/>
              <a:buChar char=""/>
              <a:defRPr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>
              <a:buSzPts val="2000"/>
              <a:buFont typeface="Wingdings 3"/>
              <a:buChar char=""/>
              <a:defRPr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>
              <a:buSzPts val="2000"/>
              <a:buFont typeface="Wingdings 3"/>
              <a:buChar char=""/>
              <a:defRPr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endParaRPr lang="en-US" sz="500" dirty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r>
              <a:rPr lang="en-US" sz="1400" dirty="0">
                <a:latin typeface="+mj-lt"/>
              </a:rPr>
              <a:t>	</a:t>
            </a:r>
            <a:endParaRPr lang="en-US" sz="1400" dirty="0" smtClean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r>
              <a:rPr lang="en-US" sz="1400" dirty="0" smtClean="0">
                <a:latin typeface="+mj-lt"/>
              </a:rPr>
              <a:t>	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endParaRPr lang="en-US" sz="1050" dirty="0" smtClean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endParaRPr lang="en-US" sz="1400" dirty="0" smtClean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endParaRPr lang="en-US" sz="1400" dirty="0" smtClean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r>
              <a:rPr lang="en-US" sz="1100" dirty="0" smtClean="0">
                <a:latin typeface="+mj-lt"/>
              </a:rPr>
              <a:t>	Originally </a:t>
            </a:r>
            <a:r>
              <a:rPr lang="en-US" sz="1100" dirty="0">
                <a:latin typeface="+mj-lt"/>
              </a:rPr>
              <a:t>from Foundation Center WIP Presentation; sourced from </a:t>
            </a:r>
            <a:r>
              <a:rPr lang="en-US" sz="1100" i="1" dirty="0">
                <a:latin typeface="+mj-lt"/>
              </a:rPr>
              <a:t>Fem-anthropy:  Women’s Philanthropic Giving Patterns and Objectives</a:t>
            </a:r>
            <a:r>
              <a:rPr lang="en-US" sz="1100" dirty="0">
                <a:latin typeface="+mj-lt"/>
              </a:rPr>
              <a:t>, 2010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419100" y="2438400"/>
            <a:ext cx="3962400" cy="32766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pic>
        <p:nvPicPr>
          <p:cNvPr id="18438" name="Picture 2" descr="C:\Users\lnewman\AppData\Local\Microsoft\Windows\Temporary Internet Files\Content.IE5\LIL2DGDK\MC9004406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667000"/>
            <a:ext cx="127003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Users\lnewman\AppData\Local\Microsoft\Windows\Temporary Internet Files\Content.IE5\LIL2DGDK\MC9004406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2651125"/>
            <a:ext cx="127003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C:\Users\lnewman\AppData\Local\Microsoft\Windows\Temporary Internet Files\Content.IE5\R0YSD76D\MC9004406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825" y="2727325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C:\Users\lnewman\AppData\Local\Microsoft\Windows\Temporary Internet Files\Content.IE5\R0YSD76D\MC9004406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2727325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C:\Users\lnewman\AppData\Local\Microsoft\Windows\Temporary Internet Files\Content.IE5\R0YSD76D\MC9004406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100" y="2727325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as Business Owners</a:t>
            </a:r>
            <a:endParaRPr lang="en-US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927100" y="4114800"/>
            <a:ext cx="2895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Their combined wealth is estimated to be more than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$6 trillion</a:t>
            </a:r>
            <a:endParaRPr lang="en-US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2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r>
              <a:rPr lang="en-US" sz="1600" dirty="0">
                <a:latin typeface="+mj-lt"/>
                <a:ea typeface="ＭＳ Ｐゴシック" pitchFamily="34" charset="-128"/>
              </a:rPr>
              <a:t>	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359150"/>
            <a:ext cx="2463800" cy="2298700"/>
            <a:chOff x="-3429000" y="1676400"/>
            <a:chExt cx="3276600" cy="2743200"/>
          </a:xfrm>
        </p:grpSpPr>
        <p:sp>
          <p:nvSpPr>
            <p:cNvPr id="6" name="Rectangle 5"/>
            <p:cNvSpPr/>
            <p:nvPr/>
          </p:nvSpPr>
          <p:spPr>
            <a:xfrm>
              <a:off x="-3429000" y="2362200"/>
              <a:ext cx="3276600" cy="2057400"/>
            </a:xfrm>
            <a:prstGeom prst="rect">
              <a:avLst/>
            </a:prstGeom>
            <a:gradFill>
              <a:gsLst>
                <a:gs pos="45000">
                  <a:schemeClr val="bg2">
                    <a:lumMod val="2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</a:rPr>
                <a:t>Women own 43% of stock portfolios with values over $50,000</a:t>
              </a:r>
            </a:p>
          </p:txBody>
        </p:sp>
        <p:sp>
          <p:nvSpPr>
            <p:cNvPr id="7" name="Block Arc 6"/>
            <p:cNvSpPr/>
            <p:nvPr/>
          </p:nvSpPr>
          <p:spPr>
            <a:xfrm>
              <a:off x="-2438219" y="1676400"/>
              <a:ext cx="1142909" cy="1371600"/>
            </a:xfrm>
            <a:prstGeom prst="blockArc">
              <a:avLst>
                <a:gd name="adj1" fmla="val 10800000"/>
                <a:gd name="adj2" fmla="val 0"/>
                <a:gd name="adj3" fmla="val 9444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47892" y="3359150"/>
            <a:ext cx="2373808" cy="2298700"/>
            <a:chOff x="-3429000" y="1676400"/>
            <a:chExt cx="3276600" cy="2743200"/>
          </a:xfrm>
        </p:grpSpPr>
        <p:sp>
          <p:nvSpPr>
            <p:cNvPr id="14" name="Rectangle 13"/>
            <p:cNvSpPr/>
            <p:nvPr/>
          </p:nvSpPr>
          <p:spPr>
            <a:xfrm>
              <a:off x="-3429000" y="2362200"/>
              <a:ext cx="3276600" cy="2057400"/>
            </a:xfrm>
            <a:prstGeom prst="rect">
              <a:avLst/>
            </a:prstGeom>
            <a:gradFill>
              <a:gsLst>
                <a:gs pos="45000">
                  <a:schemeClr val="bg2">
                    <a:lumMod val="2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</a:rPr>
                <a:t>Women own 45% of investments in other markets</a:t>
              </a: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-2439194" y="1676400"/>
              <a:ext cx="1143397" cy="1371600"/>
            </a:xfrm>
            <a:prstGeom prst="blockArc">
              <a:avLst>
                <a:gd name="adj1" fmla="val 10800000"/>
                <a:gd name="adj2" fmla="val 0"/>
                <a:gd name="adj3" fmla="val 9444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1111250" y="5771376"/>
            <a:ext cx="7391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  <a:ea typeface="ＭＳ Ｐゴシック" pitchFamily="34" charset="-128"/>
              </a:rPr>
              <a:t>Source:  Jewish Federation of North America, </a:t>
            </a:r>
            <a:r>
              <a:rPr lang="en-US" sz="1100" i="1" dirty="0">
                <a:latin typeface="+mj-lt"/>
                <a:ea typeface="ＭＳ Ｐゴシック" pitchFamily="34" charset="-128"/>
              </a:rPr>
              <a:t>National Women’s Philanthropy: Philanthropic Profile</a:t>
            </a:r>
            <a:r>
              <a:rPr lang="en-US" sz="1100" dirty="0">
                <a:latin typeface="+mj-lt"/>
                <a:ea typeface="ＭＳ Ｐゴシック" pitchFamily="34" charset="-128"/>
              </a:rPr>
              <a:t>, July 2011</a:t>
            </a:r>
            <a:endParaRPr lang="en-US" sz="1100" dirty="0">
              <a:latin typeface="+mj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78144" y="3359150"/>
            <a:ext cx="2514600" cy="2298700"/>
            <a:chOff x="-3429000" y="1676400"/>
            <a:chExt cx="32766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-3429000" y="2362200"/>
              <a:ext cx="3276600" cy="2057400"/>
            </a:xfrm>
            <a:prstGeom prst="rect">
              <a:avLst/>
            </a:prstGeom>
            <a:gradFill>
              <a:gsLst>
                <a:gs pos="45000">
                  <a:schemeClr val="bg2">
                    <a:lumMod val="2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</a:rPr>
                <a:t>Women own a majority of all stocks traded on the NY Stock Exchange</a:t>
              </a: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-2438271" y="1676400"/>
              <a:ext cx="1142013" cy="1371600"/>
            </a:xfrm>
            <a:prstGeom prst="blockArc">
              <a:avLst>
                <a:gd name="adj1" fmla="val 10800000"/>
                <a:gd name="adj2" fmla="val 0"/>
                <a:gd name="adj3" fmla="val 9444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921000" y="894578"/>
            <a:ext cx="5600700" cy="555852"/>
          </a:xfrm>
        </p:spPr>
        <p:txBody>
          <a:bodyPr/>
          <a:lstStyle/>
          <a:p>
            <a:r>
              <a:rPr lang="en-US" dirty="0" smtClean="0"/>
              <a:t>Women as Wage Earners</a:t>
            </a:r>
            <a:br>
              <a:rPr lang="en-US" dirty="0" smtClean="0"/>
            </a:br>
            <a:r>
              <a:rPr lang="en-US" dirty="0" smtClean="0"/>
              <a:t>&amp; Investors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1812944"/>
            <a:ext cx="7531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/>
              <a:t>Women control nearly </a:t>
            </a:r>
            <a:r>
              <a:rPr lang="en-US" sz="2800" dirty="0" smtClean="0">
                <a:solidFill>
                  <a:srgbClr val="FF0000"/>
                </a:solidFill>
              </a:rPr>
              <a:t>60% </a:t>
            </a:r>
            <a:r>
              <a:rPr lang="en-US" sz="2800" dirty="0" smtClean="0"/>
              <a:t>of the wealth in the United States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352774" y="2767051"/>
            <a:ext cx="6149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/>
              <a:t>Source:  </a:t>
            </a:r>
            <a:r>
              <a:rPr lang="en-US" sz="1100" dirty="0" smtClean="0"/>
              <a:t>“Women’s Wealth and Philanthropy,” Virginia Polytechnic Institute and State University, 2012</a:t>
            </a:r>
            <a:endParaRPr lang="en-US" sz="1100" dirty="0"/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2971800" y="660402"/>
            <a:ext cx="5600700" cy="555852"/>
          </a:xfrm>
        </p:spPr>
        <p:txBody>
          <a:bodyPr/>
          <a:lstStyle/>
          <a:p>
            <a:r>
              <a:rPr lang="en-US" dirty="0" smtClean="0"/>
              <a:t>Women as Decision Makers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77838" y="1981200"/>
            <a:ext cx="2329371" cy="395914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971800" y="3078030"/>
            <a:ext cx="6010275" cy="28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Women </a:t>
            </a:r>
            <a:r>
              <a:rPr lang="en-US" sz="2400" dirty="0">
                <a:latin typeface="+mj-lt"/>
              </a:rPr>
              <a:t>are increasingly the decision makers when it comes to philanthropy: in nearly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90% </a:t>
            </a:r>
            <a:r>
              <a:rPr lang="en-US" sz="2400" dirty="0">
                <a:latin typeface="+mj-lt"/>
              </a:rPr>
              <a:t>of high net-worth households, women either are the sole decision maker or an equal partner in decisions about charitable </a:t>
            </a:r>
            <a:r>
              <a:rPr lang="en-US" sz="2400" dirty="0" smtClean="0">
                <a:latin typeface="+mj-lt"/>
              </a:rPr>
              <a:t>giving </a:t>
            </a:r>
            <a:r>
              <a:rPr lang="en-US" sz="2400" dirty="0">
                <a:latin typeface="+mj-lt"/>
                <a:ea typeface="MS PGothic" pitchFamily="34" charset="-128"/>
              </a:rPr>
              <a:t>	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endParaRPr lang="en-US" sz="1100" dirty="0" smtClean="0">
              <a:latin typeface="+mn-lt"/>
              <a:ea typeface="MS PGothic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  <a:defRPr/>
            </a:pPr>
            <a:r>
              <a:rPr lang="en-US" sz="1100" dirty="0" smtClean="0">
                <a:latin typeface="+mn-lt"/>
                <a:ea typeface="MS PGothic" pitchFamily="34" charset="-128"/>
              </a:rPr>
              <a:t>	Source: </a:t>
            </a:r>
            <a:r>
              <a:rPr lang="en-US" sz="1100" dirty="0" smtClean="0"/>
              <a:t>Women</a:t>
            </a:r>
            <a:r>
              <a:rPr lang="en-US" sz="1100" dirty="0"/>
              <a:t>, Money, and Philanthropy; Foundation Center WIP Presentation; </a:t>
            </a:r>
            <a:r>
              <a:rPr lang="en-US" sz="1100" dirty="0" smtClean="0"/>
              <a:t>Fem-</a:t>
            </a:r>
            <a:r>
              <a:rPr lang="en-US" sz="1100" dirty="0" err="1" smtClean="0"/>
              <a:t>anthropy</a:t>
            </a:r>
            <a:r>
              <a:rPr lang="en-US" sz="1100" dirty="0"/>
              <a:t>:  Women’s Philanthropic Giving Patterns and Objectives, 2010; and Jewish Federation of North America, National Women’s Philanthropy: Philanthropic Profile, July 2011 </a:t>
            </a:r>
            <a:endParaRPr lang="en-US" sz="1100" dirty="0">
              <a:latin typeface="+mn-lt"/>
              <a:ea typeface="MS PGothic" pitchFamily="34" charset="-128"/>
            </a:endParaRPr>
          </a:p>
        </p:txBody>
      </p:sp>
      <p:pic>
        <p:nvPicPr>
          <p:cNvPr id="33" name="Picture 5" descr="C:\Users\lnewman\AppData\Local\Microsoft\Windows\Temporary Internet Files\Content.IE5\B9BLS3E8\MC9003888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159001"/>
            <a:ext cx="2515109" cy="31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774280"/>
            <a:ext cx="56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75%</a:t>
            </a:r>
            <a:r>
              <a:rPr lang="en-US" sz="2400" dirty="0" smtClean="0"/>
              <a:t> of all household purchasing decisions are made by women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287713" y="2674526"/>
            <a:ext cx="46923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ea typeface="MS PGothic" pitchFamily="34" charset="-128"/>
              </a:rPr>
              <a:t>Source: </a:t>
            </a:r>
            <a:r>
              <a:rPr lang="en-US" sz="1100" dirty="0" smtClean="0"/>
              <a:t>The Wall Street Journal, “Who Makes the Call at the Mall,” 2010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406400" y="1710466"/>
            <a:ext cx="8432800" cy="459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r>
              <a:rPr lang="en-US" sz="2400" dirty="0">
                <a:latin typeface="+mj-lt"/>
                <a:ea typeface="ＭＳ Ｐゴシック" pitchFamily="34" charset="-128"/>
              </a:rPr>
              <a:t>Women will inherit 70% of the intergenerational wealth in the next 50 years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Many </a:t>
            </a:r>
            <a:r>
              <a:rPr lang="en-US" sz="2400" dirty="0">
                <a:latin typeface="+mj-lt"/>
                <a:ea typeface="ＭＳ Ｐゴシック" pitchFamily="34" charset="-128"/>
              </a:rPr>
              <a:t>women will inherit twice – from their parents and then from their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male significant others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>
                <a:latin typeface="+mj-lt"/>
              </a:rPr>
              <a:t>Women with earned assets are more likely than any group to put money and time into philanthropic endeavors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endParaRPr lang="en-US" sz="2400" dirty="0" smtClean="0">
              <a:latin typeface="+mj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Char char=""/>
            </a:pP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r>
              <a:rPr lang="en-US" sz="1600" dirty="0">
                <a:latin typeface="+mj-lt"/>
                <a:ea typeface="ＭＳ Ｐゴシック" pitchFamily="34" charset="-128"/>
              </a:rPr>
              <a:t>	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6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100" dirty="0">
              <a:latin typeface="+mj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r>
              <a:rPr lang="en-US" sz="1600" dirty="0">
                <a:latin typeface="+mj-lt"/>
                <a:ea typeface="ＭＳ Ｐゴシック" pitchFamily="34" charset="-128"/>
              </a:rPr>
              <a:t>	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447C"/>
              </a:buClr>
              <a:buSzPct val="76000"/>
              <a:buFont typeface="Wingdings 3" pitchFamily="18" charset="2"/>
              <a:buNone/>
            </a:pPr>
            <a:endParaRPr lang="en-US" sz="16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as Inheritors</a:t>
            </a:r>
            <a:endParaRPr lang="en-US" dirty="0"/>
          </a:p>
        </p:txBody>
      </p:sp>
      <p:pic>
        <p:nvPicPr>
          <p:cNvPr id="15366" name="Picture 11" descr="C:\Users\lnewman\AppData\Local\Microsoft\Windows\Temporary Internet Files\Content.IE5\26PAOR1T\MC9004460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38" y="4273721"/>
            <a:ext cx="14049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C:\Users\lnewman\AppData\Local\Microsoft\Windows\Temporary Internet Files\Content.IE5\LIL2DGDK\MC9004456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4273721"/>
            <a:ext cx="1401762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C:\Users\lnewman\AppData\Local\Microsoft\Windows\Temporary Internet Files\Content.IE5\R0YSD76D\MC9003894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3975" y="4426121"/>
            <a:ext cx="12398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532438" y="4730921"/>
            <a:ext cx="549275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865438" y="4807121"/>
            <a:ext cx="549275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838200" y="5917570"/>
            <a:ext cx="800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  <a:ea typeface="ＭＳ Ｐゴシック" pitchFamily="34" charset="-128"/>
              </a:rPr>
              <a:t>Sources:  </a:t>
            </a:r>
            <a:r>
              <a:rPr lang="en-US" sz="1100" dirty="0">
                <a:latin typeface="+mj-lt"/>
                <a:ea typeface="ＭＳ Ｐゴシック" pitchFamily="34" charset="-128"/>
              </a:rPr>
              <a:t>Foundation Center WIP Presentation; sourced from </a:t>
            </a:r>
            <a:r>
              <a:rPr lang="en-US" sz="1100" i="1" dirty="0">
                <a:latin typeface="+mj-lt"/>
                <a:ea typeface="ＭＳ Ｐゴシック" pitchFamily="34" charset="-128"/>
              </a:rPr>
              <a:t>Fem-anthropy:  Women’s Philanthropic Giving Patterns and Objectives</a:t>
            </a:r>
            <a:r>
              <a:rPr lang="en-US" sz="1100" dirty="0">
                <a:latin typeface="+mj-lt"/>
                <a:ea typeface="ＭＳ Ｐゴシック" pitchFamily="34" charset="-128"/>
              </a:rPr>
              <a:t>, </a:t>
            </a:r>
            <a:r>
              <a:rPr lang="en-US" sz="1100" dirty="0" smtClean="0">
                <a:latin typeface="+mj-lt"/>
                <a:ea typeface="ＭＳ Ｐゴシック" pitchFamily="34" charset="-128"/>
              </a:rPr>
              <a:t>2010; </a:t>
            </a:r>
            <a:r>
              <a:rPr lang="en-US" sz="1100" i="1" dirty="0" smtClean="0">
                <a:latin typeface="+mj-lt"/>
                <a:ea typeface="ＭＳ Ｐゴシック" pitchFamily="34" charset="-128"/>
              </a:rPr>
              <a:t>Women, Money, and Philanthropy</a:t>
            </a:r>
            <a:endParaRPr lang="en-US" sz="1100" i="1" dirty="0">
              <a:latin typeface="+mj-lt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gray">
          <a:xfrm>
            <a:off x="25400" y="6299200"/>
            <a:ext cx="3262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Copyright © 2014 Orr Associates, Inc.  All Rights Reserved.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gray">
          <a:xfrm>
            <a:off x="721519" y="2774731"/>
            <a:ext cx="7700963" cy="2152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73038" lvl="0" indent="-173038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1" kern="0" smtClean="0">
                <a:solidFill>
                  <a:srgbClr val="595959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How Women Give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gray">
          <a:xfrm>
            <a:off x="5118100" y="6529388"/>
            <a:ext cx="38639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A640E-2923-4692-9147-040DE864A0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E7E8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7E7E8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" y="6299200"/>
            <a:ext cx="3262313" cy="4572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Copyright © 2014 Orr Associates, Inc.  All Rights Reserved.</a:t>
            </a:r>
            <a:endParaRPr lang="en-US" sz="1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83039"/>
      </p:ext>
    </p:extLst>
  </p:cSld>
  <p:clrMapOvr>
    <a:masterClrMapping/>
  </p:clrMapOvr>
</p:sld>
</file>

<file path=ppt/theme/theme1.xml><?xml version="1.0" encoding="utf-8"?>
<a:theme xmlns:a="http://schemas.openxmlformats.org/drawingml/2006/main" name="acn_cht_me_template5_01a">
  <a:themeElements>
    <a:clrScheme name="">
      <a:dk1>
        <a:srgbClr val="000000"/>
      </a:dk1>
      <a:lt1>
        <a:srgbClr val="FFFFFF"/>
      </a:lt1>
      <a:dk2>
        <a:srgbClr val="F8F8F8"/>
      </a:dk2>
      <a:lt2>
        <a:srgbClr val="778888"/>
      </a:lt2>
      <a:accent1>
        <a:srgbClr val="00BBEE"/>
      </a:accent1>
      <a:accent2>
        <a:srgbClr val="003344"/>
      </a:accent2>
      <a:accent3>
        <a:srgbClr val="FFFFFF"/>
      </a:accent3>
      <a:accent4>
        <a:srgbClr val="000000"/>
      </a:accent4>
      <a:accent5>
        <a:srgbClr val="AADAF5"/>
      </a:accent5>
      <a:accent6>
        <a:srgbClr val="002D3D"/>
      </a:accent6>
      <a:hlink>
        <a:srgbClr val="DDCC66"/>
      </a:hlink>
      <a:folHlink>
        <a:srgbClr val="AADDEE"/>
      </a:folHlink>
    </a:clrScheme>
    <a:fontScheme name="acn_cht_me_template5_01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n_cht_me_template5_01a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n_cht_me_template5_01a">
  <a:themeElements>
    <a:clrScheme name="">
      <a:dk1>
        <a:srgbClr val="000000"/>
      </a:dk1>
      <a:lt1>
        <a:srgbClr val="FFFFFF"/>
      </a:lt1>
      <a:dk2>
        <a:srgbClr val="F8F8F8"/>
      </a:dk2>
      <a:lt2>
        <a:srgbClr val="778888"/>
      </a:lt2>
      <a:accent1>
        <a:srgbClr val="00BBEE"/>
      </a:accent1>
      <a:accent2>
        <a:srgbClr val="003344"/>
      </a:accent2>
      <a:accent3>
        <a:srgbClr val="FFFFFF"/>
      </a:accent3>
      <a:accent4>
        <a:srgbClr val="000000"/>
      </a:accent4>
      <a:accent5>
        <a:srgbClr val="AADAF5"/>
      </a:accent5>
      <a:accent6>
        <a:srgbClr val="002D3D"/>
      </a:accent6>
      <a:hlink>
        <a:srgbClr val="DDCC66"/>
      </a:hlink>
      <a:folHlink>
        <a:srgbClr val="AADDEE"/>
      </a:folHlink>
    </a:clrScheme>
    <a:fontScheme name="acn_cht_me_template5_01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n_cht_me_template5_01a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_cht_me_template5_01a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3C8914E693E449082D22899009170" ma:contentTypeVersion="0" ma:contentTypeDescription="Create a new document." ma:contentTypeScope="" ma:versionID="470cc682b117566f8e33915afc32078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BDBBC8-AF0E-40E0-842E-E9F1A152832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ACEBD1-C2B0-4498-B726-3AC7F0279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E1F5CC3-FB45-439D-B489-3D2F3E2C0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7063</TotalTime>
  <Words>747</Words>
  <Application>Microsoft Office PowerPoint</Application>
  <PresentationFormat>On-screen Show (4:3)</PresentationFormat>
  <Paragraphs>202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acn_cht_me_template5_01a</vt:lpstr>
      <vt:lpstr>1_acn_cht_me_template5_01a</vt:lpstr>
      <vt:lpstr>Custom Design</vt:lpstr>
      <vt:lpstr>Slide 1</vt:lpstr>
      <vt:lpstr>My “WiP” Background</vt:lpstr>
      <vt:lpstr>Agenda</vt:lpstr>
      <vt:lpstr>Slide 4</vt:lpstr>
      <vt:lpstr>Women as Business Owners</vt:lpstr>
      <vt:lpstr>Women as Wage Earners &amp; Investors</vt:lpstr>
      <vt:lpstr>Women as Decision Makers</vt:lpstr>
      <vt:lpstr>Women as Inheritors</vt:lpstr>
      <vt:lpstr>Slide 9</vt:lpstr>
      <vt:lpstr>Women’s Distinct Perspectives</vt:lpstr>
      <vt:lpstr>Designing Your Efforts for Women</vt:lpstr>
      <vt:lpstr>Slide 12</vt:lpstr>
      <vt:lpstr>Successes</vt:lpstr>
      <vt:lpstr>Slide 14</vt:lpstr>
      <vt:lpstr>Thoughts to Consider</vt:lpstr>
      <vt:lpstr>Slide 16</vt:lpstr>
      <vt:lpstr>Slide 17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Group Overview</dc:title>
  <dc:creator>elaine.k.turville</dc:creator>
  <cp:lastModifiedBy>lnewman</cp:lastModifiedBy>
  <cp:revision>1025</cp:revision>
  <cp:lastPrinted>2008-09-29T18:34:28Z</cp:lastPrinted>
  <dcterms:created xsi:type="dcterms:W3CDTF">2012-03-22T00:57:26Z</dcterms:created>
  <dcterms:modified xsi:type="dcterms:W3CDTF">2014-03-10T16:31:08Z</dcterms:modified>
</cp:coreProperties>
</file>