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58" r:id="rId2"/>
    <p:sldMasterId id="2147483678" r:id="rId3"/>
  </p:sldMasterIdLst>
  <p:sldIdLst>
    <p:sldId id="311" r:id="rId4"/>
    <p:sldId id="299" r:id="rId5"/>
    <p:sldId id="327" r:id="rId6"/>
    <p:sldId id="287" r:id="rId7"/>
    <p:sldId id="307" r:id="rId8"/>
    <p:sldId id="321" r:id="rId9"/>
    <p:sldId id="285" r:id="rId10"/>
    <p:sldId id="293" r:id="rId11"/>
    <p:sldId id="326" r:id="rId12"/>
    <p:sldId id="324" r:id="rId13"/>
    <p:sldId id="284" r:id="rId14"/>
    <p:sldId id="320" r:id="rId15"/>
    <p:sldId id="302" r:id="rId16"/>
    <p:sldId id="288" r:id="rId17"/>
    <p:sldId id="306" r:id="rId18"/>
    <p:sldId id="325" r:id="rId19"/>
    <p:sldId id="289" r:id="rId20"/>
    <p:sldId id="310" r:id="rId21"/>
    <p:sldId id="322" r:id="rId22"/>
    <p:sldId id="290" r:id="rId23"/>
    <p:sldId id="316" r:id="rId24"/>
    <p:sldId id="323" r:id="rId25"/>
    <p:sldId id="286" r:id="rId26"/>
    <p:sldId id="303" r:id="rId27"/>
    <p:sldId id="305" r:id="rId28"/>
    <p:sldId id="291" r:id="rId29"/>
    <p:sldId id="304" r:id="rId30"/>
    <p:sldId id="309" r:id="rId31"/>
    <p:sldId id="292" r:id="rId32"/>
    <p:sldId id="315" r:id="rId33"/>
    <p:sldId id="308" r:id="rId34"/>
    <p:sldId id="294" r:id="rId35"/>
    <p:sldId id="328" r:id="rId36"/>
    <p:sldId id="318" r:id="rId37"/>
    <p:sldId id="295" r:id="rId38"/>
    <p:sldId id="329" r:id="rId39"/>
    <p:sldId id="301" r:id="rId40"/>
    <p:sldId id="296" r:id="rId41"/>
    <p:sldId id="330" r:id="rId42"/>
    <p:sldId id="317" r:id="rId43"/>
    <p:sldId id="331" r:id="rId44"/>
    <p:sldId id="313" r:id="rId45"/>
    <p:sldId id="28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3" autoAdjust="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36253"/>
            <a:ext cx="7086600" cy="1513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47426"/>
            <a:ext cx="6400800" cy="239137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7729" y="6487246"/>
            <a:ext cx="2393071" cy="234229"/>
          </a:xfrm>
        </p:spPr>
        <p:txBody>
          <a:bodyPr/>
          <a:lstStyle>
            <a:lvl1pPr>
              <a:defRPr sz="1000"/>
            </a:lvl1pPr>
          </a:lstStyle>
          <a:p>
            <a:fld id="{275477FF-CA92-A34F-9231-14560148F7AF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7246"/>
            <a:ext cx="2895600" cy="234229"/>
          </a:xfr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7246"/>
            <a:ext cx="2443454" cy="234229"/>
          </a:xfrm>
        </p:spPr>
        <p:txBody>
          <a:bodyPr/>
          <a:lstStyle>
            <a:lvl1pPr>
              <a:defRPr sz="1000"/>
            </a:lvl1pPr>
          </a:lstStyle>
          <a:p>
            <a:fld id="{5A1B3BB4-3723-C04C-9A28-47047A8C05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40586" y="783336"/>
            <a:ext cx="7706468" cy="1665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40014" y="2547746"/>
            <a:ext cx="3583206" cy="35784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008454" y="2547746"/>
            <a:ext cx="4038600" cy="35784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36253"/>
            <a:ext cx="7086600" cy="1513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47426"/>
            <a:ext cx="6400800" cy="239137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7729" y="6487246"/>
            <a:ext cx="2393071" cy="234229"/>
          </a:xfrm>
        </p:spPr>
        <p:txBody>
          <a:bodyPr/>
          <a:lstStyle>
            <a:lvl1pPr>
              <a:defRPr sz="1000"/>
            </a:lvl1pPr>
          </a:lstStyle>
          <a:p>
            <a:fld id="{275477FF-CA92-A34F-9231-14560148F7AF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7246"/>
            <a:ext cx="2895600" cy="234229"/>
          </a:xfr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7246"/>
            <a:ext cx="2443454" cy="234229"/>
          </a:xfrm>
        </p:spPr>
        <p:txBody>
          <a:bodyPr/>
          <a:lstStyle>
            <a:lvl1pPr>
              <a:defRPr sz="1000"/>
            </a:lvl1pPr>
          </a:lstStyle>
          <a:p>
            <a:fld id="{5A1B3BB4-3723-C04C-9A28-47047A8C05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39019" y="4406900"/>
            <a:ext cx="635028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339019" y="2906713"/>
            <a:ext cx="635028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586" y="783336"/>
            <a:ext cx="7706468" cy="1665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0014" y="2547746"/>
            <a:ext cx="3583206" cy="35784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8454" y="2547746"/>
            <a:ext cx="4038600" cy="35784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24572" y="783336"/>
            <a:ext cx="7804164" cy="1665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224110" y="2448877"/>
            <a:ext cx="3615214" cy="821363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1224110" y="3270241"/>
            <a:ext cx="3615214" cy="30725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6961" y="2448877"/>
            <a:ext cx="4041775" cy="821363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4986961" y="3270241"/>
            <a:ext cx="4041775" cy="30725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38" y="988678"/>
            <a:ext cx="6791221" cy="1460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44" y="1057124"/>
            <a:ext cx="1845470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7124"/>
            <a:ext cx="5111750" cy="50690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0044" y="2219174"/>
            <a:ext cx="1845469" cy="3906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65861"/>
            <a:ext cx="5486400" cy="37617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7612" y="1536253"/>
            <a:ext cx="6133748" cy="151343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3076" y="3247426"/>
            <a:ext cx="5818909" cy="239137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7729" y="6487246"/>
            <a:ext cx="2393071" cy="234229"/>
          </a:xfrm>
        </p:spPr>
        <p:txBody>
          <a:bodyPr/>
          <a:lstStyle>
            <a:lvl1pPr>
              <a:defRPr sz="1000"/>
            </a:lvl1pPr>
          </a:lstStyle>
          <a:p>
            <a:fld id="{275477FF-CA92-A34F-9231-14560148F7AF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7246"/>
            <a:ext cx="2895600" cy="234229"/>
          </a:xfr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7246"/>
            <a:ext cx="2443454" cy="234229"/>
          </a:xfrm>
        </p:spPr>
        <p:txBody>
          <a:bodyPr/>
          <a:lstStyle>
            <a:lvl1pPr>
              <a:defRPr sz="1000"/>
            </a:lvl1pPr>
          </a:lstStyle>
          <a:p>
            <a:fld id="{5A1B3BB4-3723-C04C-9A28-47047A8C05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019" y="4406900"/>
            <a:ext cx="635028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019" y="2906713"/>
            <a:ext cx="635028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40586" y="783336"/>
            <a:ext cx="7706468" cy="1665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40014" y="2547746"/>
            <a:ext cx="3583206" cy="35784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008454" y="2547746"/>
            <a:ext cx="4038600" cy="35784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572" y="783336"/>
            <a:ext cx="7804164" cy="1665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110" y="2448877"/>
            <a:ext cx="3615214" cy="821363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4110" y="3270241"/>
            <a:ext cx="3615214" cy="30725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6961" y="2448877"/>
            <a:ext cx="4041775" cy="821363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6961" y="3270241"/>
            <a:ext cx="4041775" cy="30725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38" y="988678"/>
            <a:ext cx="6791221" cy="1460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8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44" y="1057124"/>
            <a:ext cx="1845470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7124"/>
            <a:ext cx="5111750" cy="50690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0044" y="2219174"/>
            <a:ext cx="1845469" cy="3906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65861"/>
            <a:ext cx="5486400" cy="37617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39019" y="4406900"/>
            <a:ext cx="635028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339019" y="2906713"/>
            <a:ext cx="635028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40586" y="783336"/>
            <a:ext cx="7706468" cy="1665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40014" y="2547746"/>
            <a:ext cx="3583206" cy="35784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008454" y="2547746"/>
            <a:ext cx="4038600" cy="35784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24572" y="783336"/>
            <a:ext cx="7804164" cy="1665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224110" y="2448877"/>
            <a:ext cx="3615214" cy="821363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1224110" y="3270241"/>
            <a:ext cx="3615214" cy="30725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6961" y="2448877"/>
            <a:ext cx="4041775" cy="821363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4986961" y="3270241"/>
            <a:ext cx="4041775" cy="30725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38" y="988678"/>
            <a:ext cx="6791221" cy="1460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044" y="1057124"/>
            <a:ext cx="1845470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7124"/>
            <a:ext cx="5111750" cy="50690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0044" y="2219174"/>
            <a:ext cx="1845469" cy="3906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65861"/>
            <a:ext cx="5486400" cy="37617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7FF-CA92-A34F-9231-14560148F7AF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3BB4-3723-C04C-9A28-47047A8C0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7038" y="783336"/>
            <a:ext cx="6791221" cy="166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7039" y="2289169"/>
            <a:ext cx="6791220" cy="3836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519" y="6510062"/>
            <a:ext cx="2408281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77FF-CA92-A34F-9231-14560148F7AF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0062"/>
            <a:ext cx="2895600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9" y="6510062"/>
            <a:ext cx="2405429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B3BB4-3723-C04C-9A28-47047A8C0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mmFoundationLogo15years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968" y="238115"/>
            <a:ext cx="1911248" cy="513469"/>
          </a:xfrm>
          <a:prstGeom prst="rect">
            <a:avLst/>
          </a:prstGeom>
        </p:spPr>
      </p:pic>
      <p:pic>
        <p:nvPicPr>
          <p:cNvPr id="11" name="Picture 10" descr="CommFoundationCCC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670" y="164849"/>
            <a:ext cx="4119025" cy="4487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52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7038" y="783336"/>
            <a:ext cx="6791221" cy="166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7039" y="2289169"/>
            <a:ext cx="6791220" cy="3836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519" y="6510062"/>
            <a:ext cx="2408281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77FF-CA92-A34F-9231-14560148F7AF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0062"/>
            <a:ext cx="2895600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9" y="6510062"/>
            <a:ext cx="2405429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B3BB4-3723-C04C-9A28-47047A8C0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mmFoundationLogo15years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968" y="238115"/>
            <a:ext cx="1911248" cy="513469"/>
          </a:xfrm>
          <a:prstGeom prst="rect">
            <a:avLst/>
          </a:prstGeom>
        </p:spPr>
      </p:pic>
      <p:pic>
        <p:nvPicPr>
          <p:cNvPr id="11" name="Picture 10" descr="CommFoundationCC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670" y="164849"/>
            <a:ext cx="4119025" cy="4487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7038" y="783336"/>
            <a:ext cx="6791221" cy="166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7039" y="2289169"/>
            <a:ext cx="6791220" cy="3836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519" y="6510062"/>
            <a:ext cx="2408281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77FF-CA92-A34F-9231-14560148F7AF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0062"/>
            <a:ext cx="2895600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9" y="6510062"/>
            <a:ext cx="2405429" cy="255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B3BB4-3723-C04C-9A28-47047A8C0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mFoundationLogo15years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968" y="238115"/>
            <a:ext cx="1911248" cy="513469"/>
          </a:xfrm>
          <a:prstGeom prst="rect">
            <a:avLst/>
          </a:prstGeom>
        </p:spPr>
      </p:pic>
      <p:pic>
        <p:nvPicPr>
          <p:cNvPr id="8" name="Picture 7" descr="CommFoundationCCC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670" y="164849"/>
            <a:ext cx="4119025" cy="448789"/>
          </a:xfrm>
          <a:prstGeom prst="rect">
            <a:avLst/>
          </a:prstGeom>
        </p:spPr>
      </p:pic>
      <p:pic>
        <p:nvPicPr>
          <p:cNvPr id="9" name="Picture 8" descr="CommFoundationLogo15years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968" y="238115"/>
            <a:ext cx="1911248" cy="513469"/>
          </a:xfrm>
          <a:prstGeom prst="rect">
            <a:avLst/>
          </a:prstGeom>
        </p:spPr>
      </p:pic>
      <p:pic>
        <p:nvPicPr>
          <p:cNvPr id="10" name="Picture 9" descr="CommFoundationCC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670" y="164849"/>
            <a:ext cx="4119025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6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10" Type="http://schemas.openxmlformats.org/officeDocument/2006/relationships/image" Target="../media/image80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039" y="3303269"/>
            <a:ext cx="6791220" cy="28228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Broadway" panose="04040905080B02020502" pitchFamily="82" charset="0"/>
              </a:rPr>
              <a:t>Celebrating our 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Broadway" panose="04040905080B02020502" pitchFamily="82" charset="0"/>
              </a:rPr>
              <a:t>Arts and Culture Grantees 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Broadway" panose="04040905080B02020502" pitchFamily="82" charset="0"/>
              </a:rPr>
              <a:t>in Tompkins County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111" y="1188958"/>
            <a:ext cx="6339076" cy="17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WCNY</a:t>
            </a:r>
            <a:endParaRPr lang="en-US" dirty="0"/>
          </a:p>
        </p:txBody>
      </p:sp>
      <p:pic>
        <p:nvPicPr>
          <p:cNvPr id="8194" name="Picture 2" descr="http://www.wcny.org/wp-content/themes/wcny/images/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4957762"/>
            <a:ext cx="14478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wcny.org/wp-content/uploads/2013/06/20130605_news_readou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5218" y="1404223"/>
            <a:ext cx="3737194" cy="271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wcny.org/wp-content/uploads/2013/04/20130605_news_radiohos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341" y="1840230"/>
            <a:ext cx="2954655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wcny.org/wp-content/uploads/20150506_show_radio_NEW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" y="4354830"/>
            <a:ext cx="6652260" cy="2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134" y="897825"/>
            <a:ext cx="7696200" cy="246519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Ithaca Community Choruses</a:t>
            </a:r>
            <a:endParaRPr lang="en-US" sz="48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000090"/>
                </a:solidFill>
              </a:rPr>
              <a:t>V</a:t>
            </a:r>
            <a:r>
              <a:rPr lang="en-US" sz="4400" b="1" dirty="0" smtClean="0">
                <a:solidFill>
                  <a:srgbClr val="CC0000"/>
                </a:solidFill>
              </a:rPr>
              <a:t>O</a:t>
            </a:r>
            <a:r>
              <a:rPr lang="en-US" sz="4400" b="1" dirty="0" smtClean="0">
                <a:solidFill>
                  <a:srgbClr val="0000FF"/>
                </a:solidFill>
              </a:rPr>
              <a:t>I</a:t>
            </a:r>
            <a:r>
              <a:rPr lang="en-US" sz="4400" b="1" dirty="0" smtClean="0">
                <a:solidFill>
                  <a:srgbClr val="FF6600"/>
                </a:solidFill>
              </a:rPr>
              <a:t>C</a:t>
            </a:r>
            <a:r>
              <a:rPr lang="en-US" sz="4400" b="1" dirty="0" smtClean="0">
                <a:solidFill>
                  <a:srgbClr val="008000"/>
                </a:solidFill>
              </a:rPr>
              <a:t>E</a:t>
            </a:r>
            <a:r>
              <a:rPr lang="en-US" sz="4400" b="1" dirty="0" smtClean="0">
                <a:solidFill>
                  <a:srgbClr val="0000FF"/>
                </a:solidFill>
              </a:rPr>
              <a:t>S</a:t>
            </a:r>
            <a:r>
              <a:rPr lang="en-US" sz="4400" b="1" dirty="0" smtClean="0">
                <a:solidFill>
                  <a:schemeClr val="tx1"/>
                </a:solidFill>
              </a:rPr>
              <a:t> Multicultural Chorus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94" y="2571751"/>
            <a:ext cx="7311680" cy="406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089" y="1126763"/>
            <a:ext cx="3306432" cy="16655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Ithaca Community Choruses</a:t>
            </a:r>
            <a:endParaRPr lang="en-US" dirty="0"/>
          </a:p>
        </p:txBody>
      </p:sp>
      <p:pic>
        <p:nvPicPr>
          <p:cNvPr id="4098" name="Picture 2" descr="http://www.ithacacommunitychoruses.org/wp-content/gallery/gallery1/chorus20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301" y="3886200"/>
            <a:ext cx="8862539" cy="244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5820" y="6303199"/>
            <a:ext cx="581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Ithaca Community Chorus and Chamber Singers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8457" y="3341146"/>
            <a:ext cx="275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Ithaca Gay Men’s Chorus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811" y="922563"/>
            <a:ext cx="3625921" cy="24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411" y="1002612"/>
            <a:ext cx="4236998" cy="564933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85559" y="2451738"/>
            <a:ext cx="2803512" cy="166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Newfield Public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State Theatre of Ithaca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037" y="1810682"/>
            <a:ext cx="7359589" cy="4783733"/>
          </a:xfrm>
        </p:spPr>
      </p:pic>
    </p:spTree>
    <p:extLst>
      <p:ext uri="{BB962C8B-B14F-4D97-AF65-F5344CB8AC3E}">
        <p14:creationId xmlns:p14="http://schemas.microsoft.com/office/powerpoint/2010/main" val="345929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589" y="1457706"/>
            <a:ext cx="2712072" cy="1665542"/>
          </a:xfrm>
        </p:spPr>
        <p:txBody>
          <a:bodyPr/>
          <a:lstStyle/>
          <a:p>
            <a:pPr algn="ctr"/>
            <a:r>
              <a:rPr lang="en-US" dirty="0" smtClean="0"/>
              <a:t>Hangar Theatre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110" y="4258184"/>
            <a:ext cx="4158979" cy="24846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3580765"/>
            <a:ext cx="4467760" cy="2982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370" y="694373"/>
            <a:ext cx="5040630" cy="3364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0589" y="6562995"/>
            <a:ext cx="2802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Photos by Rachel Philipson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77" y="4388424"/>
            <a:ext cx="2472042" cy="16655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Kitchen Theatre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224" name="Picture 8" descr="http://www.kitchentheatre.org/images/photo_gallery/1415/SunsetBaby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056" y="845195"/>
            <a:ext cx="4315143" cy="27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kitchentheatre.org/images/photo_gallery/1415/SunsetBaby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1006" y="3744895"/>
            <a:ext cx="4657241" cy="29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73" y="545377"/>
            <a:ext cx="3838956" cy="255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73" y="3150288"/>
            <a:ext cx="1921637" cy="3634740"/>
          </a:xfrm>
          <a:prstGeom prst="rect">
            <a:avLst/>
          </a:prstGeom>
        </p:spPr>
      </p:pic>
      <p:pic>
        <p:nvPicPr>
          <p:cNvPr id="9228" name="Picture 12" descr="http://www.kitchentheatre.org/images/ktc_logo/KTC_LOGO_2011_allwhi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873" y="3920596"/>
            <a:ext cx="1731326" cy="4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4693" y="3158750"/>
            <a:ext cx="1803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by Dave </a:t>
            </a:r>
            <a:r>
              <a:rPr lang="en-US" sz="1200" dirty="0" err="1" smtClean="0"/>
              <a:t>Burbanks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5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Cinemapolis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76" y="1511179"/>
            <a:ext cx="3657600" cy="24323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782" y="1511179"/>
            <a:ext cx="3657600" cy="2432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471" y="3577590"/>
            <a:ext cx="4698905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38" y="783336"/>
            <a:ext cx="6791221" cy="1034034"/>
          </a:xfrm>
        </p:spPr>
        <p:txBody>
          <a:bodyPr/>
          <a:lstStyle/>
          <a:p>
            <a:pPr algn="ctr"/>
            <a:r>
              <a:rPr lang="en-US" dirty="0" smtClean="0"/>
              <a:t>RILM – U.S. Office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499" y="3535328"/>
            <a:ext cx="1748791" cy="2603183"/>
          </a:xfrm>
        </p:spPr>
      </p:pic>
      <p:sp>
        <p:nvSpPr>
          <p:cNvPr id="5" name="TextBox 4"/>
          <p:cNvSpPr txBox="1"/>
          <p:nvPr/>
        </p:nvSpPr>
        <p:spPr>
          <a:xfrm>
            <a:off x="1965960" y="6296988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Lenore Coral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2777" y="3712785"/>
            <a:ext cx="50117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Répertoire</a:t>
            </a:r>
            <a:r>
              <a:rPr lang="en-US" sz="2400" dirty="0"/>
              <a:t> International de </a:t>
            </a:r>
            <a:r>
              <a:rPr lang="en-US" sz="2400" dirty="0" err="1"/>
              <a:t>Littérature</a:t>
            </a:r>
            <a:r>
              <a:rPr lang="en-US" sz="2400" dirty="0"/>
              <a:t> Musicale (RILM) publishes a comprehensive bibliography of writings on music serving the global music research community. Today </a:t>
            </a:r>
            <a:r>
              <a:rPr lang="en-US" sz="2400" i="1" dirty="0"/>
              <a:t>RILM abstracts of music </a:t>
            </a:r>
            <a:r>
              <a:rPr lang="en-US" sz="2400" i="1" dirty="0" smtClean="0"/>
              <a:t>literature </a:t>
            </a:r>
            <a:r>
              <a:rPr lang="en-US" sz="2400" dirty="0" smtClean="0"/>
              <a:t>has </a:t>
            </a:r>
            <a:r>
              <a:rPr lang="en-US" sz="2400" dirty="0"/>
              <a:t>over 800,000 records in 171 languages from 174 countries. </a:t>
            </a:r>
          </a:p>
        </p:txBody>
      </p:sp>
      <p:pic>
        <p:nvPicPr>
          <p:cNvPr id="1028" name="Picture 4" descr="http://rilm.org/images/home/Picture2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7432" y="1817370"/>
            <a:ext cx="4507865" cy="15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5282" y="2176522"/>
            <a:ext cx="2446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RILM is supported by the Lenore Coral Fund, an endowed fund of the Community Foundation.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40" y="783336"/>
            <a:ext cx="7658100" cy="1665542"/>
          </a:xfrm>
        </p:spPr>
        <p:txBody>
          <a:bodyPr/>
          <a:lstStyle/>
          <a:p>
            <a:r>
              <a:rPr lang="en-US" dirty="0" smtClean="0"/>
              <a:t>Ithaca League of Women Rollers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440" y="1730362"/>
            <a:ext cx="7350211" cy="4910151"/>
          </a:xfrm>
        </p:spPr>
      </p:pic>
      <p:pic>
        <p:nvPicPr>
          <p:cNvPr id="6148" name="Picture 4" descr="http://www.ithacarollerderby.com/images/ILWR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415" y="1601152"/>
            <a:ext cx="13811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Ithaca Ballet</a:t>
            </a:r>
          </a:p>
        </p:txBody>
      </p:sp>
      <p:pic>
        <p:nvPicPr>
          <p:cNvPr id="5" name="af4cf562-5746-493b-ad66-94537af2c57f" descr="488607CC-B61E-449B-980F-D7E3DBD62C2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468" y="3021012"/>
            <a:ext cx="4296627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ba9fad9-9849-4547-b079-1a652d111774" descr="4BD30B91-A10E-4523-A0A9-A91A11D3A57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93" y="1514133"/>
            <a:ext cx="4898993" cy="312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1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Discovery Trail</a:t>
            </a:r>
            <a:br>
              <a:rPr lang="en-US" dirty="0" smtClean="0"/>
            </a:br>
            <a:r>
              <a:rPr lang="en-US" dirty="0" smtClean="0"/>
              <a:t>Cornell Plantations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32" y="2254567"/>
            <a:ext cx="6390232" cy="4260155"/>
          </a:xfrm>
        </p:spPr>
      </p:pic>
      <p:sp>
        <p:nvSpPr>
          <p:cNvPr id="5" name="TextBox 4"/>
          <p:cNvSpPr txBox="1"/>
          <p:nvPr/>
        </p:nvSpPr>
        <p:spPr>
          <a:xfrm>
            <a:off x="3840480" y="651472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Robison Herb Garden</a:t>
            </a:r>
          </a:p>
        </p:txBody>
      </p:sp>
    </p:spTree>
    <p:extLst>
      <p:ext uri="{BB962C8B-B14F-4D97-AF65-F5344CB8AC3E}">
        <p14:creationId xmlns:p14="http://schemas.microsoft.com/office/powerpoint/2010/main" val="36728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Groton Public Library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15" y="1616107"/>
            <a:ext cx="3154575" cy="23659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890" y="1792639"/>
            <a:ext cx="4831080" cy="362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49" y="3604294"/>
            <a:ext cx="3765021" cy="28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Ithaca Children’s Garden</a:t>
            </a:r>
            <a:endParaRPr lang="en-US" dirty="0"/>
          </a:p>
        </p:txBody>
      </p:sp>
      <p:pic>
        <p:nvPicPr>
          <p:cNvPr id="7172" name="Picture 4" descr="Bulbs in bl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" y="3999120"/>
            <a:ext cx="8023860" cy="27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" y="1753019"/>
            <a:ext cx="3541524" cy="21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190" y="1741155"/>
            <a:ext cx="3817620" cy="215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Ulysses </a:t>
            </a:r>
            <a:r>
              <a:rPr lang="en-US" dirty="0" err="1" smtClean="0"/>
              <a:t>Philomathic</a:t>
            </a:r>
            <a:r>
              <a:rPr lang="en-US" dirty="0" smtClean="0"/>
              <a:t> Library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735" y="1616107"/>
            <a:ext cx="3619501" cy="2484597"/>
          </a:xfrm>
        </p:spPr>
      </p:pic>
      <p:pic>
        <p:nvPicPr>
          <p:cNvPr id="2050" name="DC5FF7CF-F58D-4679-AC35-D930083CB6C8" descr="cid:0B32D73C-5411-4B26-8C68-99F4BA71AFEE@twcny.rr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811" y="4489234"/>
            <a:ext cx="3581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E0F27EF7-E6EC-4C33-9458-042DFD89675B" descr="cid:186427FF-B6CE-412E-8C4A-0188B9DB5D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02" y="2448878"/>
            <a:ext cx="4475481" cy="334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0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Cayuga Chamber Orchestra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859" y="4183380"/>
            <a:ext cx="4932701" cy="267462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1708784"/>
            <a:ext cx="5623559" cy="29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0" y="4606290"/>
            <a:ext cx="2122818" cy="11841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Ithaca Festival</a:t>
            </a:r>
            <a:endParaRPr lang="en-US" dirty="0"/>
          </a:p>
        </p:txBody>
      </p:sp>
      <p:pic>
        <p:nvPicPr>
          <p:cNvPr id="4098" name="Picture 2" descr="http://ithacafestival.org/images/2015-heade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09" y="5757966"/>
            <a:ext cx="2919471" cy="9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2015 Ithaca Festival Parad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1758" y="3383279"/>
            <a:ext cx="3814860" cy="33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84F630B0-7178-4A13-954A-0C56EABE5C05" descr="B949C043-30F8-44B7-9BC3-5FDAC8E435BC@PK5001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930" y="568316"/>
            <a:ext cx="2681490" cy="403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44164DAC-E634-4EDD-AC92-320EF8F4C6D1" descr="971B92AD-085F-4D55-BBD2-B49CD59618B6@PK5001Z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679" y="732499"/>
            <a:ext cx="3810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5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History Center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46170" y="6488668"/>
            <a:ext cx="244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Square School House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587" y="1488360"/>
            <a:ext cx="7252121" cy="49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640" y="4937102"/>
            <a:ext cx="2753269" cy="1665542"/>
          </a:xfrm>
        </p:spPr>
        <p:txBody>
          <a:bodyPr/>
          <a:lstStyle/>
          <a:p>
            <a:pPr algn="ctr"/>
            <a:r>
              <a:rPr lang="en-US" dirty="0" smtClean="0"/>
              <a:t>NYS Baroque</a:t>
            </a:r>
            <a:endParaRPr lang="en-US" dirty="0"/>
          </a:p>
        </p:txBody>
      </p:sp>
      <p:pic>
        <p:nvPicPr>
          <p:cNvPr id="7170" name="B49C6971-C202-446A-848E-3D0465625950" descr="D762A064-CAC4-4364-8E6D-C8990F48275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22" y="1041308"/>
            <a:ext cx="4886429" cy="349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63E25AC2-74F4-492D-963D-FFF32A8AAE73" descr="7676F5C7-5DAD-4914-9767-563BF4EB8F9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873" y="4773294"/>
            <a:ext cx="5378767" cy="193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CBB2161F-B4C2-46D7-9409-220870EA6C16" descr="78183159-B6D0-4FC4-B30F-CC0A0D007D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79" y="1418499"/>
            <a:ext cx="3952551" cy="263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1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783336"/>
            <a:ext cx="7852410" cy="16655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Community Unity Music Education Program International (CUMEP)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37358" y="2103358"/>
            <a:ext cx="6652261" cy="4527065"/>
          </a:xfrm>
        </p:spPr>
      </p:pic>
    </p:spTree>
    <p:extLst>
      <p:ext uri="{BB962C8B-B14F-4D97-AF65-F5344CB8AC3E}">
        <p14:creationId xmlns:p14="http://schemas.microsoft.com/office/powerpoint/2010/main" val="16593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Discovery Trail </a:t>
            </a:r>
            <a:br>
              <a:rPr lang="en-US" dirty="0" smtClean="0"/>
            </a:br>
            <a:r>
              <a:rPr lang="en-US" dirty="0" smtClean="0"/>
              <a:t>Johnson Museum of 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054" y="2354580"/>
            <a:ext cx="6583205" cy="4388803"/>
          </a:xfrm>
        </p:spPr>
      </p:pic>
    </p:spTree>
    <p:extLst>
      <p:ext uri="{BB962C8B-B14F-4D97-AF65-F5344CB8AC3E}">
        <p14:creationId xmlns:p14="http://schemas.microsoft.com/office/powerpoint/2010/main" val="21939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Civic Ensemble</a:t>
            </a:r>
            <a:endParaRPr lang="en-US" dirty="0"/>
          </a:p>
        </p:txBody>
      </p:sp>
      <p:pic>
        <p:nvPicPr>
          <p:cNvPr id="11268" name="Picture 4" descr="http://civicensemble.org/wp-content/themes/basic/themify/img.php?src=http://civicensemble.org/wordpress/wp-content/uploads/2013/08/civic-ensemble-lt-blue-logo.gif&amp;w=120&amp;h=120&amp;zc=1&amp;a=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8120" y="546639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ouring Ithaca 9/19 - 2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0" y="990411"/>
            <a:ext cx="3380740" cy="12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The Cast of Safety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203" y="1831658"/>
            <a:ext cx="4683218" cy="45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lum brigh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953" y="2548128"/>
            <a:ext cx="3807333" cy="25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76870"/>
            <a:ext cx="1897685" cy="3955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31" y="676870"/>
            <a:ext cx="5266374" cy="1331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081" y="676869"/>
            <a:ext cx="1901919" cy="39552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685" y="2025786"/>
            <a:ext cx="5344395" cy="1991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26" y="4632102"/>
            <a:ext cx="1905412" cy="1670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686" y="3996000"/>
            <a:ext cx="1679904" cy="2329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423" y="4011171"/>
            <a:ext cx="1879746" cy="23199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081" y="4632102"/>
            <a:ext cx="1915675" cy="16702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06"/>
          <a:stretch/>
        </p:blipFill>
        <p:spPr>
          <a:xfrm>
            <a:off x="3593046" y="3992805"/>
            <a:ext cx="1722921" cy="23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428" y="760858"/>
            <a:ext cx="6791221" cy="16655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Vitamin L 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" y="1596105"/>
            <a:ext cx="8766810" cy="5149595"/>
          </a:xfrm>
        </p:spPr>
      </p:pic>
    </p:spTree>
    <p:extLst>
      <p:ext uri="{BB962C8B-B14F-4D97-AF65-F5344CB8AC3E}">
        <p14:creationId xmlns:p14="http://schemas.microsoft.com/office/powerpoint/2010/main" val="15564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278" y="2886456"/>
            <a:ext cx="6791221" cy="1665542"/>
          </a:xfrm>
        </p:spPr>
        <p:txBody>
          <a:bodyPr/>
          <a:lstStyle/>
          <a:p>
            <a:r>
              <a:rPr lang="en-US" dirty="0" err="1" smtClean="0"/>
              <a:t>Sciencenter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448" y="982979"/>
            <a:ext cx="3842742" cy="5650389"/>
          </a:xfrm>
        </p:spPr>
      </p:pic>
    </p:spTree>
    <p:extLst>
      <p:ext uri="{BB962C8B-B14F-4D97-AF65-F5344CB8AC3E}">
        <p14:creationId xmlns:p14="http://schemas.microsoft.com/office/powerpoint/2010/main" val="176671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Historic Ithaca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033" y="1490376"/>
            <a:ext cx="7005229" cy="52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9c4ccd19-9418-4fce-ab30-4183950e69b5" descr="part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7037" y="820125"/>
            <a:ext cx="6384607" cy="588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Discovery Trail – </a:t>
            </a:r>
            <a:br>
              <a:rPr lang="en-US" dirty="0" smtClean="0"/>
            </a:br>
            <a:r>
              <a:rPr lang="en-US" dirty="0" smtClean="0"/>
              <a:t>Lab of Ornithology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" y="2866989"/>
            <a:ext cx="8933222" cy="3385220"/>
          </a:xfrm>
        </p:spPr>
      </p:pic>
    </p:spTree>
    <p:extLst>
      <p:ext uri="{BB962C8B-B14F-4D97-AF65-F5344CB8AC3E}">
        <p14:creationId xmlns:p14="http://schemas.microsoft.com/office/powerpoint/2010/main" val="22515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 School of Music and Art (CSMA)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09" y="2448878"/>
            <a:ext cx="5418667" cy="4064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256" y="2448878"/>
            <a:ext cx="304647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Running To Places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96C7664-3F92-42FC-88D0-140BFD8B93E2" descr="38E9195E-9738-4023-97BF-AC6C521683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72" y="1707833"/>
            <a:ext cx="8967528" cy="504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2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Trumansburg </a:t>
            </a:r>
            <a:r>
              <a:rPr lang="en-US" dirty="0" smtClean="0"/>
              <a:t>Conservatory of Fine 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038" y="2232711"/>
            <a:ext cx="6669865" cy="4464952"/>
          </a:xfrm>
        </p:spPr>
      </p:pic>
    </p:spTree>
    <p:extLst>
      <p:ext uri="{BB962C8B-B14F-4D97-AF65-F5344CB8AC3E}">
        <p14:creationId xmlns:p14="http://schemas.microsoft.com/office/powerpoint/2010/main" val="22775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Music’s Recreation</a:t>
            </a:r>
            <a:endParaRPr lang="en-US" dirty="0"/>
          </a:p>
        </p:txBody>
      </p:sp>
      <p:pic>
        <p:nvPicPr>
          <p:cNvPr id="13314" name="Picture 2" descr="http://musrec.org/images/photoGroup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924" y="1874814"/>
            <a:ext cx="6000345" cy="440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Tompkins County Public Library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80" y="3287913"/>
            <a:ext cx="4343076" cy="28953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4" y="2267131"/>
            <a:ext cx="3981146" cy="40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84" y="783336"/>
            <a:ext cx="6791221" cy="1665542"/>
          </a:xfrm>
        </p:spPr>
        <p:txBody>
          <a:bodyPr/>
          <a:lstStyle/>
          <a:p>
            <a:pPr algn="ctr"/>
            <a:r>
              <a:rPr lang="en-US" dirty="0" smtClean="0"/>
              <a:t>WSKG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570030"/>
            <a:ext cx="7838377" cy="4716153"/>
          </a:xfrm>
        </p:spPr>
      </p:pic>
      <p:sp>
        <p:nvSpPr>
          <p:cNvPr id="5" name="TextBox 4"/>
          <p:cNvSpPr txBox="1"/>
          <p:nvPr/>
        </p:nvSpPr>
        <p:spPr>
          <a:xfrm>
            <a:off x="4023360" y="6377940"/>
            <a:ext cx="168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Blind Spots</a:t>
            </a:r>
            <a:endParaRPr lang="en-US" dirty="0"/>
          </a:p>
        </p:txBody>
      </p:sp>
      <p:pic>
        <p:nvPicPr>
          <p:cNvPr id="12290" name="Picture 2" descr="http://www.wskg.org/sites/default/files/wskg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255" y="5837137"/>
            <a:ext cx="1147445" cy="3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4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Ithaca Underground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9" y="1616107"/>
            <a:ext cx="4743184" cy="31621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949" y="3339153"/>
            <a:ext cx="4899546" cy="32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440" y="783336"/>
            <a:ext cx="7623810" cy="1665542"/>
          </a:xfrm>
        </p:spPr>
        <p:txBody>
          <a:bodyPr/>
          <a:lstStyle/>
          <a:p>
            <a:r>
              <a:rPr lang="en-US" dirty="0"/>
              <a:t>Southworth Library Association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" y="1963240"/>
            <a:ext cx="8857807" cy="4574719"/>
          </a:xfrm>
        </p:spPr>
      </p:pic>
    </p:spTree>
    <p:extLst>
      <p:ext uri="{BB962C8B-B14F-4D97-AF65-F5344CB8AC3E}">
        <p14:creationId xmlns:p14="http://schemas.microsoft.com/office/powerpoint/2010/main" val="18258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75620"/>
            <a:ext cx="8001000" cy="1665542"/>
          </a:xfrm>
        </p:spPr>
        <p:txBody>
          <a:bodyPr>
            <a:normAutofit fontScale="90000"/>
          </a:bodyPr>
          <a:lstStyle/>
          <a:p>
            <a:pPr algn="ctr" eaLnBrk="0" hangingPunct="0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For </a:t>
            </a:r>
            <a:r>
              <a:rPr lang="en-US" sz="4000" dirty="0"/>
              <a:t>the very latest in </a:t>
            </a:r>
            <a:br>
              <a:rPr lang="en-US" sz="4000" dirty="0"/>
            </a:br>
            <a:r>
              <a:rPr lang="en-US" sz="4000" dirty="0"/>
              <a:t>Community Foundation events, grant opportunities, and donor </a:t>
            </a:r>
            <a:r>
              <a:rPr lang="en-US" sz="4000" dirty="0" smtClean="0"/>
              <a:t>services, </a:t>
            </a:r>
            <a:br>
              <a:rPr lang="en-US" sz="4000" dirty="0" smtClean="0"/>
            </a:br>
            <a:r>
              <a:rPr lang="en-US" sz="4000" dirty="0" smtClean="0"/>
              <a:t>visit </a:t>
            </a:r>
            <a:r>
              <a:rPr lang="en-US" sz="4000" dirty="0"/>
              <a:t>the Community Foundation’s website at</a:t>
            </a:r>
            <a:br>
              <a:rPr lang="en-US" sz="4000" dirty="0"/>
            </a:br>
            <a:r>
              <a:rPr lang="en-US" sz="4000" dirty="0" smtClean="0">
                <a:solidFill>
                  <a:srgbClr val="FF0000"/>
                </a:solidFill>
              </a:rPr>
              <a:t>www.cftompkins.org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039" y="228916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Downtown Ithaca Alliance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1545649"/>
            <a:ext cx="8688665" cy="5099649"/>
          </a:xfrm>
        </p:spPr>
      </p:pic>
    </p:spTree>
    <p:extLst>
      <p:ext uri="{BB962C8B-B14F-4D97-AF65-F5344CB8AC3E}">
        <p14:creationId xmlns:p14="http://schemas.microsoft.com/office/powerpoint/2010/main" val="13838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640" y="1230707"/>
            <a:ext cx="6791221" cy="1665542"/>
          </a:xfrm>
        </p:spPr>
        <p:txBody>
          <a:bodyPr/>
          <a:lstStyle/>
          <a:p>
            <a:r>
              <a:rPr lang="en-US" dirty="0" smtClean="0"/>
              <a:t>Community Arts Partnership</a:t>
            </a:r>
            <a:endParaRPr lang="en-US" dirty="0"/>
          </a:p>
        </p:txBody>
      </p:sp>
      <p:pic>
        <p:nvPicPr>
          <p:cNvPr id="5122" name="Picture 2" descr="http://www.artspartner.org/img/large/doc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920" y="2738258"/>
            <a:ext cx="3758423" cy="355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ommunity Arts Partner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227" y="1072716"/>
            <a:ext cx="1147235" cy="134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artspartner.org/img/squares/ileenkapl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96" y="2738258"/>
            <a:ext cx="3564285" cy="356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155" y="773099"/>
            <a:ext cx="7635738" cy="166554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Paleontological Research Institution </a:t>
            </a:r>
            <a:r>
              <a:rPr lang="en-US" dirty="0" smtClean="0"/>
              <a:t>Cayuga Nature 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70" y="2438641"/>
            <a:ext cx="4589954" cy="34424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769" y="2114550"/>
            <a:ext cx="3128963" cy="4171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240" y="6319004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TreeTops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3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Museum of the Earth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876" y="1660932"/>
            <a:ext cx="6365544" cy="4774158"/>
          </a:xfrm>
        </p:spPr>
      </p:pic>
    </p:spTree>
    <p:extLst>
      <p:ext uri="{BB962C8B-B14F-4D97-AF65-F5344CB8AC3E}">
        <p14:creationId xmlns:p14="http://schemas.microsoft.com/office/powerpoint/2010/main" val="31145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Lansing Community Library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463" y="3634397"/>
            <a:ext cx="3154812" cy="306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http://www.lansinglibrary.org/sites/default/files/holiday%20din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783" y="2025383"/>
            <a:ext cx="3273424" cy="43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lansinglibrary.org/~lansingl/sites/default/files/te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471" y="2025382"/>
            <a:ext cx="1870218" cy="112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lansinglibrary.org/~lansingl/sites/default/files/library-image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659" y="1720215"/>
            <a:ext cx="20193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6081</TotalTime>
  <Words>208</Words>
  <Application>Microsoft Office PowerPoint</Application>
  <PresentationFormat>On-screen Show (4:3)</PresentationFormat>
  <Paragraphs>58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Broadway</vt:lpstr>
      <vt:lpstr>Calibri</vt:lpstr>
      <vt:lpstr>2_Office Theme</vt:lpstr>
      <vt:lpstr>1_Office Theme</vt:lpstr>
      <vt:lpstr>Office Theme</vt:lpstr>
      <vt:lpstr>PowerPoint Presentation</vt:lpstr>
      <vt:lpstr>Ithaca Ballet</vt:lpstr>
      <vt:lpstr>Civic Ensemble</vt:lpstr>
      <vt:lpstr>Tompkins County Public Library</vt:lpstr>
      <vt:lpstr>Downtown Ithaca Alliance</vt:lpstr>
      <vt:lpstr>Community Arts Partnership</vt:lpstr>
      <vt:lpstr>Paleontological Research Institution Cayuga Nature Center</vt:lpstr>
      <vt:lpstr>Museum of the Earth</vt:lpstr>
      <vt:lpstr>Lansing Community Library</vt:lpstr>
      <vt:lpstr>WCNY</vt:lpstr>
      <vt:lpstr>PowerPoint Presentation</vt:lpstr>
      <vt:lpstr>Ithaca Community Choruses</vt:lpstr>
      <vt:lpstr>PowerPoint Presentation</vt:lpstr>
      <vt:lpstr>State Theatre of Ithaca</vt:lpstr>
      <vt:lpstr>Hangar Theatre</vt:lpstr>
      <vt:lpstr>Kitchen Theatre </vt:lpstr>
      <vt:lpstr>Cinemapolis</vt:lpstr>
      <vt:lpstr>RILM – U.S. Office</vt:lpstr>
      <vt:lpstr>Ithaca League of Women Rollers</vt:lpstr>
      <vt:lpstr>Discovery Trail Cornell Plantations  </vt:lpstr>
      <vt:lpstr>Groton Public Library</vt:lpstr>
      <vt:lpstr>Ithaca Children’s Garden</vt:lpstr>
      <vt:lpstr>Ulysses Philomathic Library</vt:lpstr>
      <vt:lpstr>Cayuga Chamber Orchestra</vt:lpstr>
      <vt:lpstr>Ithaca Festival</vt:lpstr>
      <vt:lpstr>History Center </vt:lpstr>
      <vt:lpstr>NYS Baroque</vt:lpstr>
      <vt:lpstr>Community Unity Music Education Program International (CUMEP) </vt:lpstr>
      <vt:lpstr>Discovery Trail  Johnson Museum of Art</vt:lpstr>
      <vt:lpstr>PowerPoint Presentation</vt:lpstr>
      <vt:lpstr>Vitamin L </vt:lpstr>
      <vt:lpstr>Sciencenter</vt:lpstr>
      <vt:lpstr>Historic Ithaca</vt:lpstr>
      <vt:lpstr>PowerPoint Presentation</vt:lpstr>
      <vt:lpstr>Discovery Trail –  Lab of Ornithology</vt:lpstr>
      <vt:lpstr>Community School of Music and Art (CSMA)</vt:lpstr>
      <vt:lpstr>Running To Places</vt:lpstr>
      <vt:lpstr>Trumansburg Conservatory of Fine Arts</vt:lpstr>
      <vt:lpstr>Music’s Recreation</vt:lpstr>
      <vt:lpstr>WSKG</vt:lpstr>
      <vt:lpstr>Ithaca Underground</vt:lpstr>
      <vt:lpstr>Southworth Library Association</vt:lpstr>
      <vt:lpstr> For the very latest in  Community Foundation events, grant opportunities, and donor services,  visit the Community Foundation’s website at www.cftompkins.org</vt:lpstr>
    </vt:vector>
  </TitlesOfParts>
  <Company>Iron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Edmonds</dc:creator>
  <cp:lastModifiedBy>George Ferrari</cp:lastModifiedBy>
  <cp:revision>97</cp:revision>
  <dcterms:created xsi:type="dcterms:W3CDTF">2014-05-19T17:53:08Z</dcterms:created>
  <dcterms:modified xsi:type="dcterms:W3CDTF">2015-06-18T21:14:10Z</dcterms:modified>
</cp:coreProperties>
</file>