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8" r:id="rId4"/>
    <p:sldId id="300" r:id="rId5"/>
    <p:sldId id="282" r:id="rId6"/>
    <p:sldId id="291" r:id="rId7"/>
    <p:sldId id="298" r:id="rId8"/>
    <p:sldId id="299" r:id="rId9"/>
    <p:sldId id="296" r:id="rId10"/>
    <p:sldId id="297" r:id="rId11"/>
    <p:sldId id="292" r:id="rId12"/>
    <p:sldId id="284" r:id="rId13"/>
    <p:sldId id="272" r:id="rId14"/>
    <p:sldId id="301" r:id="rId15"/>
    <p:sldId id="303" r:id="rId16"/>
    <p:sldId id="273" r:id="rId17"/>
    <p:sldId id="274" r:id="rId18"/>
    <p:sldId id="262" r:id="rId19"/>
    <p:sldId id="314" r:id="rId20"/>
    <p:sldId id="258" r:id="rId21"/>
    <p:sldId id="286" r:id="rId22"/>
    <p:sldId id="287" r:id="rId23"/>
    <p:sldId id="307" r:id="rId24"/>
    <p:sldId id="308" r:id="rId25"/>
    <p:sldId id="31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mb18\Documents\Robin's%20work\Cardi\Demographics\Community%20Foundation%20presentation%2011%2019%2015\Copy%20of%20summary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mb18\Documents\Robin's%20work\Cardi\Demographics\Community%20Foundation%20presentation%2011%2019%2015\Tompkins%20County%20demographics%20by%20place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mb18\Documents\Robin's%20work\Cardi\Demographics\Community%20Foundation%20presentation%2011%2019%2015\Tompkins%20County%20demographics%20by%20place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mb18\Documents\Robin's%20work\Cardi\Demographics\Community%20Foundation%20presentation%2011%2019%2015\Tompkins%20County%20demographics%20by%20place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mb18\Documents\Robin's%20work\Cardi\Demographics\Community%20Foundation%20presentation%2011%2019%2015\Tompkins%20County%20demographics%20by%20plac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mb18\Documents\Robin's%20work\Cardi\Demographics\Community%20Foundation%20presentation%2011%2019%2015\Tompkins%20County%20demographics%20by%20plac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mb18\Documents\Robin's%20work\Cardi\Demographics\Community%20Foundation%20presentation%2011%2019%2015\Tompkins%20County%20demographics%20by%20plac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mb18\Documents\Robin's%20work\Cardi\Demographics\Community%20Foundation%20presentation%2011%2019%2015\Copy%20of%20summary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mb18\Documents\Robin's%20work\Cardi\Demographics\Community%20Foundation%20presentation%2011%2019%2015\Copy%20of%20summary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mb18\AppData\Local\Microsoft\Windows\Temporary%20Internet%20Files\Content.IE5\1N344ZHB\service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mb18\AppData\Local\Microsoft\Windows\Temporary%20Internet%20Files\Content.IE5\1N344ZHB\service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mb18\AppData\Local\Microsoft\Windows\Temporary%20Internet%20Files\Content.IE5\1N344ZHB\service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mb18\Documents\Robin's%20work\Cardi\Demographics\Community%20Foundation%20presentation%2011%2019%2015\Tompkins%20County%20demographics%20by%20plac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'2'!$B$80</c:f>
          <c:strCache>
            <c:ptCount val="1"/>
            <c:pt idx="0">
              <c:v>Population, Percent Change, 1970-2013</c:v>
            </c:pt>
          </c:strCache>
        </c:strRef>
      </c:tx>
      <c:layout/>
      <c:overlay val="0"/>
      <c:spPr>
        <a:noFill/>
        <a:ln w="25400">
          <a:noFill/>
        </a:ln>
      </c:spPr>
      <c:txPr>
        <a:bodyPr rot="0" vert="horz"/>
        <a:lstStyle/>
        <a:p>
          <a:pPr>
            <a:defRPr lang="en-US" sz="800" b="0" i="0" u="non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025000000000001"/>
          <c:y val="0.14749999999999999"/>
          <c:w val="0.82599999999999996"/>
          <c:h val="0.57099999999999995"/>
        </c:manualLayout>
      </c:layout>
      <c:barChart>
        <c:barDir val="col"/>
        <c:grouping val="clustered"/>
        <c:varyColors val="0"/>
        <c:ser>
          <c:idx val="0"/>
          <c:order val="0"/>
          <c:tx>
            <c:v>Population</c:v>
          </c:tx>
          <c:spPr>
            <a:ln w="12700">
              <a:noFill/>
              <a:prstDash val="solid"/>
            </a:ln>
          </c:spPr>
          <c:invertIfNegative val="0"/>
          <c:dLbls>
            <c:numFmt formatCode="0.0%" sourceLinked="0"/>
            <c:spPr>
              <a:noFill/>
              <a:ln w="25400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'2'!$D$73:$G$73</c:f>
              <c:strCache>
                <c:ptCount val="3"/>
                <c:pt idx="0">
                  <c:v>New York</c:v>
                </c:pt>
                <c:pt idx="1">
                  <c:v>Tompkins County, NY</c:v>
                </c:pt>
                <c:pt idx="2">
                  <c:v>U.S.</c:v>
                </c:pt>
              </c:strCache>
            </c:strRef>
          </c:cat>
          <c:val>
            <c:numRef>
              <c:f>'2'!$D$74:$G$74</c:f>
              <c:numCache>
                <c:formatCode>0.0%</c:formatCode>
                <c:ptCount val="3"/>
                <c:pt idx="0">
                  <c:v>7.5999999999999998E-2</c:v>
                </c:pt>
                <c:pt idx="1">
                  <c:v>0.34599999999999997</c:v>
                </c:pt>
                <c:pt idx="2">
                  <c:v>0.55100000000000005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9700176"/>
        <c:axId val="139412208"/>
      </c:barChart>
      <c:catAx>
        <c:axId val="139700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3175">
            <a:solidFill>
              <a:srgbClr val="000000"/>
            </a:solidFill>
            <a:prstDash val="solid"/>
          </a:ln>
        </c:spPr>
        <c:crossAx val="139412208"/>
        <c:crosses val="autoZero"/>
        <c:auto val="1"/>
        <c:lblAlgn val="ctr"/>
        <c:lblOffset val="100"/>
        <c:tickLblSkip val="1"/>
        <c:noMultiLvlLbl val="1"/>
      </c:catAx>
      <c:valAx>
        <c:axId val="139412208"/>
        <c:scaling>
          <c:orientation val="minMax"/>
        </c:scaling>
        <c:delete val="0"/>
        <c:axPos val="l"/>
        <c:majorGridlines>
          <c:spPr>
            <a:ln w="3175" cmpd="sng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low"/>
        <c:spPr>
          <a:noFill/>
          <a:ln w="3175">
            <a:solidFill>
              <a:srgbClr val="000000"/>
            </a:solidFill>
            <a:prstDash val="solid"/>
          </a:ln>
        </c:spPr>
        <c:crossAx val="13970017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1"/>
  </c:chart>
  <c:spPr>
    <a:noFill/>
    <a:ln w="9525">
      <a:noFill/>
    </a:ln>
  </c:spPr>
  <c:txPr>
    <a:bodyPr rot="0" vert="horz"/>
    <a:lstStyle/>
    <a:p>
      <a:pPr>
        <a:defRPr lang="en-US" sz="800" b="0" i="0" u="non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'12'!$B$143</c:f>
          <c:strCache>
            <c:ptCount val="1"/>
            <c:pt idx="0">
              <c:v>Individuals &amp; Families Below Poverty, 2013*</c:v>
            </c:pt>
          </c:strCache>
        </c:strRef>
      </c:tx>
      <c:layout/>
      <c:overlay val="1"/>
      <c:spPr>
        <a:noFill/>
        <a:ln w="25400">
          <a:noFill/>
        </a:ln>
      </c:spPr>
      <c:txPr>
        <a:bodyPr rot="0" vert="horz"/>
        <a:lstStyle/>
        <a:p>
          <a:pPr>
            <a:defRPr lang="en-US" sz="800" b="0" i="0" u="non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075E-2"/>
          <c:y val="0.125"/>
          <c:w val="0.96575"/>
          <c:h val="0.53900000000000003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'12'!$B$19</c:f>
              <c:strCache>
                <c:ptCount val="1"/>
                <c:pt idx="0">
                  <c:v>People below poverty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dPt>
            <c:idx val="12"/>
            <c:invertIfNegative val="0"/>
            <c:bubble3D val="0"/>
          </c:dPt>
          <c:dLbls>
            <c:dLbl>
              <c:idx val="0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1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1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1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1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1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1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1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1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1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1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1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1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1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'12'!$D$13:$Q$13</c:f>
              <c:strCache>
                <c:ptCount val="13"/>
                <c:pt idx="0">
                  <c:v>NYS</c:v>
                </c:pt>
                <c:pt idx="1">
                  <c:v>Tompkins County</c:v>
                </c:pt>
                <c:pt idx="2">
                  <c:v>Caroline town</c:v>
                </c:pt>
                <c:pt idx="3">
                  <c:v>Danby town</c:v>
                </c:pt>
                <c:pt idx="4">
                  <c:v>Dryden town</c:v>
                </c:pt>
                <c:pt idx="5">
                  <c:v>Enfield town</c:v>
                </c:pt>
                <c:pt idx="6">
                  <c:v>Groton town</c:v>
                </c:pt>
                <c:pt idx="7">
                  <c:v>Ithaca city</c:v>
                </c:pt>
                <c:pt idx="8">
                  <c:v>Ithaca town</c:v>
                </c:pt>
                <c:pt idx="9">
                  <c:v>Lansing town</c:v>
                </c:pt>
                <c:pt idx="10">
                  <c:v>Newfield town</c:v>
                </c:pt>
                <c:pt idx="11">
                  <c:v>Ulysses town</c:v>
                </c:pt>
                <c:pt idx="12">
                  <c:v>U.S.</c:v>
                </c:pt>
              </c:strCache>
            </c:strRef>
          </c:cat>
          <c:val>
            <c:numRef>
              <c:f>'12'!$D$19:$Q$19</c:f>
              <c:numCache>
                <c:formatCode>0.0%</c:formatCode>
                <c:ptCount val="13"/>
                <c:pt idx="0">
                  <c:v>0.15303960999531918</c:v>
                </c:pt>
                <c:pt idx="1">
                  <c:v>0.20502129769444005</c:v>
                </c:pt>
                <c:pt idx="2">
                  <c:v>6.9874348758810906E-2</c:v>
                </c:pt>
                <c:pt idx="3">
                  <c:v>9.7366084640426162E-2</c:v>
                </c:pt>
                <c:pt idx="4">
                  <c:v>9.8413364087509614E-2</c:v>
                </c:pt>
                <c:pt idx="5">
                  <c:v>0.12358597285067874</c:v>
                </c:pt>
                <c:pt idx="6">
                  <c:v>0.15213015766521301</c:v>
                </c:pt>
                <c:pt idx="7">
                  <c:v>0.46366813009586955</c:v>
                </c:pt>
                <c:pt idx="8">
                  <c:v>0.16455442902881537</c:v>
                </c:pt>
                <c:pt idx="9">
                  <c:v>6.2774122807017538E-2</c:v>
                </c:pt>
                <c:pt idx="10">
                  <c:v>0.13092904743237946</c:v>
                </c:pt>
                <c:pt idx="11">
                  <c:v>0.14447821681864234</c:v>
                </c:pt>
                <c:pt idx="12">
                  <c:v>0.15365377198712291</c:v>
                </c:pt>
              </c:numCache>
            </c:numRef>
          </c:val>
        </c:ser>
        <c:ser>
          <c:idx val="0"/>
          <c:order val="1"/>
          <c:tx>
            <c:strRef>
              <c:f>'12'!$B$22</c:f>
              <c:strCache>
                <c:ptCount val="1"/>
                <c:pt idx="0">
                  <c:v>Families below poverty</c:v>
                </c:pt>
              </c:strCache>
            </c:strRef>
          </c:tx>
          <c:spPr>
            <a:pattFill prst="dkUpDiag">
              <a:fgClr>
                <a:srgbClr val="92B54B"/>
              </a:fgClr>
              <a:bgClr>
                <a:srgbClr val="C2D69A"/>
              </a:bgClr>
            </a:pattFill>
            <a:ln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dPt>
            <c:idx val="12"/>
            <c:invertIfNegative val="0"/>
            <c:bubble3D val="0"/>
          </c:dPt>
          <c:dLbls>
            <c:dLbl>
              <c:idx val="0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2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2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2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2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2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2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2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2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2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2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2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2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2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'12'!$D$13:$Q$13</c:f>
              <c:strCache>
                <c:ptCount val="13"/>
                <c:pt idx="0">
                  <c:v>NYS</c:v>
                </c:pt>
                <c:pt idx="1">
                  <c:v>Tompkins County</c:v>
                </c:pt>
                <c:pt idx="2">
                  <c:v>Caroline town</c:v>
                </c:pt>
                <c:pt idx="3">
                  <c:v>Danby town</c:v>
                </c:pt>
                <c:pt idx="4">
                  <c:v>Dryden town</c:v>
                </c:pt>
                <c:pt idx="5">
                  <c:v>Enfield town</c:v>
                </c:pt>
                <c:pt idx="6">
                  <c:v>Groton town</c:v>
                </c:pt>
                <c:pt idx="7">
                  <c:v>Ithaca city</c:v>
                </c:pt>
                <c:pt idx="8">
                  <c:v>Ithaca town</c:v>
                </c:pt>
                <c:pt idx="9">
                  <c:v>Lansing town</c:v>
                </c:pt>
                <c:pt idx="10">
                  <c:v>Newfield town</c:v>
                </c:pt>
                <c:pt idx="11">
                  <c:v>Ulysses town</c:v>
                </c:pt>
                <c:pt idx="12">
                  <c:v>U.S.</c:v>
                </c:pt>
              </c:strCache>
            </c:strRef>
          </c:cat>
          <c:val>
            <c:numRef>
              <c:f>'12'!$D$22:$Q$22</c:f>
              <c:numCache>
                <c:formatCode>0.0%</c:formatCode>
                <c:ptCount val="13"/>
                <c:pt idx="0">
                  <c:v>0.11731412433593694</c:v>
                </c:pt>
                <c:pt idx="1">
                  <c:v>8.55911635048789E-2</c:v>
                </c:pt>
                <c:pt idx="2">
                  <c:v>2.5668449197860963E-2</c:v>
                </c:pt>
                <c:pt idx="3">
                  <c:v>6.3444108761329304E-2</c:v>
                </c:pt>
                <c:pt idx="4">
                  <c:v>6.5418095489316805E-2</c:v>
                </c:pt>
                <c:pt idx="5">
                  <c:v>9.6311475409836061E-2</c:v>
                </c:pt>
                <c:pt idx="6">
                  <c:v>0.13292307692307692</c:v>
                </c:pt>
                <c:pt idx="7">
                  <c:v>0.16672911202697641</c:v>
                </c:pt>
                <c:pt idx="8">
                  <c:v>7.0834528247777459E-2</c:v>
                </c:pt>
                <c:pt idx="9">
                  <c:v>3.7623762376237622E-2</c:v>
                </c:pt>
                <c:pt idx="10">
                  <c:v>8.9041095890410954E-2</c:v>
                </c:pt>
                <c:pt idx="11">
                  <c:v>0.11687363038714391</c:v>
                </c:pt>
                <c:pt idx="12">
                  <c:v>0.11292856212309445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093720"/>
        <c:axId val="140094112"/>
      </c:barChart>
      <c:catAx>
        <c:axId val="140093720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140094112"/>
        <c:crosses val="autoZero"/>
        <c:auto val="1"/>
        <c:lblAlgn val="ctr"/>
        <c:lblOffset val="100"/>
        <c:tickLblSkip val="1"/>
        <c:noMultiLvlLbl val="0"/>
      </c:catAx>
      <c:valAx>
        <c:axId val="140094112"/>
        <c:scaling>
          <c:orientation val="minMax"/>
          <c:min val="0"/>
        </c:scaling>
        <c:delete val="0"/>
        <c:axPos val="l"/>
        <c:majorGridlines>
          <c:spPr>
            <a:ln w="6350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009372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31043271890019869"/>
          <c:y val="0.87615579318692693"/>
          <c:w val="0.37189787513232853"/>
          <c:h val="3.8426537645427604E-2"/>
        </c:manualLayout>
      </c:layout>
      <c:overlay val="0"/>
      <c:spPr>
        <a:ln>
          <a:noFill/>
        </a:ln>
      </c:spPr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1"/>
  </c:chart>
  <c:spPr>
    <a:noFill/>
    <a:ln w="9525">
      <a:noFill/>
    </a:ln>
  </c:spPr>
  <c:txPr>
    <a:bodyPr rot="0" vert="horz"/>
    <a:lstStyle/>
    <a:p>
      <a:pPr>
        <a:defRPr lang="en-US" sz="800" b="0" i="0" u="non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350261586429213E-2"/>
          <c:y val="1.3861248416503142E-2"/>
          <c:w val="0.97064973841357083"/>
          <c:h val="0.671453285414727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Sheet1!$A$23</c:f>
              <c:strCache>
                <c:ptCount val="1"/>
                <c:pt idx="0">
                  <c:v>People below poverty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Sheet1!$B$22:$P$22</c:f>
              <c:strCache>
                <c:ptCount val="14"/>
                <c:pt idx="1">
                  <c:v>U.S.</c:v>
                </c:pt>
                <c:pt idx="2">
                  <c:v>NYS</c:v>
                </c:pt>
                <c:pt idx="3">
                  <c:v>Tompkins County</c:v>
                </c:pt>
                <c:pt idx="4">
                  <c:v>Caroline town</c:v>
                </c:pt>
                <c:pt idx="5">
                  <c:v>Danby town</c:v>
                </c:pt>
                <c:pt idx="6">
                  <c:v>Dryden town</c:v>
                </c:pt>
                <c:pt idx="7">
                  <c:v>Enfield town</c:v>
                </c:pt>
                <c:pt idx="8">
                  <c:v>Groton town</c:v>
                </c:pt>
                <c:pt idx="9">
                  <c:v>Ithaca city</c:v>
                </c:pt>
                <c:pt idx="10">
                  <c:v>Ithaca town</c:v>
                </c:pt>
                <c:pt idx="11">
                  <c:v>Lansing town</c:v>
                </c:pt>
                <c:pt idx="12">
                  <c:v>Newfield town</c:v>
                </c:pt>
                <c:pt idx="13">
                  <c:v>Ulysses town</c:v>
                </c:pt>
              </c:strCache>
            </c:strRef>
          </c:cat>
          <c:val>
            <c:numRef>
              <c:f>Sheet1!$B$23:$P$23</c:f>
              <c:numCache>
                <c:formatCode>0.00%</c:formatCode>
                <c:ptCount val="15"/>
                <c:pt idx="1">
                  <c:v>0.15365377198712291</c:v>
                </c:pt>
                <c:pt idx="2">
                  <c:v>0.15303960999531918</c:v>
                </c:pt>
                <c:pt idx="3">
                  <c:v>0.20502129769444005</c:v>
                </c:pt>
                <c:pt idx="4">
                  <c:v>6.9874348758810906E-2</c:v>
                </c:pt>
                <c:pt idx="5">
                  <c:v>9.7366084640426162E-2</c:v>
                </c:pt>
                <c:pt idx="6">
                  <c:v>9.8413364087509614E-2</c:v>
                </c:pt>
                <c:pt idx="7">
                  <c:v>0.12358597285067874</c:v>
                </c:pt>
                <c:pt idx="8">
                  <c:v>0.15213015766521301</c:v>
                </c:pt>
                <c:pt idx="9">
                  <c:v>0.46366813009586955</c:v>
                </c:pt>
                <c:pt idx="10">
                  <c:v>0.16455442902881537</c:v>
                </c:pt>
                <c:pt idx="11">
                  <c:v>6.2774122807017538E-2</c:v>
                </c:pt>
                <c:pt idx="12">
                  <c:v>0.13092904743237946</c:v>
                </c:pt>
                <c:pt idx="13">
                  <c:v>0.14447821681864234</c:v>
                </c:pt>
              </c:numCache>
            </c:numRef>
          </c:val>
        </c:ser>
        <c:ser>
          <c:idx val="1"/>
          <c:order val="1"/>
          <c:tx>
            <c:strRef>
              <c:f>Sheet1!$A$24</c:f>
              <c:strCache>
                <c:ptCount val="1"/>
                <c:pt idx="0">
                  <c:v>Under 18 years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Sheet1!$B$22:$P$22</c:f>
              <c:strCache>
                <c:ptCount val="14"/>
                <c:pt idx="1">
                  <c:v>U.S.</c:v>
                </c:pt>
                <c:pt idx="2">
                  <c:v>NYS</c:v>
                </c:pt>
                <c:pt idx="3">
                  <c:v>Tompkins County</c:v>
                </c:pt>
                <c:pt idx="4">
                  <c:v>Caroline town</c:v>
                </c:pt>
                <c:pt idx="5">
                  <c:v>Danby town</c:v>
                </c:pt>
                <c:pt idx="6">
                  <c:v>Dryden town</c:v>
                </c:pt>
                <c:pt idx="7">
                  <c:v>Enfield town</c:v>
                </c:pt>
                <c:pt idx="8">
                  <c:v>Groton town</c:v>
                </c:pt>
                <c:pt idx="9">
                  <c:v>Ithaca city</c:v>
                </c:pt>
                <c:pt idx="10">
                  <c:v>Ithaca town</c:v>
                </c:pt>
                <c:pt idx="11">
                  <c:v>Lansing town</c:v>
                </c:pt>
                <c:pt idx="12">
                  <c:v>Newfield town</c:v>
                </c:pt>
                <c:pt idx="13">
                  <c:v>Ulysses town</c:v>
                </c:pt>
              </c:strCache>
            </c:strRef>
          </c:cat>
          <c:val>
            <c:numRef>
              <c:f>Sheet1!$B$24:$P$24</c:f>
              <c:numCache>
                <c:formatCode>0.00%</c:formatCode>
                <c:ptCount val="15"/>
                <c:pt idx="1">
                  <c:v>0.21583642144515564</c:v>
                </c:pt>
                <c:pt idx="2">
                  <c:v>0.21673610673872465</c:v>
                </c:pt>
                <c:pt idx="3">
                  <c:v>0.16947619970289995</c:v>
                </c:pt>
                <c:pt idx="4">
                  <c:v>0.14655172413793102</c:v>
                </c:pt>
                <c:pt idx="5">
                  <c:v>0.1047040971168437</c:v>
                </c:pt>
                <c:pt idx="6">
                  <c:v>0.10565669700910273</c:v>
                </c:pt>
                <c:pt idx="7">
                  <c:v>0.14779874213836477</c:v>
                </c:pt>
                <c:pt idx="8">
                  <c:v>0.26417803302225412</c:v>
                </c:pt>
                <c:pt idx="9">
                  <c:v>0.32385120350109409</c:v>
                </c:pt>
                <c:pt idx="10">
                  <c:v>0.11835657745947983</c:v>
                </c:pt>
                <c:pt idx="11">
                  <c:v>7.1531445031204996E-2</c:v>
                </c:pt>
                <c:pt idx="12">
                  <c:v>0.21078838174273859</c:v>
                </c:pt>
                <c:pt idx="13">
                  <c:v>0.23615160349854228</c:v>
                </c:pt>
              </c:numCache>
            </c:numRef>
          </c:val>
        </c:ser>
        <c:ser>
          <c:idx val="2"/>
          <c:order val="2"/>
          <c:tx>
            <c:strRef>
              <c:f>Sheet1!$A$25</c:f>
              <c:strCache>
                <c:ptCount val="1"/>
                <c:pt idx="0">
                  <c:v>65 years and older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Sheet1!$B$22:$P$22</c:f>
              <c:strCache>
                <c:ptCount val="14"/>
                <c:pt idx="1">
                  <c:v>U.S.</c:v>
                </c:pt>
                <c:pt idx="2">
                  <c:v>NYS</c:v>
                </c:pt>
                <c:pt idx="3">
                  <c:v>Tompkins County</c:v>
                </c:pt>
                <c:pt idx="4">
                  <c:v>Caroline town</c:v>
                </c:pt>
                <c:pt idx="5">
                  <c:v>Danby town</c:v>
                </c:pt>
                <c:pt idx="6">
                  <c:v>Dryden town</c:v>
                </c:pt>
                <c:pt idx="7">
                  <c:v>Enfield town</c:v>
                </c:pt>
                <c:pt idx="8">
                  <c:v>Groton town</c:v>
                </c:pt>
                <c:pt idx="9">
                  <c:v>Ithaca city</c:v>
                </c:pt>
                <c:pt idx="10">
                  <c:v>Ithaca town</c:v>
                </c:pt>
                <c:pt idx="11">
                  <c:v>Lansing town</c:v>
                </c:pt>
                <c:pt idx="12">
                  <c:v>Newfield town</c:v>
                </c:pt>
                <c:pt idx="13">
                  <c:v>Ulysses town</c:v>
                </c:pt>
              </c:strCache>
            </c:strRef>
          </c:cat>
          <c:val>
            <c:numRef>
              <c:f>Sheet1!$B$25:$P$25</c:f>
              <c:numCache>
                <c:formatCode>0.00%</c:formatCode>
                <c:ptCount val="15"/>
                <c:pt idx="1">
                  <c:v>9.3565442611671615E-2</c:v>
                </c:pt>
                <c:pt idx="2">
                  <c:v>0.1132592991348719</c:v>
                </c:pt>
                <c:pt idx="3">
                  <c:v>4.9806009203284311E-2</c:v>
                </c:pt>
                <c:pt idx="4">
                  <c:v>4.0816326530612242E-2</c:v>
                </c:pt>
                <c:pt idx="5">
                  <c:v>0</c:v>
                </c:pt>
                <c:pt idx="6">
                  <c:v>4.0431266846361183E-2</c:v>
                </c:pt>
                <c:pt idx="7">
                  <c:v>4.5454545454545456E-2</c:v>
                </c:pt>
                <c:pt idx="8">
                  <c:v>6.2770562770562768E-2</c:v>
                </c:pt>
                <c:pt idx="9">
                  <c:v>0.11715160796324656</c:v>
                </c:pt>
                <c:pt idx="10">
                  <c:v>3.9698292973402147E-2</c:v>
                </c:pt>
                <c:pt idx="11">
                  <c:v>5.5696202531645568E-2</c:v>
                </c:pt>
                <c:pt idx="12">
                  <c:v>1.9607843137254902E-2</c:v>
                </c:pt>
                <c:pt idx="13">
                  <c:v>2.9832935560859187E-2</c:v>
                </c:pt>
              </c:numCache>
            </c:numRef>
          </c:val>
        </c:ser>
        <c:ser>
          <c:idx val="3"/>
          <c:order val="3"/>
          <c:tx>
            <c:strRef>
              <c:f>Sheet1!$A$26</c:f>
              <c:strCache>
                <c:ptCount val="1"/>
                <c:pt idx="0">
                  <c:v>Families with related children &lt; 18 years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Sheet1!$B$22:$P$22</c:f>
              <c:strCache>
                <c:ptCount val="14"/>
                <c:pt idx="1">
                  <c:v>U.S.</c:v>
                </c:pt>
                <c:pt idx="2">
                  <c:v>NYS</c:v>
                </c:pt>
                <c:pt idx="3">
                  <c:v>Tompkins County</c:v>
                </c:pt>
                <c:pt idx="4">
                  <c:v>Caroline town</c:v>
                </c:pt>
                <c:pt idx="5">
                  <c:v>Danby town</c:v>
                </c:pt>
                <c:pt idx="6">
                  <c:v>Dryden town</c:v>
                </c:pt>
                <c:pt idx="7">
                  <c:v>Enfield town</c:v>
                </c:pt>
                <c:pt idx="8">
                  <c:v>Groton town</c:v>
                </c:pt>
                <c:pt idx="9">
                  <c:v>Ithaca city</c:v>
                </c:pt>
                <c:pt idx="10">
                  <c:v>Ithaca town</c:v>
                </c:pt>
                <c:pt idx="11">
                  <c:v>Lansing town</c:v>
                </c:pt>
                <c:pt idx="12">
                  <c:v>Newfield town</c:v>
                </c:pt>
                <c:pt idx="13">
                  <c:v>Ulysses town</c:v>
                </c:pt>
              </c:strCache>
            </c:strRef>
          </c:cat>
          <c:val>
            <c:numRef>
              <c:f>Sheet1!$B$26:$P$26</c:f>
              <c:numCache>
                <c:formatCode>0.00%</c:formatCode>
                <c:ptCount val="15"/>
                <c:pt idx="1">
                  <c:v>0.17830558670821459</c:v>
                </c:pt>
                <c:pt idx="2">
                  <c:v>0.1808099402153866</c:v>
                </c:pt>
                <c:pt idx="3">
                  <c:v>0.1551667577911427</c:v>
                </c:pt>
                <c:pt idx="4">
                  <c:v>8.4805653710247356E-2</c:v>
                </c:pt>
                <c:pt idx="5">
                  <c:v>6.9042316258351888E-2</c:v>
                </c:pt>
                <c:pt idx="6">
                  <c:v>0.12933568489124045</c:v>
                </c:pt>
                <c:pt idx="7">
                  <c:v>0.2076923076923077</c:v>
                </c:pt>
                <c:pt idx="8">
                  <c:v>0.25093632958801498</c:v>
                </c:pt>
                <c:pt idx="9">
                  <c:v>0.27351040918880115</c:v>
                </c:pt>
                <c:pt idx="10">
                  <c:v>0.11953173136167591</c:v>
                </c:pt>
                <c:pt idx="11">
                  <c:v>3.9082412914188618E-2</c:v>
                </c:pt>
                <c:pt idx="12">
                  <c:v>0.15226939970717424</c:v>
                </c:pt>
                <c:pt idx="13">
                  <c:v>0.21240310077519381</c:v>
                </c:pt>
              </c:numCache>
            </c:numRef>
          </c:val>
        </c:ser>
        <c:ser>
          <c:idx val="4"/>
          <c:order val="4"/>
          <c:tx>
            <c:strRef>
              <c:f>Sheet1!$A$27</c:f>
              <c:strCache>
                <c:ptCount val="1"/>
                <c:pt idx="0">
                  <c:v>Female householder, no husband present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Sheet1!$B$22:$P$22</c:f>
              <c:strCache>
                <c:ptCount val="14"/>
                <c:pt idx="1">
                  <c:v>U.S.</c:v>
                </c:pt>
                <c:pt idx="2">
                  <c:v>NYS</c:v>
                </c:pt>
                <c:pt idx="3">
                  <c:v>Tompkins County</c:v>
                </c:pt>
                <c:pt idx="4">
                  <c:v>Caroline town</c:v>
                </c:pt>
                <c:pt idx="5">
                  <c:v>Danby town</c:v>
                </c:pt>
                <c:pt idx="6">
                  <c:v>Dryden town</c:v>
                </c:pt>
                <c:pt idx="7">
                  <c:v>Enfield town</c:v>
                </c:pt>
                <c:pt idx="8">
                  <c:v>Groton town</c:v>
                </c:pt>
                <c:pt idx="9">
                  <c:v>Ithaca city</c:v>
                </c:pt>
                <c:pt idx="10">
                  <c:v>Ithaca town</c:v>
                </c:pt>
                <c:pt idx="11">
                  <c:v>Lansing town</c:v>
                </c:pt>
                <c:pt idx="12">
                  <c:v>Newfield town</c:v>
                </c:pt>
                <c:pt idx="13">
                  <c:v>Ulysses town</c:v>
                </c:pt>
              </c:strCache>
            </c:strRef>
          </c:cat>
          <c:val>
            <c:numRef>
              <c:f>Sheet1!$B$27:$P$27</c:f>
              <c:numCache>
                <c:formatCode>0.00%</c:formatCode>
                <c:ptCount val="15"/>
                <c:pt idx="1">
                  <c:v>0.30626699913492578</c:v>
                </c:pt>
                <c:pt idx="2">
                  <c:v>0.27954183829554002</c:v>
                </c:pt>
                <c:pt idx="3">
                  <c:v>0.31161098246774727</c:v>
                </c:pt>
                <c:pt idx="4">
                  <c:v>0</c:v>
                </c:pt>
                <c:pt idx="5">
                  <c:v>0.10526315789473684</c:v>
                </c:pt>
                <c:pt idx="6">
                  <c:v>0.22241379310344828</c:v>
                </c:pt>
                <c:pt idx="7">
                  <c:v>0.22222222222222221</c:v>
                </c:pt>
                <c:pt idx="8">
                  <c:v>0.45454545454545453</c:v>
                </c:pt>
                <c:pt idx="9">
                  <c:v>0.58484848484848484</c:v>
                </c:pt>
                <c:pt idx="10">
                  <c:v>0.24819277108433735</c:v>
                </c:pt>
                <c:pt idx="11">
                  <c:v>6.726457399103139E-2</c:v>
                </c:pt>
                <c:pt idx="12">
                  <c:v>0.23728813559322035</c:v>
                </c:pt>
                <c:pt idx="13">
                  <c:v>0.23949579831932774</c:v>
                </c:pt>
              </c:numCache>
            </c:numRef>
          </c:val>
        </c:ser>
        <c:ser>
          <c:idx val="5"/>
          <c:order val="5"/>
          <c:tx>
            <c:strRef>
              <c:f>Sheet1!$A$28</c:f>
              <c:strCache>
                <c:ptCount val="1"/>
                <c:pt idx="0">
                  <c:v>with children &lt; 18 years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Sheet1!$B$22:$P$22</c:f>
              <c:strCache>
                <c:ptCount val="14"/>
                <c:pt idx="1">
                  <c:v>U.S.</c:v>
                </c:pt>
                <c:pt idx="2">
                  <c:v>NYS</c:v>
                </c:pt>
                <c:pt idx="3">
                  <c:v>Tompkins County</c:v>
                </c:pt>
                <c:pt idx="4">
                  <c:v>Caroline town</c:v>
                </c:pt>
                <c:pt idx="5">
                  <c:v>Danby town</c:v>
                </c:pt>
                <c:pt idx="6">
                  <c:v>Dryden town</c:v>
                </c:pt>
                <c:pt idx="7">
                  <c:v>Enfield town</c:v>
                </c:pt>
                <c:pt idx="8">
                  <c:v>Groton town</c:v>
                </c:pt>
                <c:pt idx="9">
                  <c:v>Ithaca city</c:v>
                </c:pt>
                <c:pt idx="10">
                  <c:v>Ithaca town</c:v>
                </c:pt>
                <c:pt idx="11">
                  <c:v>Lansing town</c:v>
                </c:pt>
                <c:pt idx="12">
                  <c:v>Newfield town</c:v>
                </c:pt>
                <c:pt idx="13">
                  <c:v>Ulysses town</c:v>
                </c:pt>
              </c:strCache>
            </c:strRef>
          </c:cat>
          <c:val>
            <c:numRef>
              <c:f>Sheet1!$B$28:$P$28</c:f>
              <c:numCache>
                <c:formatCode>0.00%</c:formatCode>
                <c:ptCount val="15"/>
                <c:pt idx="1">
                  <c:v>0.40025820588019861</c:v>
                </c:pt>
                <c:pt idx="2">
                  <c:v>0.37903851242233189</c:v>
                </c:pt>
                <c:pt idx="3">
                  <c:v>0.40447343895619758</c:v>
                </c:pt>
                <c:pt idx="4">
                  <c:v>0</c:v>
                </c:pt>
                <c:pt idx="5">
                  <c:v>0.18421052631578946</c:v>
                </c:pt>
                <c:pt idx="6">
                  <c:v>0.28205128205128205</c:v>
                </c:pt>
                <c:pt idx="7">
                  <c:v>0.21167883211678831</c:v>
                </c:pt>
                <c:pt idx="8">
                  <c:v>0.60538116591928248</c:v>
                </c:pt>
                <c:pt idx="9">
                  <c:v>0.69423076923076921</c:v>
                </c:pt>
                <c:pt idx="10">
                  <c:v>0.24539877300613497</c:v>
                </c:pt>
                <c:pt idx="11">
                  <c:v>0.10344827586206896</c:v>
                </c:pt>
                <c:pt idx="12">
                  <c:v>0.32748538011695905</c:v>
                </c:pt>
                <c:pt idx="13">
                  <c:v>0.47899159663865548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0094896"/>
        <c:axId val="140690344"/>
      </c:barChart>
      <c:catAx>
        <c:axId val="140094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690344"/>
        <c:crosses val="autoZero"/>
        <c:auto val="1"/>
        <c:lblAlgn val="ctr"/>
        <c:lblOffset val="100"/>
        <c:noMultiLvlLbl val="0"/>
      </c:catAx>
      <c:valAx>
        <c:axId val="140690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094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254183070866141E-2"/>
          <c:y val="0.86608216234545465"/>
          <c:w val="0.91378330052493439"/>
          <c:h val="0.1017801016080255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'15'!$B$148</c:f>
          <c:strCache>
            <c:ptCount val="1"/>
            <c:pt idx="0">
              <c:v>Educational Attainment, 2013*</c:v>
            </c:pt>
          </c:strCache>
        </c:strRef>
      </c:tx>
      <c:layout/>
      <c:overlay val="1"/>
      <c:spPr>
        <a:noFill/>
        <a:ln w="25400">
          <a:noFill/>
        </a:ln>
      </c:spPr>
      <c:txPr>
        <a:bodyPr rot="0" vert="horz"/>
        <a:lstStyle/>
        <a:p>
          <a:pPr>
            <a:defRPr lang="en-US" sz="1000" b="1" i="0" u="non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075E-2"/>
          <c:y val="0.16525000000000001"/>
          <c:w val="0.96575"/>
          <c:h val="0.44500000000000001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'15'!$B$17</c:f>
              <c:strCache>
                <c:ptCount val="1"/>
                <c:pt idx="0">
                  <c:v>No high school degree</c:v>
                </c:pt>
              </c:strCache>
            </c:strRef>
          </c:tx>
          <c:spPr>
            <a:solidFill>
              <a:srgbClr val="CC660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dPt>
            <c:idx val="12"/>
            <c:invertIfNegative val="0"/>
            <c:bubble3D val="0"/>
          </c:dPt>
          <c:dLbls>
            <c:dLbl>
              <c:idx val="0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'15'!$D$8:$Q$8</c:f>
              <c:strCache>
                <c:ptCount val="13"/>
                <c:pt idx="0">
                  <c:v>NYS</c:v>
                </c:pt>
                <c:pt idx="1">
                  <c:v>Tompkins County</c:v>
                </c:pt>
                <c:pt idx="2">
                  <c:v>Caroline town</c:v>
                </c:pt>
                <c:pt idx="3">
                  <c:v>Danby town</c:v>
                </c:pt>
                <c:pt idx="4">
                  <c:v>Dryden town</c:v>
                </c:pt>
                <c:pt idx="5">
                  <c:v>Enfield town</c:v>
                </c:pt>
                <c:pt idx="6">
                  <c:v>Groton town</c:v>
                </c:pt>
                <c:pt idx="7">
                  <c:v>Ithaca city</c:v>
                </c:pt>
                <c:pt idx="8">
                  <c:v>Ithaca town</c:v>
                </c:pt>
                <c:pt idx="9">
                  <c:v>Lansing town</c:v>
                </c:pt>
                <c:pt idx="10">
                  <c:v>Newfield town</c:v>
                </c:pt>
                <c:pt idx="11">
                  <c:v>Ulysses town</c:v>
                </c:pt>
                <c:pt idx="12">
                  <c:v>U.S.</c:v>
                </c:pt>
              </c:strCache>
            </c:strRef>
          </c:cat>
          <c:val>
            <c:numRef>
              <c:f>'15'!$D$17:$Q$17</c:f>
              <c:numCache>
                <c:formatCode>0.0%</c:formatCode>
                <c:ptCount val="13"/>
                <c:pt idx="0">
                  <c:v>0.14845515802668371</c:v>
                </c:pt>
                <c:pt idx="1">
                  <c:v>6.9404855935986817E-2</c:v>
                </c:pt>
                <c:pt idx="2">
                  <c:v>7.9695634761714054E-2</c:v>
                </c:pt>
                <c:pt idx="3">
                  <c:v>4.5757071547420966E-2</c:v>
                </c:pt>
                <c:pt idx="4">
                  <c:v>5.3735774369124197E-2</c:v>
                </c:pt>
                <c:pt idx="5">
                  <c:v>0.10826844642195031</c:v>
                </c:pt>
                <c:pt idx="6">
                  <c:v>0.10731948565776459</c:v>
                </c:pt>
                <c:pt idx="7">
                  <c:v>7.8913912095895392E-2</c:v>
                </c:pt>
                <c:pt idx="8">
                  <c:v>4.2707645894220797E-2</c:v>
                </c:pt>
                <c:pt idx="9">
                  <c:v>5.5479366662510909E-2</c:v>
                </c:pt>
                <c:pt idx="10">
                  <c:v>0.15600947306098284</c:v>
                </c:pt>
                <c:pt idx="11">
                  <c:v>4.8949035416066801E-2</c:v>
                </c:pt>
                <c:pt idx="12">
                  <c:v>0.13983262191041126</c:v>
                </c:pt>
              </c:numCache>
            </c:numRef>
          </c:val>
        </c:ser>
        <c:ser>
          <c:idx val="0"/>
          <c:order val="1"/>
          <c:tx>
            <c:strRef>
              <c:f>'15'!$B$20</c:f>
              <c:strCache>
                <c:ptCount val="1"/>
                <c:pt idx="0">
                  <c:v>Bachelor's degree or higher</c:v>
                </c:pt>
              </c:strCache>
            </c:strRef>
          </c:tx>
          <c:spPr>
            <a:pattFill prst="dkDnDiag">
              <a:fgClr>
                <a:srgbClr val="5E7C72"/>
              </a:fgClr>
              <a:bgClr>
                <a:srgbClr val="749FA0"/>
              </a:bgClr>
            </a:pattFill>
            <a:ln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dPt>
            <c:idx val="12"/>
            <c:invertIfNegative val="0"/>
            <c:bubble3D val="0"/>
          </c:dPt>
          <c:dLbls>
            <c:dLbl>
              <c:idx val="0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1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'15'!$D$8:$Q$8</c:f>
              <c:strCache>
                <c:ptCount val="13"/>
                <c:pt idx="0">
                  <c:v>NYS</c:v>
                </c:pt>
                <c:pt idx="1">
                  <c:v>Tompkins County</c:v>
                </c:pt>
                <c:pt idx="2">
                  <c:v>Caroline town</c:v>
                </c:pt>
                <c:pt idx="3">
                  <c:v>Danby town</c:v>
                </c:pt>
                <c:pt idx="4">
                  <c:v>Dryden town</c:v>
                </c:pt>
                <c:pt idx="5">
                  <c:v>Enfield town</c:v>
                </c:pt>
                <c:pt idx="6">
                  <c:v>Groton town</c:v>
                </c:pt>
                <c:pt idx="7">
                  <c:v>Ithaca city</c:v>
                </c:pt>
                <c:pt idx="8">
                  <c:v>Ithaca town</c:v>
                </c:pt>
                <c:pt idx="9">
                  <c:v>Lansing town</c:v>
                </c:pt>
                <c:pt idx="10">
                  <c:v>Newfield town</c:v>
                </c:pt>
                <c:pt idx="11">
                  <c:v>Ulysses town</c:v>
                </c:pt>
                <c:pt idx="12">
                  <c:v>U.S.</c:v>
                </c:pt>
              </c:strCache>
            </c:strRef>
          </c:cat>
          <c:val>
            <c:numRef>
              <c:f>'15'!$D$20:$Q$20</c:f>
              <c:numCache>
                <c:formatCode>0.0%</c:formatCode>
                <c:ptCount val="13"/>
                <c:pt idx="0">
                  <c:v>0.33203240315311566</c:v>
                </c:pt>
                <c:pt idx="1">
                  <c:v>0.49292558123561936</c:v>
                </c:pt>
                <c:pt idx="2">
                  <c:v>0.40648778534241087</c:v>
                </c:pt>
                <c:pt idx="3">
                  <c:v>0.36938435940099834</c:v>
                </c:pt>
                <c:pt idx="4">
                  <c:v>0.42889658584858981</c:v>
                </c:pt>
                <c:pt idx="5">
                  <c:v>0.19503151649981462</c:v>
                </c:pt>
                <c:pt idx="6">
                  <c:v>0.14663699307616221</c:v>
                </c:pt>
                <c:pt idx="7">
                  <c:v>0.63739556847075918</c:v>
                </c:pt>
                <c:pt idx="8">
                  <c:v>0.70943716413689073</c:v>
                </c:pt>
                <c:pt idx="9">
                  <c:v>0.55853384864730082</c:v>
                </c:pt>
                <c:pt idx="10">
                  <c:v>0.24126702190645352</c:v>
                </c:pt>
                <c:pt idx="11">
                  <c:v>0.43535847970054709</c:v>
                </c:pt>
                <c:pt idx="12">
                  <c:v>0.28841549695768171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140691128"/>
        <c:axId val="140691520"/>
      </c:barChart>
      <c:catAx>
        <c:axId val="140691128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/>
          <a:lstStyle/>
          <a:p>
            <a:pPr>
              <a:defRPr sz="1050" b="1"/>
            </a:pPr>
            <a:endParaRPr lang="en-US"/>
          </a:p>
        </c:txPr>
        <c:crossAx val="140691520"/>
        <c:crosses val="autoZero"/>
        <c:auto val="1"/>
        <c:lblAlgn val="ctr"/>
        <c:lblOffset val="100"/>
        <c:tickLblSkip val="1"/>
        <c:noMultiLvlLbl val="0"/>
      </c:catAx>
      <c:valAx>
        <c:axId val="140691520"/>
        <c:scaling>
          <c:orientation val="minMax"/>
          <c:min val="0"/>
        </c:scaling>
        <c:delete val="0"/>
        <c:axPos val="l"/>
        <c:majorGridlines>
          <c:spPr>
            <a:ln w="6350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crossAx val="140691128"/>
        <c:crosses val="autoZero"/>
        <c:crossBetween val="between"/>
        <c:majorUnit val="0.1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18399147948120301"/>
          <c:y val="0.86177573087624293"/>
          <c:w val="0.40982731524104005"/>
          <c:h val="3.8109358308496627E-2"/>
        </c:manualLayout>
      </c:layout>
      <c:overlay val="0"/>
      <c:spPr>
        <a:ln>
          <a:noFill/>
        </a:ln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1"/>
  </c:chart>
  <c:spPr>
    <a:noFill/>
    <a:ln w="9525">
      <a:noFill/>
    </a:ln>
  </c:spPr>
  <c:txPr>
    <a:bodyPr rot="0" vert="horz"/>
    <a:lstStyle/>
    <a:p>
      <a:pPr>
        <a:defRPr lang="en-US" sz="800" b="0" i="0" u="non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'18'!$B$102</c:f>
          <c:strCache>
            <c:ptCount val="1"/>
            <c:pt idx="0">
              <c:v>Housing Costs as a Percent of Household Income, 2013*</c:v>
            </c:pt>
          </c:strCache>
        </c:strRef>
      </c:tx>
      <c:layout/>
      <c:overlay val="1"/>
      <c:spPr>
        <a:noFill/>
        <a:ln w="25400">
          <a:noFill/>
        </a:ln>
      </c:spPr>
      <c:txPr>
        <a:bodyPr rot="0" vert="horz"/>
        <a:lstStyle/>
        <a:p>
          <a:pPr>
            <a:defRPr lang="en-US" sz="1000" b="1" i="0" u="non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03"/>
          <c:y val="0.16800000000000001"/>
          <c:w val="0.96575"/>
          <c:h val="0.44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'18'!$B$21</c:f>
              <c:strCache>
                <c:ptCount val="1"/>
                <c:pt idx="0">
                  <c:v>Monthly cost &gt;30% of household income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dPt>
            <c:idx val="12"/>
            <c:invertIfNegative val="0"/>
            <c:bubble3D val="0"/>
          </c:dPt>
          <c:dLbls>
            <c:dLbl>
              <c:idx val="0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'18'!$D$10:$Q$10</c:f>
              <c:strCache>
                <c:ptCount val="13"/>
                <c:pt idx="0">
                  <c:v>NYS</c:v>
                </c:pt>
                <c:pt idx="1">
                  <c:v>Tompkins County</c:v>
                </c:pt>
                <c:pt idx="2">
                  <c:v>Caroline town</c:v>
                </c:pt>
                <c:pt idx="3">
                  <c:v>Danby town</c:v>
                </c:pt>
                <c:pt idx="4">
                  <c:v>Dryden town</c:v>
                </c:pt>
                <c:pt idx="5">
                  <c:v>Enfield town</c:v>
                </c:pt>
                <c:pt idx="6">
                  <c:v>Groton town</c:v>
                </c:pt>
                <c:pt idx="7">
                  <c:v>Ithaca city</c:v>
                </c:pt>
                <c:pt idx="8">
                  <c:v>Ithaca town</c:v>
                </c:pt>
                <c:pt idx="9">
                  <c:v>Lansing town</c:v>
                </c:pt>
                <c:pt idx="10">
                  <c:v>Newfield town</c:v>
                </c:pt>
                <c:pt idx="11">
                  <c:v>Ulysses town</c:v>
                </c:pt>
                <c:pt idx="12">
                  <c:v>U.S.</c:v>
                </c:pt>
              </c:strCache>
            </c:strRef>
          </c:cat>
          <c:val>
            <c:numRef>
              <c:f>'18'!$D$21:$Q$21</c:f>
              <c:numCache>
                <c:formatCode>0.0%</c:formatCode>
                <c:ptCount val="13"/>
                <c:pt idx="0">
                  <c:v>0.39822479764532742</c:v>
                </c:pt>
                <c:pt idx="1">
                  <c:v>0.27878600664143949</c:v>
                </c:pt>
                <c:pt idx="2">
                  <c:v>0.24964336661911554</c:v>
                </c:pt>
                <c:pt idx="3">
                  <c:v>0.39480198019801982</c:v>
                </c:pt>
                <c:pt idx="4">
                  <c:v>0.23914930555555555</c:v>
                </c:pt>
                <c:pt idx="5">
                  <c:v>0.28441754916792739</c:v>
                </c:pt>
                <c:pt idx="6">
                  <c:v>0.22869198312236286</c:v>
                </c:pt>
                <c:pt idx="7">
                  <c:v>0.37713936430317846</c:v>
                </c:pt>
                <c:pt idx="8">
                  <c:v>0.23260340632603407</c:v>
                </c:pt>
                <c:pt idx="9">
                  <c:v>0.23454746136865343</c:v>
                </c:pt>
                <c:pt idx="10">
                  <c:v>0.38469713071200851</c:v>
                </c:pt>
                <c:pt idx="11">
                  <c:v>0.26477541371158392</c:v>
                </c:pt>
                <c:pt idx="12">
                  <c:v>0.35399529594442808</c:v>
                </c:pt>
              </c:numCache>
            </c:numRef>
          </c:val>
        </c:ser>
        <c:ser>
          <c:idx val="0"/>
          <c:order val="1"/>
          <c:tx>
            <c:strRef>
              <c:f>'18'!$B$23</c:f>
              <c:strCache>
                <c:ptCount val="1"/>
                <c:pt idx="0">
                  <c:v>Gross rent &gt;30% of household income</c:v>
                </c:pt>
              </c:strCache>
            </c:strRef>
          </c:tx>
          <c:spPr>
            <a:pattFill prst="dkUpDiag">
              <a:fgClr>
                <a:schemeClr val="tx2">
                  <a:lumMod val="75000"/>
                </a:schemeClr>
              </a:fgClr>
              <a:bgClr>
                <a:srgbClr val="012257"/>
              </a:bgClr>
            </a:pattFill>
            <a:ln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dPt>
            <c:idx val="12"/>
            <c:invertIfNegative val="0"/>
            <c:bubble3D val="0"/>
          </c:dPt>
          <c:dLbls>
            <c:dLbl>
              <c:idx val="0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'18'!$D$10:$Q$10</c:f>
              <c:strCache>
                <c:ptCount val="13"/>
                <c:pt idx="0">
                  <c:v>NYS</c:v>
                </c:pt>
                <c:pt idx="1">
                  <c:v>Tompkins County</c:v>
                </c:pt>
                <c:pt idx="2">
                  <c:v>Caroline town</c:v>
                </c:pt>
                <c:pt idx="3">
                  <c:v>Danby town</c:v>
                </c:pt>
                <c:pt idx="4">
                  <c:v>Dryden town</c:v>
                </c:pt>
                <c:pt idx="5">
                  <c:v>Enfield town</c:v>
                </c:pt>
                <c:pt idx="6">
                  <c:v>Groton town</c:v>
                </c:pt>
                <c:pt idx="7">
                  <c:v>Ithaca city</c:v>
                </c:pt>
                <c:pt idx="8">
                  <c:v>Ithaca town</c:v>
                </c:pt>
                <c:pt idx="9">
                  <c:v>Lansing town</c:v>
                </c:pt>
                <c:pt idx="10">
                  <c:v>Newfield town</c:v>
                </c:pt>
                <c:pt idx="11">
                  <c:v>Ulysses town</c:v>
                </c:pt>
                <c:pt idx="12">
                  <c:v>U.S.</c:v>
                </c:pt>
              </c:strCache>
            </c:strRef>
          </c:cat>
          <c:val>
            <c:numRef>
              <c:f>'18'!$D$23:$Q$23</c:f>
              <c:numCache>
                <c:formatCode>0.0%</c:formatCode>
                <c:ptCount val="13"/>
                <c:pt idx="0">
                  <c:v>0.50339752080641742</c:v>
                </c:pt>
                <c:pt idx="1">
                  <c:v>0.53141938173804282</c:v>
                </c:pt>
                <c:pt idx="2">
                  <c:v>0.4174454828660436</c:v>
                </c:pt>
                <c:pt idx="3">
                  <c:v>0.68944099378881984</c:v>
                </c:pt>
                <c:pt idx="4">
                  <c:v>0.43476167549350025</c:v>
                </c:pt>
                <c:pt idx="5">
                  <c:v>0.61464968152866239</c:v>
                </c:pt>
                <c:pt idx="6">
                  <c:v>0.49571428571428572</c:v>
                </c:pt>
                <c:pt idx="7">
                  <c:v>0.59997247832668221</c:v>
                </c:pt>
                <c:pt idx="8">
                  <c:v>0.55478150728309061</c:v>
                </c:pt>
                <c:pt idx="9">
                  <c:v>0.40406816932380429</c:v>
                </c:pt>
                <c:pt idx="10">
                  <c:v>0.30217391304347824</c:v>
                </c:pt>
                <c:pt idx="11">
                  <c:v>0.484375</c:v>
                </c:pt>
                <c:pt idx="12">
                  <c:v>0.48308194922075792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140692696"/>
        <c:axId val="140693088"/>
      </c:barChart>
      <c:catAx>
        <c:axId val="140692696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/>
          <a:lstStyle/>
          <a:p>
            <a:pPr>
              <a:defRPr sz="900"/>
            </a:pPr>
            <a:endParaRPr lang="en-US"/>
          </a:p>
        </c:txPr>
        <c:crossAx val="140693088"/>
        <c:crosses val="autoZero"/>
        <c:auto val="1"/>
        <c:lblAlgn val="ctr"/>
        <c:lblOffset val="100"/>
        <c:tickLblSkip val="1"/>
        <c:noMultiLvlLbl val="0"/>
      </c:catAx>
      <c:valAx>
        <c:axId val="140693088"/>
        <c:scaling>
          <c:orientation val="minMax"/>
          <c:min val="0"/>
        </c:scaling>
        <c:delete val="0"/>
        <c:axPos val="l"/>
        <c:majorGridlines>
          <c:spPr>
            <a:ln w="6350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crossAx val="140692696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21967104912345967"/>
          <c:y val="0.72278715318313913"/>
          <c:w val="0.47489395148745034"/>
          <c:h val="3.7465212747460196E-2"/>
        </c:manualLayout>
      </c:layout>
      <c:overlay val="0"/>
      <c:spPr>
        <a:ln>
          <a:noFill/>
        </a:ln>
      </c:spPr>
      <c:txPr>
        <a:bodyPr/>
        <a:lstStyle/>
        <a:p>
          <a:pPr>
            <a:defRPr sz="1000" b="1"/>
          </a:pPr>
          <a:endParaRPr lang="en-US"/>
        </a:p>
      </c:txPr>
    </c:legend>
    <c:plotVisOnly val="1"/>
    <c:dispBlanksAs val="gap"/>
    <c:showDLblsOverMax val="1"/>
  </c:chart>
  <c:spPr>
    <a:noFill/>
    <a:ln w="9525">
      <a:noFill/>
    </a:ln>
  </c:spPr>
  <c:txPr>
    <a:bodyPr rot="0" vert="horz"/>
    <a:lstStyle/>
    <a:p>
      <a:pPr>
        <a:defRPr lang="en-US" sz="800" b="0" i="0" u="non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'18'!$B$103</c:f>
          <c:strCache>
            <c:ptCount val="1"/>
            <c:pt idx="0">
              <c:v>Median Monthly Mortgage Costs and Gross Rent, 2013*</c:v>
            </c:pt>
          </c:strCache>
        </c:strRef>
      </c:tx>
      <c:layout/>
      <c:overlay val="1"/>
      <c:spPr>
        <a:noFill/>
        <a:ln w="25400">
          <a:noFill/>
        </a:ln>
      </c:spPr>
      <c:txPr>
        <a:bodyPr rot="0" vert="horz"/>
        <a:lstStyle/>
        <a:p>
          <a:pPr>
            <a:defRPr lang="en-US" sz="1000" b="1" i="0" u="non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925E-2"/>
          <c:y val="0.184"/>
          <c:w val="0.95725000000000005"/>
          <c:h val="0.44800000000000001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'18'!$B$17</c:f>
              <c:strCache>
                <c:ptCount val="1"/>
                <c:pt idx="0">
                  <c:v>Median monthly mortgage cost^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dPt>
            <c:idx val="12"/>
            <c:invertIfNegative val="0"/>
            <c:bubble3D val="0"/>
          </c:dPt>
          <c:dLbls>
            <c:dLbl>
              <c:idx val="0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\$#,##0;;&quot;na&quot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'18'!$D$10:$Q$10</c:f>
              <c:strCache>
                <c:ptCount val="13"/>
                <c:pt idx="0">
                  <c:v>NYS</c:v>
                </c:pt>
                <c:pt idx="1">
                  <c:v>Tompkins County</c:v>
                </c:pt>
                <c:pt idx="2">
                  <c:v>Caroline town</c:v>
                </c:pt>
                <c:pt idx="3">
                  <c:v>Danby town</c:v>
                </c:pt>
                <c:pt idx="4">
                  <c:v>Dryden town</c:v>
                </c:pt>
                <c:pt idx="5">
                  <c:v>Enfield town</c:v>
                </c:pt>
                <c:pt idx="6">
                  <c:v>Groton town</c:v>
                </c:pt>
                <c:pt idx="7">
                  <c:v>Ithaca city</c:v>
                </c:pt>
                <c:pt idx="8">
                  <c:v>Ithaca town</c:v>
                </c:pt>
                <c:pt idx="9">
                  <c:v>Lansing town</c:v>
                </c:pt>
                <c:pt idx="10">
                  <c:v>Newfield town</c:v>
                </c:pt>
                <c:pt idx="11">
                  <c:v>Ulysses town</c:v>
                </c:pt>
                <c:pt idx="12">
                  <c:v>U.S.</c:v>
                </c:pt>
              </c:strCache>
            </c:strRef>
          </c:cat>
          <c:val>
            <c:numRef>
              <c:f>'18'!$D$17:$Q$17</c:f>
              <c:numCache>
                <c:formatCode>"$"#,##0</c:formatCode>
                <c:ptCount val="13"/>
                <c:pt idx="0">
                  <c:v>2040</c:v>
                </c:pt>
                <c:pt idx="1">
                  <c:v>1474</c:v>
                </c:pt>
                <c:pt idx="2">
                  <c:v>1309</c:v>
                </c:pt>
                <c:pt idx="3">
                  <c:v>1482</c:v>
                </c:pt>
                <c:pt idx="4">
                  <c:v>1428</c:v>
                </c:pt>
                <c:pt idx="5">
                  <c:v>1231</c:v>
                </c:pt>
                <c:pt idx="6">
                  <c:v>1125</c:v>
                </c:pt>
                <c:pt idx="7">
                  <c:v>1644</c:v>
                </c:pt>
                <c:pt idx="8">
                  <c:v>1944</c:v>
                </c:pt>
                <c:pt idx="9">
                  <c:v>1710</c:v>
                </c:pt>
                <c:pt idx="10">
                  <c:v>1240</c:v>
                </c:pt>
                <c:pt idx="11">
                  <c:v>1462</c:v>
                </c:pt>
                <c:pt idx="12">
                  <c:v>1540</c:v>
                </c:pt>
              </c:numCache>
            </c:numRef>
          </c:val>
        </c:ser>
        <c:ser>
          <c:idx val="0"/>
          <c:order val="1"/>
          <c:tx>
            <c:strRef>
              <c:f>'18'!$B$18</c:f>
              <c:strCache>
                <c:ptCount val="1"/>
                <c:pt idx="0">
                  <c:v>Median gross rent^</c:v>
                </c:pt>
              </c:strCache>
            </c:strRef>
          </c:tx>
          <c:spPr>
            <a:pattFill prst="dkUpDiag">
              <a:fgClr>
                <a:srgbClr val="434244"/>
              </a:fgClr>
              <a:bgClr>
                <a:srgbClr val="3B1C03"/>
              </a:bgClr>
            </a:pattFill>
            <a:ln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dPt>
            <c:idx val="12"/>
            <c:invertIfNegative val="0"/>
            <c:bubble3D val="0"/>
          </c:dPt>
          <c:dLbls>
            <c:dLbl>
              <c:idx val="0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numFmt formatCode="\$#,##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9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\$#,##0;;&quot;na&quot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'18'!$D$10:$Q$10</c:f>
              <c:strCache>
                <c:ptCount val="13"/>
                <c:pt idx="0">
                  <c:v>NYS</c:v>
                </c:pt>
                <c:pt idx="1">
                  <c:v>Tompkins County</c:v>
                </c:pt>
                <c:pt idx="2">
                  <c:v>Caroline town</c:v>
                </c:pt>
                <c:pt idx="3">
                  <c:v>Danby town</c:v>
                </c:pt>
                <c:pt idx="4">
                  <c:v>Dryden town</c:v>
                </c:pt>
                <c:pt idx="5">
                  <c:v>Enfield town</c:v>
                </c:pt>
                <c:pt idx="6">
                  <c:v>Groton town</c:v>
                </c:pt>
                <c:pt idx="7">
                  <c:v>Ithaca city</c:v>
                </c:pt>
                <c:pt idx="8">
                  <c:v>Ithaca town</c:v>
                </c:pt>
                <c:pt idx="9">
                  <c:v>Lansing town</c:v>
                </c:pt>
                <c:pt idx="10">
                  <c:v>Newfield town</c:v>
                </c:pt>
                <c:pt idx="11">
                  <c:v>Ulysses town</c:v>
                </c:pt>
                <c:pt idx="12">
                  <c:v>U.S.</c:v>
                </c:pt>
              </c:strCache>
            </c:strRef>
          </c:cat>
          <c:val>
            <c:numRef>
              <c:f>'18'!$D$18:$Q$18</c:f>
              <c:numCache>
                <c:formatCode>"$"#,##0</c:formatCode>
                <c:ptCount val="13"/>
                <c:pt idx="0">
                  <c:v>1088</c:v>
                </c:pt>
                <c:pt idx="1">
                  <c:v>942</c:v>
                </c:pt>
                <c:pt idx="2">
                  <c:v>906</c:v>
                </c:pt>
                <c:pt idx="3">
                  <c:v>1264</c:v>
                </c:pt>
                <c:pt idx="4">
                  <c:v>821</c:v>
                </c:pt>
                <c:pt idx="5">
                  <c:v>925</c:v>
                </c:pt>
                <c:pt idx="6">
                  <c:v>640</c:v>
                </c:pt>
                <c:pt idx="7">
                  <c:v>969</c:v>
                </c:pt>
                <c:pt idx="8">
                  <c:v>996</c:v>
                </c:pt>
                <c:pt idx="9">
                  <c:v>1064</c:v>
                </c:pt>
                <c:pt idx="10">
                  <c:v>835</c:v>
                </c:pt>
                <c:pt idx="11">
                  <c:v>802</c:v>
                </c:pt>
                <c:pt idx="12">
                  <c:v>904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140693872"/>
        <c:axId val="141163072"/>
      </c:barChart>
      <c:catAx>
        <c:axId val="140693872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/>
          <a:lstStyle/>
          <a:p>
            <a:pPr>
              <a:defRPr sz="900"/>
            </a:pPr>
            <a:endParaRPr lang="en-US"/>
          </a:p>
        </c:txPr>
        <c:crossAx val="141163072"/>
        <c:crosses val="autoZero"/>
        <c:auto val="1"/>
        <c:lblAlgn val="ctr"/>
        <c:lblOffset val="100"/>
        <c:tickLblSkip val="1"/>
        <c:noMultiLvlLbl val="0"/>
      </c:catAx>
      <c:valAx>
        <c:axId val="141163072"/>
        <c:scaling>
          <c:orientation val="minMax"/>
          <c:min val="0"/>
        </c:scaling>
        <c:delete val="0"/>
        <c:axPos val="l"/>
        <c:majorGridlines>
          <c:spPr>
            <a:ln w="6350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numFmt formatCode="\$#,##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crossAx val="140693872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  <c:overlay val="0"/>
      <c:spPr>
        <a:ln>
          <a:noFill/>
        </a:ln>
      </c:spPr>
      <c:txPr>
        <a:bodyPr/>
        <a:lstStyle/>
        <a:p>
          <a:pPr>
            <a:defRPr sz="1000" b="1"/>
          </a:pPr>
          <a:endParaRPr lang="en-US"/>
        </a:p>
      </c:txPr>
    </c:legend>
    <c:plotVisOnly val="1"/>
    <c:dispBlanksAs val="gap"/>
    <c:showDLblsOverMax val="1"/>
  </c:chart>
  <c:spPr>
    <a:noFill/>
    <a:ln w="9525">
      <a:noFill/>
    </a:ln>
  </c:spPr>
  <c:txPr>
    <a:bodyPr rot="0" vert="horz"/>
    <a:lstStyle/>
    <a:p>
      <a:pPr>
        <a:defRPr lang="en-US" sz="800" b="0" i="0" u="non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'1'!$B$85</c:f>
          <c:strCache>
            <c:ptCount val="1"/>
            <c:pt idx="0">
              <c:v>Percent Change in Population, 2000-2013*</c:v>
            </c:pt>
          </c:strCache>
        </c:strRef>
      </c:tx>
      <c:layout>
        <c:manualLayout>
          <c:xMode val="edge"/>
          <c:yMode val="edge"/>
          <c:x val="0.18629299923951731"/>
          <c:y val="0"/>
        </c:manualLayout>
      </c:layout>
      <c:overlay val="1"/>
      <c:spPr>
        <a:noFill/>
        <a:ln w="25400">
          <a:noFill/>
        </a:ln>
      </c:spPr>
      <c:txPr>
        <a:bodyPr rot="0" vert="horz"/>
        <a:lstStyle/>
        <a:p>
          <a:pPr>
            <a:defRPr lang="en-US" sz="1800" b="0" i="0" u="non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6249999999999998E-2"/>
          <c:y val="0.1555"/>
          <c:w val="0.95950000000000002"/>
          <c:h val="0.5194999999999999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'1'!$B$17</c:f>
              <c:strCache>
                <c:ptCount val="1"/>
                <c:pt idx="0">
                  <c:v>Population Percent Change (2000-2013*)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noFill/>
            </a:ln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'1'!$D$13:$Q$13</c:f>
              <c:strCache>
                <c:ptCount val="13"/>
                <c:pt idx="0">
                  <c:v>NYS</c:v>
                </c:pt>
                <c:pt idx="1">
                  <c:v>Tompkins County</c:v>
                </c:pt>
                <c:pt idx="2">
                  <c:v>Caroline town</c:v>
                </c:pt>
                <c:pt idx="3">
                  <c:v>Danby town</c:v>
                </c:pt>
                <c:pt idx="4">
                  <c:v>Dryden town</c:v>
                </c:pt>
                <c:pt idx="5">
                  <c:v>Enfield town</c:v>
                </c:pt>
                <c:pt idx="6">
                  <c:v>Groton town</c:v>
                </c:pt>
                <c:pt idx="7">
                  <c:v>Ithaca city</c:v>
                </c:pt>
                <c:pt idx="8">
                  <c:v>Ithaca town</c:v>
                </c:pt>
                <c:pt idx="9">
                  <c:v>Lansing town</c:v>
                </c:pt>
                <c:pt idx="10">
                  <c:v>Newfield town</c:v>
                </c:pt>
                <c:pt idx="11">
                  <c:v>Ulysses town</c:v>
                </c:pt>
                <c:pt idx="12">
                  <c:v>U.S.</c:v>
                </c:pt>
              </c:strCache>
            </c:strRef>
          </c:cat>
          <c:val>
            <c:numRef>
              <c:f>'1'!$D$17:$Q$17</c:f>
              <c:numCache>
                <c:formatCode>0.0%</c:formatCode>
                <c:ptCount val="13"/>
                <c:pt idx="0">
                  <c:v>2.6906814059126E-2</c:v>
                </c:pt>
                <c:pt idx="1">
                  <c:v>5.9781763919544872E-2</c:v>
                </c:pt>
                <c:pt idx="2">
                  <c:v>0.1302405498281787</c:v>
                </c:pt>
                <c:pt idx="3">
                  <c:v>0.12570668440305952</c:v>
                </c:pt>
                <c:pt idx="4">
                  <c:v>7.589417676618386E-2</c:v>
                </c:pt>
                <c:pt idx="5">
                  <c:v>4.9569605224102108E-2</c:v>
                </c:pt>
                <c:pt idx="6">
                  <c:v>3.5036244390749052E-2</c:v>
                </c:pt>
                <c:pt idx="7">
                  <c:v>3.2027862191415984E-2</c:v>
                </c:pt>
                <c:pt idx="8">
                  <c:v>9.6933728981206724E-2</c:v>
                </c:pt>
                <c:pt idx="9">
                  <c:v>5.9404999524760006E-2</c:v>
                </c:pt>
                <c:pt idx="10">
                  <c:v>2.0360219263899765E-2</c:v>
                </c:pt>
                <c:pt idx="11">
                  <c:v>3.8534031413612564E-2</c:v>
                </c:pt>
                <c:pt idx="12">
                  <c:v>0.10700904001410608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049904"/>
        <c:axId val="139452896"/>
      </c:barChart>
      <c:catAx>
        <c:axId val="140049904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39452896"/>
        <c:crosses val="autoZero"/>
        <c:auto val="1"/>
        <c:lblAlgn val="ctr"/>
        <c:lblOffset val="100"/>
        <c:tickLblSkip val="1"/>
        <c:noMultiLvlLbl val="0"/>
      </c:catAx>
      <c:valAx>
        <c:axId val="139452896"/>
        <c:scaling>
          <c:orientation val="minMax"/>
        </c:scaling>
        <c:delete val="0"/>
        <c:axPos val="l"/>
        <c:majorGridlines>
          <c:spPr>
            <a:ln w="6350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numFmt formatCode="0.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crossAx val="1400499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1"/>
  </c:chart>
  <c:spPr>
    <a:noFill/>
    <a:ln w="9525">
      <a:noFill/>
    </a:ln>
  </c:spPr>
  <c:txPr>
    <a:bodyPr rot="0" vert="horz"/>
    <a:lstStyle/>
    <a:p>
      <a:pPr>
        <a:defRPr lang="en-US" sz="800" b="0" i="0" u="non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'2'!$B$127</c:f>
          <c:strCache>
            <c:ptCount val="1"/>
            <c:pt idx="0">
              <c:v>Median Age, 2000 &amp; 2013*</c:v>
            </c:pt>
          </c:strCache>
        </c:strRef>
      </c:tx>
      <c:layout/>
      <c:overlay val="1"/>
      <c:spPr>
        <a:noFill/>
        <a:ln w="25400">
          <a:noFill/>
        </a:ln>
      </c:spPr>
      <c:txPr>
        <a:bodyPr rot="0" vert="horz"/>
        <a:lstStyle/>
        <a:p>
          <a:pPr>
            <a:defRPr lang="en-US" sz="1600" b="0" i="0" u="non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2.3E-2"/>
          <c:y val="0.13575000000000001"/>
          <c:w val="0.97275"/>
          <c:h val="0.4965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'2'!$B$37</c:f>
              <c:strCache>
                <c:ptCount val="1"/>
                <c:pt idx="0">
                  <c:v>Median Age^ (2000)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dPt>
            <c:idx val="12"/>
            <c:invertIfNegative val="0"/>
            <c:bubble3D val="0"/>
          </c:dPt>
          <c:dLbls>
            <c:dLbl>
              <c:idx val="0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;;&quot;na&quot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'2'!$D$13:$Q$13</c:f>
              <c:strCache>
                <c:ptCount val="13"/>
                <c:pt idx="0">
                  <c:v>NYS</c:v>
                </c:pt>
                <c:pt idx="1">
                  <c:v>Tompkins County</c:v>
                </c:pt>
                <c:pt idx="2">
                  <c:v>Caroline town</c:v>
                </c:pt>
                <c:pt idx="3">
                  <c:v>Danby town</c:v>
                </c:pt>
                <c:pt idx="4">
                  <c:v>Dryden town</c:v>
                </c:pt>
                <c:pt idx="5">
                  <c:v>Enfield town</c:v>
                </c:pt>
                <c:pt idx="6">
                  <c:v>Groton town</c:v>
                </c:pt>
                <c:pt idx="7">
                  <c:v>Ithaca city</c:v>
                </c:pt>
                <c:pt idx="8">
                  <c:v>Ithaca town</c:v>
                </c:pt>
                <c:pt idx="9">
                  <c:v>Lansing town</c:v>
                </c:pt>
                <c:pt idx="10">
                  <c:v>Newfield town</c:v>
                </c:pt>
                <c:pt idx="11">
                  <c:v>Ulysses town</c:v>
                </c:pt>
                <c:pt idx="12">
                  <c:v>U.S.</c:v>
                </c:pt>
              </c:strCache>
            </c:strRef>
          </c:cat>
          <c:val>
            <c:numRef>
              <c:f>'2'!$D$37:$Q$37</c:f>
              <c:numCache>
                <c:formatCode>#,##0.0</c:formatCode>
                <c:ptCount val="13"/>
                <c:pt idx="0">
                  <c:v>35.9</c:v>
                </c:pt>
                <c:pt idx="1">
                  <c:v>28.6</c:v>
                </c:pt>
                <c:pt idx="2">
                  <c:v>37.5</c:v>
                </c:pt>
                <c:pt idx="3">
                  <c:v>39.700000000000003</c:v>
                </c:pt>
                <c:pt idx="4">
                  <c:v>35.1</c:v>
                </c:pt>
                <c:pt idx="5">
                  <c:v>36.4</c:v>
                </c:pt>
                <c:pt idx="6">
                  <c:v>37.4</c:v>
                </c:pt>
                <c:pt idx="7">
                  <c:v>22</c:v>
                </c:pt>
                <c:pt idx="8">
                  <c:v>28.1</c:v>
                </c:pt>
                <c:pt idx="9">
                  <c:v>34.799999999999997</c:v>
                </c:pt>
                <c:pt idx="10">
                  <c:v>35.700000000000003</c:v>
                </c:pt>
                <c:pt idx="11">
                  <c:v>41.7</c:v>
                </c:pt>
                <c:pt idx="12">
                  <c:v>35.299999999999997</c:v>
                </c:pt>
              </c:numCache>
            </c:numRef>
          </c:val>
        </c:ser>
        <c:ser>
          <c:idx val="0"/>
          <c:order val="1"/>
          <c:tx>
            <c:strRef>
              <c:f>'2'!$B$36</c:f>
              <c:strCache>
                <c:ptCount val="1"/>
                <c:pt idx="0">
                  <c:v>Median Age^ (2013*)</c:v>
                </c:pt>
              </c:strCache>
            </c:strRef>
          </c:tx>
          <c:spPr>
            <a:pattFill prst="dkUpDiag">
              <a:fgClr>
                <a:srgbClr val="0070C0"/>
              </a:fgClr>
              <a:bgClr>
                <a:schemeClr val="tx2">
                  <a:lumMod val="75000"/>
                </a:schemeClr>
              </a:bgClr>
            </a:pattFill>
            <a:ln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dPt>
            <c:idx val="12"/>
            <c:invertIfNegative val="0"/>
            <c:bubble3D val="0"/>
          </c:dPt>
          <c:dLbls>
            <c:dLbl>
              <c:idx val="0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numFmt formatCode="0.0;;&quot;na&quot;;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 algn="ctr">
                    <a:defRPr lang="en-US" sz="105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;;&quot;na&quot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'2'!$D$13:$Q$13</c:f>
              <c:strCache>
                <c:ptCount val="13"/>
                <c:pt idx="0">
                  <c:v>NYS</c:v>
                </c:pt>
                <c:pt idx="1">
                  <c:v>Tompkins County</c:v>
                </c:pt>
                <c:pt idx="2">
                  <c:v>Caroline town</c:v>
                </c:pt>
                <c:pt idx="3">
                  <c:v>Danby town</c:v>
                </c:pt>
                <c:pt idx="4">
                  <c:v>Dryden town</c:v>
                </c:pt>
                <c:pt idx="5">
                  <c:v>Enfield town</c:v>
                </c:pt>
                <c:pt idx="6">
                  <c:v>Groton town</c:v>
                </c:pt>
                <c:pt idx="7">
                  <c:v>Ithaca city</c:v>
                </c:pt>
                <c:pt idx="8">
                  <c:v>Ithaca town</c:v>
                </c:pt>
                <c:pt idx="9">
                  <c:v>Lansing town</c:v>
                </c:pt>
                <c:pt idx="10">
                  <c:v>Newfield town</c:v>
                </c:pt>
                <c:pt idx="11">
                  <c:v>Ulysses town</c:v>
                </c:pt>
                <c:pt idx="12">
                  <c:v>U.S.</c:v>
                </c:pt>
              </c:strCache>
            </c:strRef>
          </c:cat>
          <c:val>
            <c:numRef>
              <c:f>'2'!$D$36:$Q$36</c:f>
              <c:numCache>
                <c:formatCode>#,##0.0</c:formatCode>
                <c:ptCount val="13"/>
                <c:pt idx="0">
                  <c:v>38.1</c:v>
                </c:pt>
                <c:pt idx="1">
                  <c:v>29.9</c:v>
                </c:pt>
                <c:pt idx="2">
                  <c:v>47.5</c:v>
                </c:pt>
                <c:pt idx="3">
                  <c:v>41.6</c:v>
                </c:pt>
                <c:pt idx="4">
                  <c:v>39.700000000000003</c:v>
                </c:pt>
                <c:pt idx="5">
                  <c:v>44.6</c:v>
                </c:pt>
                <c:pt idx="6">
                  <c:v>39.6</c:v>
                </c:pt>
                <c:pt idx="7">
                  <c:v>22.1</c:v>
                </c:pt>
                <c:pt idx="8">
                  <c:v>27.1</c:v>
                </c:pt>
                <c:pt idx="9">
                  <c:v>41.7</c:v>
                </c:pt>
                <c:pt idx="10">
                  <c:v>36.5</c:v>
                </c:pt>
                <c:pt idx="11">
                  <c:v>42.9</c:v>
                </c:pt>
                <c:pt idx="12">
                  <c:v>37.299999999999997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9519312"/>
        <c:axId val="138815280"/>
      </c:barChart>
      <c:catAx>
        <c:axId val="139519312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38815280"/>
        <c:crosses val="autoZero"/>
        <c:auto val="1"/>
        <c:lblAlgn val="ctr"/>
        <c:lblOffset val="100"/>
        <c:tickLblSkip val="1"/>
        <c:noMultiLvlLbl val="0"/>
      </c:catAx>
      <c:valAx>
        <c:axId val="138815280"/>
        <c:scaling>
          <c:orientation val="minMax"/>
          <c:min val="0"/>
        </c:scaling>
        <c:delete val="0"/>
        <c:axPos val="l"/>
        <c:majorGridlines>
          <c:spPr>
            <a:ln w="6350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numFmt formatCode="#,##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crossAx val="139519312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  <c:overlay val="0"/>
      <c:spPr>
        <a:ln>
          <a:noFill/>
        </a:ln>
      </c:spPr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1"/>
  </c:chart>
  <c:spPr>
    <a:noFill/>
    <a:ln w="9525">
      <a:noFill/>
    </a:ln>
  </c:spPr>
  <c:txPr>
    <a:bodyPr rot="0" vert="horz"/>
    <a:lstStyle/>
    <a:p>
      <a:pPr>
        <a:defRPr lang="en-US" sz="800" b="0" i="0" u="non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'2'!$B$81</c:f>
          <c:strCache>
            <c:ptCount val="1"/>
            <c:pt idx="0">
              <c:v>Employment, Percent Change, 1970-2013</c:v>
            </c:pt>
          </c:strCache>
        </c:strRef>
      </c:tx>
      <c:layout/>
      <c:overlay val="0"/>
      <c:spPr>
        <a:noFill/>
        <a:ln w="25400">
          <a:noFill/>
        </a:ln>
      </c:spPr>
      <c:txPr>
        <a:bodyPr rot="0" vert="horz"/>
        <a:lstStyle/>
        <a:p>
          <a:pPr>
            <a:defRPr lang="en-US" sz="800" b="0" i="0" u="non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050000000000001"/>
          <c:y val="0.14749999999999999"/>
          <c:w val="0.82599999999999996"/>
          <c:h val="0.55049999999999999"/>
        </c:manualLayout>
      </c:layout>
      <c:barChart>
        <c:barDir val="col"/>
        <c:grouping val="clustered"/>
        <c:varyColors val="0"/>
        <c:ser>
          <c:idx val="0"/>
          <c:order val="0"/>
          <c:tx>
            <c:v>Employment</c:v>
          </c:tx>
          <c:spPr>
            <a:ln w="12700">
              <a:noFill/>
              <a:prstDash val="solid"/>
            </a:ln>
          </c:spPr>
          <c:invertIfNegative val="0"/>
          <c:dLbls>
            <c:numFmt formatCode="0.0%" sourceLinked="0"/>
            <c:spPr>
              <a:noFill/>
              <a:ln w="25400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'2'!$D$73:$G$73</c:f>
              <c:strCache>
                <c:ptCount val="3"/>
                <c:pt idx="0">
                  <c:v>New York</c:v>
                </c:pt>
                <c:pt idx="1">
                  <c:v>Tompkins County, NY</c:v>
                </c:pt>
                <c:pt idx="2">
                  <c:v>U.S.</c:v>
                </c:pt>
              </c:strCache>
            </c:strRef>
          </c:cat>
          <c:val>
            <c:numRef>
              <c:f>'2'!$D$75:$G$75</c:f>
              <c:numCache>
                <c:formatCode>0.0%</c:formatCode>
                <c:ptCount val="3"/>
                <c:pt idx="0">
                  <c:v>0.36499999999999999</c:v>
                </c:pt>
                <c:pt idx="1">
                  <c:v>1.099</c:v>
                </c:pt>
                <c:pt idx="2">
                  <c:v>0.997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777952"/>
        <c:axId val="139657680"/>
      </c:barChart>
      <c:catAx>
        <c:axId val="1377779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3175">
            <a:solidFill>
              <a:srgbClr val="000000"/>
            </a:solidFill>
            <a:prstDash val="solid"/>
          </a:ln>
        </c:spPr>
        <c:crossAx val="139657680"/>
        <c:crosses val="autoZero"/>
        <c:auto val="1"/>
        <c:lblAlgn val="ctr"/>
        <c:lblOffset val="100"/>
        <c:tickLblSkip val="1"/>
        <c:noMultiLvlLbl val="1"/>
      </c:catAx>
      <c:valAx>
        <c:axId val="139657680"/>
        <c:scaling>
          <c:orientation val="minMax"/>
        </c:scaling>
        <c:delete val="0"/>
        <c:axPos val="l"/>
        <c:majorGridlines>
          <c:spPr>
            <a:ln w="6350" cmpd="sng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low"/>
        <c:spPr>
          <a:noFill/>
          <a:ln w="3175">
            <a:solidFill>
              <a:srgbClr val="000000"/>
            </a:solidFill>
            <a:prstDash val="solid"/>
          </a:ln>
        </c:spPr>
        <c:crossAx val="13777795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1"/>
  </c:chart>
  <c:spPr>
    <a:noFill/>
    <a:ln w="9525">
      <a:noFill/>
    </a:ln>
  </c:spPr>
  <c:txPr>
    <a:bodyPr rot="0" vert="horz"/>
    <a:lstStyle/>
    <a:p>
      <a:pPr>
        <a:defRPr lang="en-US" sz="800" b="0" i="0" u="non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'3'!$B$80</c:f>
          <c:strCache>
            <c:ptCount val="1"/>
            <c:pt idx="0">
              <c:v>Annual Unemployment Rate, 2014</c:v>
            </c:pt>
          </c:strCache>
        </c:strRef>
      </c:tx>
      <c:layout/>
      <c:overlay val="1"/>
      <c:spPr>
        <a:noFill/>
        <a:ln w="25400">
          <a:noFill/>
        </a:ln>
      </c:spPr>
      <c:txPr>
        <a:bodyPr rot="0" vert="horz"/>
        <a:lstStyle/>
        <a:p>
          <a:pPr>
            <a:defRPr lang="en-US" sz="800" b="0" i="0" u="non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475000000000001"/>
          <c:y val="0.14749999999999999"/>
          <c:w val="0.74150000000000005"/>
          <c:h val="0.60399999999999998"/>
        </c:manualLayout>
      </c:layout>
      <c:barChart>
        <c:barDir val="col"/>
        <c:grouping val="clustered"/>
        <c:varyColors val="0"/>
        <c:ser>
          <c:idx val="0"/>
          <c:order val="0"/>
          <c:tx>
            <c:v>Unemployment</c:v>
          </c:tx>
          <c:spPr>
            <a:solidFill>
              <a:srgbClr val="00CCFF"/>
            </a:solidFill>
            <a:ln w="12700">
              <a:noFill/>
              <a:prstDash val="solid"/>
            </a:ln>
          </c:spPr>
          <c:invertIfNegative val="0"/>
          <c:dLbls>
            <c:numFmt formatCode="0.0%" sourceLinked="0"/>
            <c:spPr>
              <a:noFill/>
              <a:ln w="25400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'3'!$D$73:$G$73</c:f>
              <c:strCache>
                <c:ptCount val="3"/>
                <c:pt idx="0">
                  <c:v>New York</c:v>
                </c:pt>
                <c:pt idx="1">
                  <c:v>Tompkins County, NY</c:v>
                </c:pt>
                <c:pt idx="2">
                  <c:v>U.S.</c:v>
                </c:pt>
              </c:strCache>
            </c:strRef>
          </c:cat>
          <c:val>
            <c:numRef>
              <c:f>'3'!$D$74:$G$74</c:f>
              <c:numCache>
                <c:formatCode>0.0%</c:formatCode>
                <c:ptCount val="3"/>
                <c:pt idx="0">
                  <c:v>6.3E-2</c:v>
                </c:pt>
                <c:pt idx="1">
                  <c:v>4.2999999999999997E-2</c:v>
                </c:pt>
                <c:pt idx="2">
                  <c:v>6.2E-2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9886160"/>
        <c:axId val="139886552"/>
      </c:barChart>
      <c:catAx>
        <c:axId val="139886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3175">
            <a:solidFill>
              <a:srgbClr val="000000"/>
            </a:solidFill>
            <a:prstDash val="solid"/>
          </a:ln>
        </c:spPr>
        <c:crossAx val="139886552"/>
        <c:crosses val="autoZero"/>
        <c:auto val="1"/>
        <c:lblAlgn val="ctr"/>
        <c:lblOffset val="100"/>
        <c:tickLblSkip val="1"/>
        <c:noMultiLvlLbl val="1"/>
      </c:catAx>
      <c:valAx>
        <c:axId val="139886552"/>
        <c:scaling>
          <c:orientation val="minMax"/>
          <c:min val="0"/>
        </c:scaling>
        <c:delete val="0"/>
        <c:axPos val="l"/>
        <c:majorGridlines>
          <c:spPr>
            <a:ln w="6350"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low"/>
        <c:spPr>
          <a:noFill/>
          <a:ln w="3175">
            <a:solidFill>
              <a:srgbClr val="000000"/>
            </a:solidFill>
            <a:prstDash val="solid"/>
          </a:ln>
        </c:spPr>
        <c:crossAx val="139886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1"/>
  </c:chart>
  <c:spPr>
    <a:noFill/>
    <a:ln w="9525">
      <a:noFill/>
    </a:ln>
  </c:spPr>
  <c:txPr>
    <a:bodyPr rot="0" vert="horz"/>
    <a:lstStyle/>
    <a:p>
      <a:pPr>
        <a:defRPr lang="en-US" sz="800" b="0" i="0" u="non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'[services.xlsx]6'!$B$75</c:f>
          <c:strCache>
            <c:ptCount val="1"/>
            <c:pt idx="0">
              <c:v>Avg. Annual Wages &amp; Jobs in Service Sectors, Tompkins County, NY, 2014</c:v>
            </c:pt>
          </c:strCache>
        </c:strRef>
      </c:tx>
      <c:layout>
        <c:manualLayout>
          <c:xMode val="edge"/>
          <c:yMode val="edge"/>
          <c:x val="1.9828562052270529E-2"/>
          <c:y val="1.3497781899935026E-2"/>
        </c:manualLayout>
      </c:layout>
      <c:overlay val="1"/>
      <c:spPr>
        <a:noFill/>
        <a:ln w="25400">
          <a:noFill/>
        </a:ln>
      </c:spPr>
      <c:txPr>
        <a:bodyPr rot="0" vert="horz"/>
        <a:lstStyle/>
        <a:p>
          <a:pPr>
            <a:defRPr lang="en-US" sz="900" b="0" i="0" u="non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4829237086593402E-2"/>
          <c:y val="9.1841861381454518E-2"/>
          <c:w val="0.31336048702168623"/>
          <c:h val="0.4351863792146912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4">
                <a:lumMod val="75000"/>
              </a:schemeClr>
            </a:solidFill>
            <a:ln w="12700">
              <a:noFill/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00FF"/>
              </a:solidFill>
              <a:ln w="12700">
                <a:noFill/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993300"/>
              </a:solidFill>
              <a:ln w="12700">
                <a:noFill/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99CC00"/>
              </a:solidFill>
              <a:ln w="12700">
                <a:noFill/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0099CC"/>
              </a:solidFill>
              <a:ln w="12700">
                <a:noFill/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990099"/>
              </a:solidFill>
              <a:ln w="12700">
                <a:noFill/>
                <a:prstDash val="solid"/>
              </a:ln>
            </c:spPr>
          </c:dPt>
          <c:dPt>
            <c:idx val="5"/>
            <c:invertIfNegative val="0"/>
            <c:bubble3D val="0"/>
            <c:spPr>
              <a:solidFill>
                <a:srgbClr val="FF3300"/>
              </a:solidFill>
              <a:ln w="12700">
                <a:noFill/>
                <a:prstDash val="solid"/>
              </a:ln>
            </c:spPr>
          </c:dPt>
          <c:dPt>
            <c:idx val="6"/>
            <c:invertIfNegative val="0"/>
            <c:bubble3D val="0"/>
            <c:spPr>
              <a:solidFill>
                <a:srgbClr val="008080"/>
              </a:solidFill>
              <a:ln w="12700">
                <a:noFill/>
                <a:prstDash val="solid"/>
              </a:ln>
            </c:spPr>
          </c:dPt>
          <c:dLbls>
            <c:numFmt formatCode="\$#,##0" sourceLinked="0"/>
            <c:spPr>
              <a:solidFill>
                <a:srgbClr val="FFFFFF"/>
              </a:solidFill>
              <a:ln w="25400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'[services.xlsx]6'!$M$10:$S$10</c:f>
              <c:numCache>
                <c:formatCode>General</c:formatCode>
                <c:ptCount val="7"/>
                <c:pt idx="0">
                  <c:v>30635</c:v>
                </c:pt>
                <c:pt idx="1">
                  <c:v>54928</c:v>
                </c:pt>
                <c:pt idx="2">
                  <c:v>53763</c:v>
                </c:pt>
                <c:pt idx="3">
                  <c:v>52873</c:v>
                </c:pt>
                <c:pt idx="4">
                  <c:v>57757</c:v>
                </c:pt>
                <c:pt idx="5">
                  <c:v>18211</c:v>
                </c:pt>
                <c:pt idx="6">
                  <c:v>23929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9887336"/>
        <c:axId val="139887728"/>
      </c:barChart>
      <c:catAx>
        <c:axId val="139887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3175">
            <a:solidFill>
              <a:srgbClr val="000000"/>
            </a:solidFill>
          </a:ln>
        </c:spPr>
        <c:crossAx val="139887728"/>
        <c:crosses val="autoZero"/>
        <c:auto val="1"/>
        <c:lblAlgn val="ctr"/>
        <c:lblOffset val="100"/>
        <c:noMultiLvlLbl val="0"/>
      </c:catAx>
      <c:valAx>
        <c:axId val="139887728"/>
        <c:scaling>
          <c:orientation val="minMax"/>
          <c:min val="0"/>
        </c:scaling>
        <c:delete val="0"/>
        <c:axPos val="l"/>
        <c:majorGridlines>
          <c:spPr>
            <a:ln w="6350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title>
          <c:tx>
            <c:strRef>
              <c:f>'[services.xlsx]6'!$B$77</c:f>
              <c:strCache>
                <c:ptCount val="1"/>
                <c:pt idx="0">
                  <c:v>Avg. Annual Wages, 2014 $s</c:v>
                </c:pt>
              </c:strCache>
            </c:strRef>
          </c:tx>
          <c:layout>
            <c:manualLayout>
              <c:xMode val="edge"/>
              <c:yMode val="edge"/>
              <c:x val="1E-3"/>
              <c:y val="0.13400000000000001"/>
            </c:manualLayout>
          </c:layout>
          <c:overlay val="0"/>
          <c:spPr>
            <a:noFill/>
            <a:ln w="25400">
              <a:noFill/>
            </a:ln>
          </c:spPr>
          <c:txPr>
            <a:bodyPr rot="-5400000" vert="horz"/>
            <a:lstStyle/>
            <a:p>
              <a:pPr>
                <a:defRPr lang="en-US" sz="800" b="0" i="0" u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pPr>
              <a:endParaRPr lang="en-US"/>
            </a:p>
          </c:txPr>
        </c:title>
        <c:numFmt formatCode="\$#,##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crossAx val="139887336"/>
        <c:crosses val="autoZero"/>
        <c:crossBetween val="between"/>
      </c:valAx>
      <c:spPr>
        <a:solidFill>
          <a:srgbClr val="FFFFFF"/>
        </a:solidFill>
        <a:ln w="12700">
          <a:noFill/>
          <a:prstDash val="solid"/>
        </a:ln>
      </c:spPr>
    </c:plotArea>
    <c:plotVisOnly val="0"/>
    <c:dispBlanksAs val="gap"/>
    <c:showDLblsOverMax val="1"/>
  </c:chart>
  <c:spPr>
    <a:solidFill>
      <a:srgbClr val="FFFFFF"/>
    </a:solidFill>
    <a:ln w="9525">
      <a:noFill/>
    </a:ln>
  </c:spPr>
  <c:txPr>
    <a:bodyPr rot="0" vert="horz"/>
    <a:lstStyle/>
    <a:p>
      <a:pPr>
        <a:defRPr lang="en-US" sz="800" b="0" i="0" u="non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550000000000001"/>
          <c:y val="4.7500000000000001E-2"/>
          <c:w val="0.78400000000000003"/>
          <c:h val="0.5130000000000000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75000"/>
              </a:schemeClr>
            </a:solidFill>
            <a:ln w="12700">
              <a:noFill/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00FF"/>
              </a:solidFill>
              <a:ln w="12700">
                <a:noFill/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993300"/>
              </a:solidFill>
              <a:ln w="12700">
                <a:noFill/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99CC00"/>
              </a:solidFill>
              <a:ln w="12700">
                <a:noFill/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0099CC"/>
              </a:solidFill>
              <a:ln w="12700">
                <a:noFill/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990099"/>
              </a:solidFill>
              <a:ln w="12700">
                <a:noFill/>
                <a:prstDash val="solid"/>
              </a:ln>
            </c:spPr>
          </c:dPt>
          <c:dPt>
            <c:idx val="5"/>
            <c:invertIfNegative val="0"/>
            <c:bubble3D val="0"/>
            <c:spPr>
              <a:solidFill>
                <a:srgbClr val="FF3300"/>
              </a:solidFill>
              <a:ln w="12700">
                <a:noFill/>
                <a:prstDash val="solid"/>
              </a:ln>
            </c:spPr>
          </c:dPt>
          <c:dPt>
            <c:idx val="6"/>
            <c:invertIfNegative val="0"/>
            <c:bubble3D val="0"/>
            <c:spPr>
              <a:solidFill>
                <a:srgbClr val="008080"/>
              </a:solidFill>
              <a:ln w="12700">
                <a:noFill/>
                <a:prstDash val="solid"/>
              </a:ln>
            </c:spPr>
          </c:dPt>
          <c:dLbls>
            <c:numFmt formatCode="0.0%" sourceLinked="0"/>
            <c:spPr>
              <a:noFill/>
              <a:ln w="25400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'[services.xlsx]6'!$M$9:$S$9</c:f>
              <c:strCache>
                <c:ptCount val="7"/>
                <c:pt idx="0">
                  <c:v>Trade, Transportation, Utilities</c:v>
                </c:pt>
                <c:pt idx="1">
                  <c:v>Information</c:v>
                </c:pt>
                <c:pt idx="2">
                  <c:v>Financial Activities</c:v>
                </c:pt>
                <c:pt idx="3">
                  <c:v>Professional &amp; Business</c:v>
                </c:pt>
                <c:pt idx="4">
                  <c:v>Education &amp; Health</c:v>
                </c:pt>
                <c:pt idx="5">
                  <c:v>Leisure &amp; Hospitality</c:v>
                </c:pt>
                <c:pt idx="6">
                  <c:v>Other Services</c:v>
                </c:pt>
              </c:strCache>
            </c:strRef>
          </c:cat>
          <c:val>
            <c:numRef>
              <c:f>'[services.xlsx]6'!$M$11:$S$11</c:f>
              <c:numCache>
                <c:formatCode>General</c:formatCode>
                <c:ptCount val="7"/>
                <c:pt idx="0">
                  <c:v>0.124</c:v>
                </c:pt>
                <c:pt idx="1">
                  <c:v>8.9999999999999993E-3</c:v>
                </c:pt>
                <c:pt idx="2">
                  <c:v>3.3000000000000002E-2</c:v>
                </c:pt>
                <c:pt idx="3">
                  <c:v>6.6000000000000003E-2</c:v>
                </c:pt>
                <c:pt idx="4">
                  <c:v>0.41399999999999998</c:v>
                </c:pt>
                <c:pt idx="5">
                  <c:v>8.6999999999999994E-2</c:v>
                </c:pt>
                <c:pt idx="6">
                  <c:v>3.3000000000000002E-2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9888512"/>
        <c:axId val="139888904"/>
      </c:barChart>
      <c:catAx>
        <c:axId val="139888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lang="en-US" sz="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39888904"/>
        <c:crosses val="autoZero"/>
        <c:auto val="1"/>
        <c:lblAlgn val="ctr"/>
        <c:lblOffset val="0"/>
        <c:tickLblSkip val="1"/>
        <c:noMultiLvlLbl val="0"/>
      </c:catAx>
      <c:valAx>
        <c:axId val="139888904"/>
        <c:scaling>
          <c:orientation val="minMax"/>
          <c:min val="0"/>
        </c:scaling>
        <c:delete val="0"/>
        <c:axPos val="l"/>
        <c:majorGridlines>
          <c:spPr>
            <a:ln w="6350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title>
          <c:tx>
            <c:rich>
              <a:bodyPr rot="-5400000" vert="horz"/>
              <a:lstStyle/>
              <a:p>
                <a:pPr algn="ctr">
                  <a:defRPr/>
                </a:pPr>
                <a:r>
                  <a:rPr lang="en-US" sz="800" b="0" i="0" u="non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% of Total Jobs</a:t>
                </a:r>
              </a:p>
            </c:rich>
          </c:tx>
          <c:layout>
            <c:manualLayout>
              <c:xMode val="edge"/>
              <c:yMode val="edge"/>
              <c:x val="1.15E-2"/>
              <c:y val="0.10775"/>
            </c:manualLayout>
          </c:layout>
          <c:overlay val="0"/>
          <c:spPr>
            <a:noFill/>
            <a:ln w="25400">
              <a:noFill/>
            </a:ln>
          </c:spPr>
        </c:title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crossAx val="139888512"/>
        <c:crosses val="autoZero"/>
        <c:crossBetween val="between"/>
      </c:valAx>
      <c:spPr>
        <a:solidFill>
          <a:srgbClr val="FFFFFF"/>
        </a:solidFill>
        <a:ln w="12700">
          <a:noFill/>
          <a:prstDash val="solid"/>
        </a:ln>
      </c:spPr>
    </c:plotArea>
    <c:plotVisOnly val="0"/>
    <c:dispBlanksAs val="gap"/>
    <c:showDLblsOverMax val="1"/>
  </c:chart>
  <c:spPr>
    <a:solidFill>
      <a:srgbClr val="FFFFFF"/>
    </a:solidFill>
    <a:ln w="9525">
      <a:noFill/>
    </a:ln>
  </c:spPr>
  <c:txPr>
    <a:bodyPr rot="0" vert="horz"/>
    <a:lstStyle/>
    <a:p>
      <a:pPr>
        <a:defRPr lang="en-US" sz="800" b="0" i="0" u="non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'[services.xlsx]6'!$B$76</c:f>
          <c:strCache>
            <c:ptCount val="1"/>
            <c:pt idx="0">
              <c:v>Avg. Annual Wages in Service Sectors, Tompkins County, NY, 1998-2014</c:v>
            </c:pt>
          </c:strCache>
        </c:strRef>
      </c:tx>
      <c:layout>
        <c:manualLayout>
          <c:xMode val="edge"/>
          <c:yMode val="edge"/>
          <c:x val="0.30470654343608222"/>
          <c:y val="2.3453534853984201E-2"/>
        </c:manualLayout>
      </c:layout>
      <c:overlay val="1"/>
      <c:spPr>
        <a:noFill/>
        <a:ln w="25400">
          <a:noFill/>
        </a:ln>
      </c:spPr>
      <c:txPr>
        <a:bodyPr rot="0" vert="horz"/>
        <a:lstStyle/>
        <a:p>
          <a:pPr>
            <a:defRPr lang="en-US" sz="1000" b="0" i="0" u="non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400000000000001"/>
          <c:y val="0.1"/>
          <c:w val="0.78749999999999998"/>
          <c:h val="0.5585"/>
        </c:manualLayout>
      </c:layout>
      <c:lineChart>
        <c:grouping val="standard"/>
        <c:varyColors val="0"/>
        <c:ser>
          <c:idx val="0"/>
          <c:order val="0"/>
          <c:tx>
            <c:strRef>
              <c:f>'[services.xlsx]6'!$AK$7</c:f>
              <c:strCache>
                <c:ptCount val="1"/>
                <c:pt idx="0">
                  <c:v>Trade, Transportation, Utilities</c:v>
                </c:pt>
              </c:strCache>
            </c:strRef>
          </c:tx>
          <c:spPr>
            <a:ln w="25400">
              <a:solidFill>
                <a:srgbClr val="0000FF"/>
              </a:solidFill>
              <a:prstDash val="solid"/>
            </a:ln>
          </c:spPr>
          <c:marker>
            <c:symbol val="none"/>
          </c:marker>
          <c:cat>
            <c:numRef>
              <c:f>'6'!date_range</c:f>
              <c:numCache>
                <c:formatCode>0</c:formatCode>
                <c:ptCount val="17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</c:numCache>
            </c:numRef>
          </c:cat>
          <c:val>
            <c:numRef>
              <c:f>'6'!trade_range</c:f>
              <c:numCache>
                <c:formatCode>0</c:formatCode>
                <c:ptCount val="17"/>
                <c:pt idx="0">
                  <c:v>32679</c:v>
                </c:pt>
                <c:pt idx="1">
                  <c:v>32832</c:v>
                </c:pt>
                <c:pt idx="2">
                  <c:v>33100</c:v>
                </c:pt>
                <c:pt idx="3">
                  <c:v>32298</c:v>
                </c:pt>
                <c:pt idx="4">
                  <c:v>32264</c:v>
                </c:pt>
                <c:pt idx="5">
                  <c:v>31963</c:v>
                </c:pt>
                <c:pt idx="6">
                  <c:v>31291</c:v>
                </c:pt>
                <c:pt idx="7">
                  <c:v>30321</c:v>
                </c:pt>
                <c:pt idx="8">
                  <c:v>30762</c:v>
                </c:pt>
                <c:pt idx="9">
                  <c:v>31540</c:v>
                </c:pt>
                <c:pt idx="10">
                  <c:v>30606</c:v>
                </c:pt>
                <c:pt idx="11">
                  <c:v>30438</c:v>
                </c:pt>
                <c:pt idx="12">
                  <c:v>30278</c:v>
                </c:pt>
                <c:pt idx="13">
                  <c:v>30038</c:v>
                </c:pt>
                <c:pt idx="14">
                  <c:v>29642</c:v>
                </c:pt>
                <c:pt idx="15">
                  <c:v>30006</c:v>
                </c:pt>
                <c:pt idx="16">
                  <c:v>30635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'[services.xlsx]6'!$AL$7</c:f>
              <c:strCache>
                <c:ptCount val="1"/>
                <c:pt idx="0">
                  <c:v>Information</c:v>
                </c:pt>
              </c:strCache>
            </c:strRef>
          </c:tx>
          <c:spPr>
            <a:ln w="25400">
              <a:solidFill>
                <a:srgbClr val="993300"/>
              </a:solidFill>
              <a:prstDash val="solid"/>
            </a:ln>
          </c:spPr>
          <c:marker>
            <c:symbol val="square"/>
            <c:size val="3"/>
            <c:spPr>
              <a:solidFill>
                <a:srgbClr val="993300"/>
              </a:solidFill>
              <a:ln>
                <a:solidFill>
                  <a:srgbClr val="993300"/>
                </a:solidFill>
                <a:prstDash val="solid"/>
              </a:ln>
              <a:effectLst/>
            </c:spPr>
          </c:marker>
          <c:cat>
            <c:numRef>
              <c:f>'6'!date_range</c:f>
              <c:numCache>
                <c:formatCode>0</c:formatCode>
                <c:ptCount val="17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</c:numCache>
            </c:numRef>
          </c:cat>
          <c:val>
            <c:numRef>
              <c:f>'6'!inf_range</c:f>
              <c:numCache>
                <c:formatCode>0</c:formatCode>
                <c:ptCount val="17"/>
                <c:pt idx="0">
                  <c:v>48175</c:v>
                </c:pt>
                <c:pt idx="1">
                  <c:v>47276</c:v>
                </c:pt>
                <c:pt idx="2">
                  <c:v>47044</c:v>
                </c:pt>
                <c:pt idx="3">
                  <c:v>47400</c:v>
                </c:pt>
                <c:pt idx="4">
                  <c:v>50671</c:v>
                </c:pt>
                <c:pt idx="5">
                  <c:v>52117</c:v>
                </c:pt>
                <c:pt idx="6">
                  <c:v>50790</c:v>
                </c:pt>
                <c:pt idx="7">
                  <c:v>48035</c:v>
                </c:pt>
                <c:pt idx="8">
                  <c:v>49389</c:v>
                </c:pt>
                <c:pt idx="9">
                  <c:v>49860</c:v>
                </c:pt>
                <c:pt idx="10">
                  <c:v>48946</c:v>
                </c:pt>
                <c:pt idx="11">
                  <c:v>51226</c:v>
                </c:pt>
                <c:pt idx="12">
                  <c:v>51401</c:v>
                </c:pt>
                <c:pt idx="13">
                  <c:v>52636</c:v>
                </c:pt>
                <c:pt idx="14">
                  <c:v>53367</c:v>
                </c:pt>
                <c:pt idx="15">
                  <c:v>53453</c:v>
                </c:pt>
                <c:pt idx="16">
                  <c:v>54928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'[services.xlsx]6'!$AM$7</c:f>
              <c:strCache>
                <c:ptCount val="1"/>
                <c:pt idx="0">
                  <c:v>Financial Activities</c:v>
                </c:pt>
              </c:strCache>
            </c:strRef>
          </c:tx>
          <c:spPr>
            <a:ln w="25400">
              <a:solidFill>
                <a:srgbClr val="99CC00"/>
              </a:solidFill>
              <a:prstDash val="solid"/>
            </a:ln>
          </c:spPr>
          <c:marker>
            <c:symbol val="triangle"/>
            <c:size val="4"/>
            <c:spPr>
              <a:solidFill>
                <a:srgbClr val="99CC00"/>
              </a:solidFill>
              <a:ln>
                <a:solidFill>
                  <a:srgbClr val="99CC00"/>
                </a:solidFill>
                <a:prstDash val="solid"/>
              </a:ln>
              <a:effectLst/>
            </c:spPr>
          </c:marker>
          <c:cat>
            <c:numRef>
              <c:f>'6'!date_range</c:f>
              <c:numCache>
                <c:formatCode>0</c:formatCode>
                <c:ptCount val="17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</c:numCache>
            </c:numRef>
          </c:cat>
          <c:val>
            <c:numRef>
              <c:f>'6'!fin_range</c:f>
              <c:numCache>
                <c:formatCode>0</c:formatCode>
                <c:ptCount val="17"/>
                <c:pt idx="0">
                  <c:v>42858</c:v>
                </c:pt>
                <c:pt idx="1">
                  <c:v>41651</c:v>
                </c:pt>
                <c:pt idx="2">
                  <c:v>42369</c:v>
                </c:pt>
                <c:pt idx="3">
                  <c:v>44017</c:v>
                </c:pt>
                <c:pt idx="4">
                  <c:v>46862</c:v>
                </c:pt>
                <c:pt idx="5">
                  <c:v>45790</c:v>
                </c:pt>
                <c:pt idx="6">
                  <c:v>46708</c:v>
                </c:pt>
                <c:pt idx="7">
                  <c:v>44890</c:v>
                </c:pt>
                <c:pt idx="8">
                  <c:v>47119</c:v>
                </c:pt>
                <c:pt idx="9">
                  <c:v>46713</c:v>
                </c:pt>
                <c:pt idx="10">
                  <c:v>47838</c:v>
                </c:pt>
                <c:pt idx="11">
                  <c:v>48556</c:v>
                </c:pt>
                <c:pt idx="12">
                  <c:v>50081</c:v>
                </c:pt>
                <c:pt idx="13">
                  <c:v>50864</c:v>
                </c:pt>
                <c:pt idx="14">
                  <c:v>51068</c:v>
                </c:pt>
                <c:pt idx="15">
                  <c:v>52069</c:v>
                </c:pt>
                <c:pt idx="16">
                  <c:v>53763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'[services.xlsx]6'!$AN$7</c:f>
              <c:strCache>
                <c:ptCount val="1"/>
                <c:pt idx="0">
                  <c:v>Professional &amp; Business</c:v>
                </c:pt>
              </c:strCache>
            </c:strRef>
          </c:tx>
          <c:spPr>
            <a:ln w="25400">
              <a:solidFill>
                <a:srgbClr val="0099CC"/>
              </a:solidFill>
              <a:prstDash val="solid"/>
            </a:ln>
          </c:spPr>
          <c:marker>
            <c:symbol val="x"/>
            <c:size val="4"/>
            <c:spPr>
              <a:noFill/>
              <a:ln>
                <a:solidFill>
                  <a:srgbClr val="0099CC"/>
                </a:solidFill>
                <a:prstDash val="solid"/>
              </a:ln>
              <a:effectLst/>
            </c:spPr>
          </c:marker>
          <c:cat>
            <c:numRef>
              <c:f>'6'!date_range</c:f>
              <c:numCache>
                <c:formatCode>0</c:formatCode>
                <c:ptCount val="17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</c:numCache>
            </c:numRef>
          </c:cat>
          <c:val>
            <c:numRef>
              <c:f>'6'!prof_range</c:f>
              <c:numCache>
                <c:formatCode>0</c:formatCode>
                <c:ptCount val="17"/>
                <c:pt idx="0">
                  <c:v>51073</c:v>
                </c:pt>
                <c:pt idx="1">
                  <c:v>48375</c:v>
                </c:pt>
                <c:pt idx="2">
                  <c:v>48872</c:v>
                </c:pt>
                <c:pt idx="3">
                  <c:v>49108</c:v>
                </c:pt>
                <c:pt idx="4">
                  <c:v>48671</c:v>
                </c:pt>
                <c:pt idx="5">
                  <c:v>52612</c:v>
                </c:pt>
                <c:pt idx="6">
                  <c:v>49929</c:v>
                </c:pt>
                <c:pt idx="7">
                  <c:v>49299</c:v>
                </c:pt>
                <c:pt idx="8">
                  <c:v>48436</c:v>
                </c:pt>
                <c:pt idx="9">
                  <c:v>49688</c:v>
                </c:pt>
                <c:pt idx="10">
                  <c:v>54976</c:v>
                </c:pt>
                <c:pt idx="11">
                  <c:v>50879</c:v>
                </c:pt>
                <c:pt idx="12">
                  <c:v>53111</c:v>
                </c:pt>
                <c:pt idx="13">
                  <c:v>54447</c:v>
                </c:pt>
                <c:pt idx="14">
                  <c:v>54676</c:v>
                </c:pt>
                <c:pt idx="15">
                  <c:v>51816</c:v>
                </c:pt>
                <c:pt idx="16">
                  <c:v>52873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'[services.xlsx]6'!$AO$7</c:f>
              <c:strCache>
                <c:ptCount val="1"/>
                <c:pt idx="0">
                  <c:v>Education &amp; Health</c:v>
                </c:pt>
              </c:strCache>
            </c:strRef>
          </c:tx>
          <c:spPr>
            <a:ln w="25400">
              <a:solidFill>
                <a:srgbClr val="990099"/>
              </a:solidFill>
              <a:prstDash val="solid"/>
            </a:ln>
          </c:spPr>
          <c:marker>
            <c:symbol val="star"/>
            <c:size val="4"/>
            <c:spPr>
              <a:noFill/>
              <a:ln>
                <a:solidFill>
                  <a:srgbClr val="990099"/>
                </a:solidFill>
                <a:prstDash val="solid"/>
              </a:ln>
              <a:effectLst/>
            </c:spPr>
          </c:marker>
          <c:cat>
            <c:numRef>
              <c:f>'6'!date_range</c:f>
              <c:numCache>
                <c:formatCode>0</c:formatCode>
                <c:ptCount val="17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</c:numCache>
            </c:numRef>
          </c:cat>
          <c:val>
            <c:numRef>
              <c:f>'6'!ed_range</c:f>
              <c:numCache>
                <c:formatCode>0</c:formatCode>
                <c:ptCount val="17"/>
                <c:pt idx="0">
                  <c:v>49106</c:v>
                </c:pt>
                <c:pt idx="1">
                  <c:v>49789</c:v>
                </c:pt>
                <c:pt idx="2">
                  <c:v>50635</c:v>
                </c:pt>
                <c:pt idx="3">
                  <c:v>51277</c:v>
                </c:pt>
                <c:pt idx="4">
                  <c:v>53143</c:v>
                </c:pt>
                <c:pt idx="5">
                  <c:v>53504</c:v>
                </c:pt>
                <c:pt idx="6">
                  <c:v>53986</c:v>
                </c:pt>
                <c:pt idx="7">
                  <c:v>52527</c:v>
                </c:pt>
                <c:pt idx="8">
                  <c:v>53667</c:v>
                </c:pt>
                <c:pt idx="9">
                  <c:v>53120</c:v>
                </c:pt>
                <c:pt idx="10">
                  <c:v>54778</c:v>
                </c:pt>
                <c:pt idx="11">
                  <c:v>56673</c:v>
                </c:pt>
                <c:pt idx="12">
                  <c:v>55451</c:v>
                </c:pt>
                <c:pt idx="13">
                  <c:v>55308</c:v>
                </c:pt>
                <c:pt idx="14">
                  <c:v>55605</c:v>
                </c:pt>
                <c:pt idx="15">
                  <c:v>54832</c:v>
                </c:pt>
                <c:pt idx="16">
                  <c:v>57757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'[services.xlsx]6'!$AP$7</c:f>
              <c:strCache>
                <c:ptCount val="1"/>
                <c:pt idx="0">
                  <c:v>Leisure &amp; Hospitality</c:v>
                </c:pt>
              </c:strCache>
            </c:strRef>
          </c:tx>
          <c:spPr>
            <a:ln w="25400">
              <a:solidFill>
                <a:srgbClr val="FF3300"/>
              </a:solidFill>
              <a:prstDash val="solid"/>
            </a:ln>
          </c:spPr>
          <c:marker>
            <c:symbol val="circle"/>
            <c:size val="4"/>
            <c:spPr>
              <a:solidFill>
                <a:srgbClr val="FF3300"/>
              </a:solidFill>
              <a:ln>
                <a:solidFill>
                  <a:srgbClr val="FF3300"/>
                </a:solidFill>
                <a:prstDash val="solid"/>
              </a:ln>
              <a:effectLst/>
            </c:spPr>
          </c:marker>
          <c:cat>
            <c:numRef>
              <c:f>'6'!date_range</c:f>
              <c:numCache>
                <c:formatCode>0</c:formatCode>
                <c:ptCount val="17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</c:numCache>
            </c:numRef>
          </c:cat>
          <c:val>
            <c:numRef>
              <c:f>'6'!leis_range</c:f>
              <c:numCache>
                <c:formatCode>0</c:formatCode>
                <c:ptCount val="17"/>
                <c:pt idx="0">
                  <c:v>14569</c:v>
                </c:pt>
                <c:pt idx="1">
                  <c:v>15858</c:v>
                </c:pt>
                <c:pt idx="2">
                  <c:v>15742</c:v>
                </c:pt>
                <c:pt idx="3">
                  <c:v>14720</c:v>
                </c:pt>
                <c:pt idx="4">
                  <c:v>15600</c:v>
                </c:pt>
                <c:pt idx="5">
                  <c:v>15751</c:v>
                </c:pt>
                <c:pt idx="6">
                  <c:v>15746</c:v>
                </c:pt>
                <c:pt idx="7">
                  <c:v>16438</c:v>
                </c:pt>
                <c:pt idx="8">
                  <c:v>16649</c:v>
                </c:pt>
                <c:pt idx="9">
                  <c:v>16915</c:v>
                </c:pt>
                <c:pt idx="10">
                  <c:v>16734</c:v>
                </c:pt>
                <c:pt idx="11">
                  <c:v>17409</c:v>
                </c:pt>
                <c:pt idx="12">
                  <c:v>17340</c:v>
                </c:pt>
                <c:pt idx="13">
                  <c:v>17363</c:v>
                </c:pt>
                <c:pt idx="14">
                  <c:v>17676</c:v>
                </c:pt>
                <c:pt idx="15">
                  <c:v>17920</c:v>
                </c:pt>
                <c:pt idx="16">
                  <c:v>18211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'[services.xlsx]6'!$AQ$7</c:f>
              <c:strCache>
                <c:ptCount val="1"/>
                <c:pt idx="0">
                  <c:v>Other Services</c:v>
                </c:pt>
              </c:strCache>
            </c:strRef>
          </c:tx>
          <c:spPr>
            <a:ln w="25400">
              <a:solidFill>
                <a:srgbClr val="008080"/>
              </a:solidFill>
              <a:prstDash val="solid"/>
            </a:ln>
          </c:spPr>
          <c:marker>
            <c:symbol val="plus"/>
            <c:size val="4"/>
            <c:spPr>
              <a:noFill/>
              <a:ln>
                <a:solidFill>
                  <a:srgbClr val="008080"/>
                </a:solidFill>
                <a:prstDash val="solid"/>
              </a:ln>
              <a:effectLst/>
            </c:spPr>
          </c:marker>
          <c:cat>
            <c:numRef>
              <c:f>'6'!date_range</c:f>
              <c:numCache>
                <c:formatCode>0</c:formatCode>
                <c:ptCount val="17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</c:numCache>
            </c:numRef>
          </c:cat>
          <c:val>
            <c:numRef>
              <c:f>'6'!other_range</c:f>
              <c:numCache>
                <c:formatCode>0</c:formatCode>
                <c:ptCount val="17"/>
                <c:pt idx="0">
                  <c:v>23501</c:v>
                </c:pt>
                <c:pt idx="1">
                  <c:v>24745</c:v>
                </c:pt>
                <c:pt idx="2">
                  <c:v>24540</c:v>
                </c:pt>
                <c:pt idx="3">
                  <c:v>26410</c:v>
                </c:pt>
                <c:pt idx="4">
                  <c:v>27266</c:v>
                </c:pt>
                <c:pt idx="5">
                  <c:v>28597</c:v>
                </c:pt>
                <c:pt idx="6">
                  <c:v>24339</c:v>
                </c:pt>
                <c:pt idx="7">
                  <c:v>23300</c:v>
                </c:pt>
                <c:pt idx="8">
                  <c:v>24029</c:v>
                </c:pt>
                <c:pt idx="9">
                  <c:v>24218</c:v>
                </c:pt>
                <c:pt idx="10">
                  <c:v>23871</c:v>
                </c:pt>
                <c:pt idx="11">
                  <c:v>24927</c:v>
                </c:pt>
                <c:pt idx="12">
                  <c:v>25482</c:v>
                </c:pt>
                <c:pt idx="13">
                  <c:v>24989</c:v>
                </c:pt>
                <c:pt idx="14">
                  <c:v>24826</c:v>
                </c:pt>
                <c:pt idx="15">
                  <c:v>24780</c:v>
                </c:pt>
                <c:pt idx="16">
                  <c:v>23929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9889688"/>
        <c:axId val="140091368"/>
      </c:lineChart>
      <c:catAx>
        <c:axId val="139889688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lang="en-US" sz="10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40091368"/>
        <c:crossesAt val="0"/>
        <c:auto val="1"/>
        <c:lblAlgn val="ctr"/>
        <c:lblOffset val="100"/>
        <c:tickLblSkip val="1"/>
        <c:noMultiLvlLbl val="0"/>
      </c:catAx>
      <c:valAx>
        <c:axId val="140091368"/>
        <c:scaling>
          <c:orientation val="minMax"/>
          <c:min val="0"/>
        </c:scaling>
        <c:delete val="0"/>
        <c:axPos val="l"/>
        <c:majorGridlines>
          <c:spPr>
            <a:ln w="6350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title>
          <c:tx>
            <c:strRef>
              <c:f>'[services.xlsx]6'!$B$78</c:f>
              <c:strCache>
                <c:ptCount val="1"/>
                <c:pt idx="0">
                  <c:v>2014 $s</c:v>
                </c:pt>
              </c:strCache>
            </c:strRef>
          </c:tx>
          <c:layout>
            <c:manualLayout>
              <c:xMode val="edge"/>
              <c:yMode val="edge"/>
              <c:x val="1.35E-2"/>
              <c:y val="0.307"/>
            </c:manualLayout>
          </c:layout>
          <c:overlay val="0"/>
          <c:spPr>
            <a:noFill/>
            <a:ln w="25400">
              <a:noFill/>
            </a:ln>
          </c:spPr>
          <c:txPr>
            <a:bodyPr rot="-5400000" vert="horz"/>
            <a:lstStyle/>
            <a:p>
              <a:pPr>
                <a:defRPr lang="en-US" sz="800" b="0" i="0" u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pPr>
              <a:endParaRPr lang="en-US"/>
            </a:p>
          </c:txPr>
        </c:title>
        <c:numFmt formatCode="\$#,##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139889688"/>
        <c:crosses val="autoZero"/>
        <c:crossBetween val="between"/>
      </c:valAx>
      <c:spPr>
        <a:solidFill>
          <a:srgbClr val="FFFFFF"/>
        </a:solidFill>
        <a:ln w="12700">
          <a:noFill/>
          <a:prstDash val="solid"/>
        </a:ln>
      </c:spPr>
    </c:plotArea>
    <c:legend>
      <c:legendPos val="b"/>
      <c:layout>
        <c:manualLayout>
          <c:xMode val="edge"/>
          <c:yMode val="edge"/>
          <c:x val="0.23356003387771665"/>
          <c:y val="0.77679732563220205"/>
          <c:w val="0.66927739700610978"/>
          <c:h val="0.16691419071823588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100"/>
          </a:pPr>
          <a:endParaRPr lang="en-US"/>
        </a:p>
      </c:txPr>
    </c:legend>
    <c:plotVisOnly val="0"/>
    <c:dispBlanksAs val="gap"/>
    <c:showDLblsOverMax val="1"/>
  </c:chart>
  <c:spPr>
    <a:noFill/>
    <a:ln w="9525">
      <a:noFill/>
    </a:ln>
  </c:spPr>
  <c:txPr>
    <a:bodyPr rot="0" vert="horz"/>
    <a:lstStyle/>
    <a:p>
      <a:pPr>
        <a:defRPr lang="en-US" sz="800" b="0" i="0" u="non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'11'!$B$126</c:f>
          <c:strCache>
            <c:ptCount val="1"/>
            <c:pt idx="0">
              <c:v>Household Income Distribution, Ithaca city, NY, 2013*</c:v>
            </c:pt>
          </c:strCache>
        </c:strRef>
      </c:tx>
      <c:layout/>
      <c:overlay val="1"/>
      <c:spPr>
        <a:noFill/>
        <a:ln w="25400">
          <a:noFill/>
        </a:ln>
      </c:spPr>
      <c:txPr>
        <a:bodyPr rot="0" vert="horz"/>
        <a:lstStyle/>
        <a:p>
          <a:pPr>
            <a:defRPr lang="en-US" sz="1600" b="0" i="0" u="non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1249999999999998E-2"/>
          <c:y val="0.1615"/>
          <c:w val="0.89900000000000002"/>
          <c:h val="0.64075000000000004"/>
        </c:manualLayout>
      </c:layout>
      <c:barChart>
        <c:barDir val="bar"/>
        <c:grouping val="clustered"/>
        <c:varyColors val="0"/>
        <c:ser>
          <c:idx val="1"/>
          <c:order val="0"/>
          <c:tx>
            <c:v>Household Income Distribution</c:v>
          </c:tx>
          <c:spPr>
            <a:solidFill>
              <a:srgbClr val="C0504D"/>
            </a:solidFill>
            <a:ln>
              <a:noFill/>
            </a:ln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'11'!$B$24:$B$33</c:f>
              <c:strCache>
                <c:ptCount val="10"/>
                <c:pt idx="0">
                  <c:v>Less than $10,000</c:v>
                </c:pt>
                <c:pt idx="1">
                  <c:v>$10,000 to $14,999</c:v>
                </c:pt>
                <c:pt idx="2">
                  <c:v>$15,000 to $24,999</c:v>
                </c:pt>
                <c:pt idx="3">
                  <c:v>$25,000 to $34,999</c:v>
                </c:pt>
                <c:pt idx="4">
                  <c:v>$35,000 to $49,999</c:v>
                </c:pt>
                <c:pt idx="5">
                  <c:v>$50,000 to $74,999</c:v>
                </c:pt>
                <c:pt idx="6">
                  <c:v>$75,000 to $99,999</c:v>
                </c:pt>
                <c:pt idx="7">
                  <c:v>$100,000 to $149,999</c:v>
                </c:pt>
                <c:pt idx="8">
                  <c:v>$150,000 to $199,999</c:v>
                </c:pt>
                <c:pt idx="9">
                  <c:v>$200,000 or more</c:v>
                </c:pt>
              </c:strCache>
            </c:strRef>
          </c:cat>
          <c:val>
            <c:numRef>
              <c:f>'11'!$P$24:$P$33</c:f>
              <c:numCache>
                <c:formatCode>0.0%</c:formatCode>
                <c:ptCount val="10"/>
                <c:pt idx="0">
                  <c:v>0.24135156878519709</c:v>
                </c:pt>
                <c:pt idx="1">
                  <c:v>9.6339501206757841E-2</c:v>
                </c:pt>
                <c:pt idx="2">
                  <c:v>0.1170555108608206</c:v>
                </c:pt>
                <c:pt idx="3">
                  <c:v>0.12127916331456154</c:v>
                </c:pt>
                <c:pt idx="4">
                  <c:v>9.8551890587288818E-2</c:v>
                </c:pt>
                <c:pt idx="5">
                  <c:v>0.13757039420756234</c:v>
                </c:pt>
                <c:pt idx="6">
                  <c:v>6.5064360418342723E-2</c:v>
                </c:pt>
                <c:pt idx="7">
                  <c:v>6.7477876106194684E-2</c:v>
                </c:pt>
                <c:pt idx="8">
                  <c:v>3.0671761866452131E-2</c:v>
                </c:pt>
                <c:pt idx="9">
                  <c:v>2.4637972646822204E-2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092152"/>
        <c:axId val="140092544"/>
      </c:barChart>
      <c:catAx>
        <c:axId val="140092152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0092544"/>
        <c:crosses val="autoZero"/>
        <c:auto val="1"/>
        <c:lblAlgn val="ctr"/>
        <c:lblOffset val="100"/>
        <c:tickLblSkip val="1"/>
        <c:noMultiLvlLbl val="0"/>
      </c:catAx>
      <c:valAx>
        <c:axId val="140092544"/>
        <c:scaling>
          <c:orientation val="minMax"/>
          <c:min val="0"/>
        </c:scaling>
        <c:delete val="0"/>
        <c:axPos val="b"/>
        <c:majorGridlines>
          <c:spPr>
            <a:ln w="6350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crossAx val="140092152"/>
        <c:crosses val="autoZero"/>
        <c:crossBetween val="between"/>
      </c:valAx>
      <c:spPr>
        <a:noFill/>
        <a:ln w="25400">
          <a:noFill/>
        </a:ln>
      </c:spPr>
    </c:plotArea>
    <c:plotVisOnly val="0"/>
    <c:dispBlanksAs val="gap"/>
    <c:showDLblsOverMax val="1"/>
  </c:chart>
  <c:spPr>
    <a:noFill/>
    <a:ln w="9525">
      <a:noFill/>
    </a:ln>
  </c:spPr>
  <c:txPr>
    <a:bodyPr rot="0" vert="horz"/>
    <a:lstStyle/>
    <a:p>
      <a:pPr>
        <a:defRPr lang="en-US" sz="800" b="0" i="0" u="non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08FE-60B4-4965-8F41-3EFE85388D15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992A8-4677-4C16-A146-116C1A40F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66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08FE-60B4-4965-8F41-3EFE85388D15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992A8-4677-4C16-A146-116C1A40F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3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08FE-60B4-4965-8F41-3EFE85388D15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992A8-4677-4C16-A146-116C1A40F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09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08FE-60B4-4965-8F41-3EFE85388D15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992A8-4677-4C16-A146-116C1A40F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918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08FE-60B4-4965-8F41-3EFE85388D15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992A8-4677-4C16-A146-116C1A40F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3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08FE-60B4-4965-8F41-3EFE85388D15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992A8-4677-4C16-A146-116C1A40F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35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08FE-60B4-4965-8F41-3EFE85388D15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992A8-4677-4C16-A146-116C1A40F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829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08FE-60B4-4965-8F41-3EFE85388D15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992A8-4677-4C16-A146-116C1A40F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293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08FE-60B4-4965-8F41-3EFE85388D15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992A8-4677-4C16-A146-116C1A40F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642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08FE-60B4-4965-8F41-3EFE85388D15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992A8-4677-4C16-A146-116C1A40F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24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08FE-60B4-4965-8F41-3EFE85388D15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992A8-4677-4C16-A146-116C1A40F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912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808FE-60B4-4965-8F41-3EFE85388D15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992A8-4677-4C16-A146-116C1A40F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81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pad.human.cornell.edu/" TargetMode="External"/><Relationship Id="rId2" Type="http://schemas.openxmlformats.org/officeDocument/2006/relationships/hyperlink" Target="http://census.gov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eadwaterseconomics.org/tools/eps-hdt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factfinder2.census.gov/faces/nav/jsf/pages/index.xhtml" TargetMode="External"/><Relationship Id="rId13" Type="http://schemas.openxmlformats.org/officeDocument/2006/relationships/hyperlink" Target="http://www.urbanresearch.org/resources/census-2010-NYS-links-roundup" TargetMode="External"/><Relationship Id="rId3" Type="http://schemas.openxmlformats.org/officeDocument/2006/relationships/hyperlink" Target="http://www.huduser.org/portal/usps/home.html" TargetMode="External"/><Relationship Id="rId7" Type="http://schemas.openxmlformats.org/officeDocument/2006/relationships/hyperlink" Target="http://quickfacts.census.gov/qfd/" TargetMode="External"/><Relationship Id="rId12" Type="http://schemas.openxmlformats.org/officeDocument/2006/relationships/hyperlink" Target="http://www.ers.usda.gov/data-products/state-fact-sheets.aspx" TargetMode="External"/><Relationship Id="rId17" Type="http://schemas.openxmlformats.org/officeDocument/2006/relationships/hyperlink" Target="http://www.aging.ny.gov/" TargetMode="External"/><Relationship Id="rId2" Type="http://schemas.openxmlformats.org/officeDocument/2006/relationships/hyperlink" Target="http://www.ffiec.gov/hmda/default.htm" TargetMode="External"/><Relationship Id="rId16" Type="http://schemas.openxmlformats.org/officeDocument/2006/relationships/hyperlink" Target="http://www4.uwm.edu/eti/etizip.cf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205.232.252.81/thematic_maps.asp" TargetMode="External"/><Relationship Id="rId11" Type="http://schemas.openxmlformats.org/officeDocument/2006/relationships/hyperlink" Target="http://www.labor.ny.gov/stats/index.shtm" TargetMode="External"/><Relationship Id="rId5" Type="http://schemas.openxmlformats.org/officeDocument/2006/relationships/hyperlink" Target="http://www.ruraldataportal.org/" TargetMode="External"/><Relationship Id="rId15" Type="http://schemas.openxmlformats.org/officeDocument/2006/relationships/hyperlink" Target="http://www.health.ny.gov/statistics/" TargetMode="External"/><Relationship Id="rId10" Type="http://schemas.openxmlformats.org/officeDocument/2006/relationships/hyperlink" Target="http://www.netmigration.wisc.edu/" TargetMode="External"/><Relationship Id="rId4" Type="http://schemas.openxmlformats.org/officeDocument/2006/relationships/hyperlink" Target="http://www.census.gov/housing/ahs/" TargetMode="External"/><Relationship Id="rId9" Type="http://schemas.openxmlformats.org/officeDocument/2006/relationships/hyperlink" Target="http://censtats.census.gov/cbpnaic/cbpnaic.shtml" TargetMode="External"/><Relationship Id="rId14" Type="http://schemas.openxmlformats.org/officeDocument/2006/relationships/hyperlink" Target="http://www.health.state.ny.us/statistics/chip/index.ht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374" y="658537"/>
            <a:ext cx="10681252" cy="2387600"/>
          </a:xfrm>
        </p:spPr>
        <p:txBody>
          <a:bodyPr>
            <a:normAutofit/>
          </a:bodyPr>
          <a:lstStyle/>
          <a:p>
            <a:r>
              <a:rPr lang="en-US" dirty="0" smtClean="0"/>
              <a:t>Tompkins County Demographics:</a:t>
            </a:r>
            <a:br>
              <a:rPr lang="en-US" dirty="0" smtClean="0"/>
            </a:br>
            <a:r>
              <a:rPr lang="en-US" sz="3600" dirty="0" smtClean="0"/>
              <a:t>Supporting the Conversation around Community Poverty 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7982" y="4132125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 smtClean="0"/>
              <a:t>Community Foundation, Women’s Fund Event</a:t>
            </a:r>
          </a:p>
          <a:p>
            <a:r>
              <a:rPr lang="en-US" dirty="0" smtClean="0"/>
              <a:t>November 19</a:t>
            </a:r>
            <a:r>
              <a:rPr lang="en-US" baseline="30000" dirty="0" smtClean="0"/>
              <a:t>th</a:t>
            </a:r>
            <a:r>
              <a:rPr lang="en-US" dirty="0" smtClean="0"/>
              <a:t>, 2015</a:t>
            </a:r>
          </a:p>
          <a:p>
            <a:r>
              <a:rPr lang="en-US" sz="1600" dirty="0" smtClean="0"/>
              <a:t>Robin Blakely-Armitage (Jennifer Jensen presenting)</a:t>
            </a:r>
          </a:p>
          <a:p>
            <a:r>
              <a:rPr lang="en-US" sz="1600" dirty="0" smtClean="0"/>
              <a:t>Community &amp; Regional Development Institute, Cornell University</a:t>
            </a:r>
          </a:p>
        </p:txBody>
      </p:sp>
    </p:spTree>
    <p:extLst>
      <p:ext uri="{BB962C8B-B14F-4D97-AF65-F5344CB8AC3E}">
        <p14:creationId xmlns:p14="http://schemas.microsoft.com/office/powerpoint/2010/main" val="150625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5125" y="99310"/>
            <a:ext cx="6795977" cy="1325563"/>
          </a:xfrm>
        </p:spPr>
        <p:txBody>
          <a:bodyPr/>
          <a:lstStyle/>
          <a:p>
            <a:pPr algn="ctr"/>
            <a:r>
              <a:rPr lang="en-US" dirty="0" smtClean="0"/>
              <a:t>Race and Ethnic Composition</a:t>
            </a:r>
            <a:br>
              <a:rPr lang="en-US" dirty="0" smtClean="0"/>
            </a:br>
            <a:r>
              <a:rPr lang="en-US" dirty="0" smtClean="0"/>
              <a:t>Tompkins County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125" y="2017195"/>
            <a:ext cx="6586704" cy="4064628"/>
          </a:xfrm>
        </p:spPr>
      </p:pic>
    </p:spTree>
    <p:extLst>
      <p:ext uri="{BB962C8B-B14F-4D97-AF65-F5344CB8AC3E}">
        <p14:creationId xmlns:p14="http://schemas.microsoft.com/office/powerpoint/2010/main" val="174866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748" y="-160689"/>
            <a:ext cx="5936840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Employment &amp; Unemployment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19030" y="172277"/>
            <a:ext cx="5716379" cy="6770463"/>
          </a:xfrm>
          <a:prstGeom prst="rect">
            <a:avLst/>
          </a:prstGeom>
        </p:spPr>
      </p:pic>
      <p:graphicFrame>
        <p:nvGraphicFramePr>
          <p:cNvPr id="5" name="Chart_p2c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9893142"/>
              </p:ext>
            </p:extLst>
          </p:nvPr>
        </p:nvGraphicFramePr>
        <p:xfrm>
          <a:off x="3194163" y="4554969"/>
          <a:ext cx="2627863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_p3c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3295708"/>
              </p:ext>
            </p:extLst>
          </p:nvPr>
        </p:nvGraphicFramePr>
        <p:xfrm>
          <a:off x="105293" y="4586760"/>
          <a:ext cx="2900570" cy="2622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18" y="1072263"/>
            <a:ext cx="5459067" cy="351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12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345615"/>
            <a:ext cx="11887200" cy="1325563"/>
          </a:xfrm>
        </p:spPr>
        <p:txBody>
          <a:bodyPr/>
          <a:lstStyle/>
          <a:p>
            <a:r>
              <a:rPr lang="en-US" dirty="0" smtClean="0"/>
              <a:t>Relationship between service sector jobs &amp; wages</a:t>
            </a:r>
            <a:endParaRPr lang="en-US" dirty="0"/>
          </a:p>
        </p:txBody>
      </p:sp>
      <p:graphicFrame>
        <p:nvGraphicFramePr>
          <p:cNvPr id="4" name="cht6a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4723912"/>
              </p:ext>
            </p:extLst>
          </p:nvPr>
        </p:nvGraphicFramePr>
        <p:xfrm>
          <a:off x="74613" y="669851"/>
          <a:ext cx="12036425" cy="6070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t6b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9927417"/>
              </p:ext>
            </p:extLst>
          </p:nvPr>
        </p:nvGraphicFramePr>
        <p:xfrm>
          <a:off x="-90488" y="3987209"/>
          <a:ext cx="4602792" cy="2870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t6c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043882"/>
              </p:ext>
            </p:extLst>
          </p:nvPr>
        </p:nvGraphicFramePr>
        <p:xfrm>
          <a:off x="4848447" y="1384301"/>
          <a:ext cx="7262591" cy="5414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3055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583" y="59259"/>
            <a:ext cx="10515600" cy="1325563"/>
          </a:xfrm>
        </p:spPr>
        <p:txBody>
          <a:bodyPr/>
          <a:lstStyle/>
          <a:p>
            <a:r>
              <a:rPr lang="en-US" dirty="0" smtClean="0"/>
              <a:t>Income Distribution:</a:t>
            </a:r>
            <a:br>
              <a:rPr lang="en-US" dirty="0" smtClean="0"/>
            </a:br>
            <a:r>
              <a:rPr lang="en-US" dirty="0"/>
              <a:t>The myth of middle-class Ithaca</a:t>
            </a:r>
          </a:p>
        </p:txBody>
      </p:sp>
      <p:graphicFrame>
        <p:nvGraphicFramePr>
          <p:cNvPr id="4" name="cht11a!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9823597"/>
              </p:ext>
            </p:extLst>
          </p:nvPr>
        </p:nvGraphicFramePr>
        <p:xfrm>
          <a:off x="122583" y="2408722"/>
          <a:ext cx="888889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011478" y="1239911"/>
            <a:ext cx="27299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1600" dirty="0"/>
              <a:t>In the 2009-2013 period, the income category in </a:t>
            </a:r>
            <a:r>
              <a:rPr lang="en-US" sz="1600" dirty="0" smtClean="0"/>
              <a:t>the City of Ithaca </a:t>
            </a:r>
            <a:r>
              <a:rPr lang="en-US" sz="1600" dirty="0"/>
              <a:t>with the most households was Less than $10,000 (24.1% of households). The income category with the fewest households was $200,000 or more (2.5% of households).</a:t>
            </a:r>
            <a:endParaRPr lang="en-US" sz="1600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11478" y="4079530"/>
            <a:ext cx="294198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1600" dirty="0" smtClean="0"/>
              <a:t>The </a:t>
            </a:r>
            <a:r>
              <a:rPr lang="en-US" sz="1600" dirty="0"/>
              <a:t>bottom 40% of households in the Ithaca city, NY accumulated approximately 9.0% of total income, and the top 20% of households accumulated approximately 63.6% of total income.</a:t>
            </a:r>
            <a:endParaRPr lang="en-US" sz="1600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5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9347" y="-204719"/>
            <a:ext cx="8239539" cy="1325563"/>
          </a:xfrm>
        </p:spPr>
        <p:txBody>
          <a:bodyPr/>
          <a:lstStyle/>
          <a:p>
            <a:r>
              <a:rPr lang="en-US" dirty="0" smtClean="0"/>
              <a:t>Median Household Income by Place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156" y="1094456"/>
            <a:ext cx="7021243" cy="5763544"/>
          </a:xfrm>
        </p:spPr>
      </p:pic>
    </p:spTree>
    <p:extLst>
      <p:ext uri="{BB962C8B-B14F-4D97-AF65-F5344CB8AC3E}">
        <p14:creationId xmlns:p14="http://schemas.microsoft.com/office/powerpoint/2010/main" val="223898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Poverty in Tompkins County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846" y="1411759"/>
            <a:ext cx="9215145" cy="5280589"/>
          </a:xfrm>
        </p:spPr>
      </p:pic>
    </p:spTree>
    <p:extLst>
      <p:ext uri="{BB962C8B-B14F-4D97-AF65-F5344CB8AC3E}">
        <p14:creationId xmlns:p14="http://schemas.microsoft.com/office/powerpoint/2010/main" val="110492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poverty varies across the towns </a:t>
            </a:r>
            <a:br>
              <a:rPr lang="en-US" dirty="0" smtClean="0"/>
            </a:br>
            <a:r>
              <a:rPr lang="en-US" dirty="0" smtClean="0"/>
              <a:t>in Tompkins County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ht12a!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3522915"/>
              </p:ext>
            </p:extLst>
          </p:nvPr>
        </p:nvGraphicFramePr>
        <p:xfrm>
          <a:off x="-1" y="1825624"/>
          <a:ext cx="12284765" cy="4906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2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0966" y="0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Poverty varies not only by geography, </a:t>
            </a:r>
            <a:br>
              <a:rPr lang="en-US" dirty="0" smtClean="0"/>
            </a:br>
            <a:r>
              <a:rPr lang="en-US" dirty="0" smtClean="0"/>
              <a:t>but by demographic group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656635"/>
              </p:ext>
            </p:extLst>
          </p:nvPr>
        </p:nvGraphicFramePr>
        <p:xfrm>
          <a:off x="0" y="1325563"/>
          <a:ext cx="12192000" cy="553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1339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152" y="0"/>
            <a:ext cx="10717696" cy="1325563"/>
          </a:xfrm>
        </p:spPr>
        <p:txBody>
          <a:bodyPr/>
          <a:lstStyle/>
          <a:p>
            <a:pPr algn="ctr"/>
            <a:r>
              <a:rPr lang="en-US" dirty="0" smtClean="0"/>
              <a:t>What is “Poverty”?  </a:t>
            </a:r>
            <a:br>
              <a:rPr lang="en-US" dirty="0" smtClean="0"/>
            </a:br>
            <a:r>
              <a:rPr lang="en-US" dirty="0" smtClean="0"/>
              <a:t>What are we actually measuring?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demographers, we rely on “official” measures of poverty which were originally created in the 1960s.</a:t>
            </a:r>
          </a:p>
          <a:p>
            <a:r>
              <a:rPr lang="en-US" dirty="0" smtClean="0"/>
              <a:t>These poverty thresholds, while adjusted annually for inflation, have </a:t>
            </a:r>
            <a:r>
              <a:rPr lang="en-US" b="1" i="1" dirty="0" smtClean="0"/>
              <a:t>not</a:t>
            </a:r>
            <a:r>
              <a:rPr lang="en-US" dirty="0" smtClean="0"/>
              <a:t> been adjusted to reflect changes in consumption patterns, demographics, overall living standards, or geographic location. </a:t>
            </a:r>
          </a:p>
          <a:p>
            <a:r>
              <a:rPr lang="en-US" dirty="0" smtClean="0"/>
              <a:t>The official poverty rate doesn’t measure a number of federal and state benefits that help support lower-income families, such as SNAP, and the Child Tax Credit. </a:t>
            </a:r>
          </a:p>
          <a:p>
            <a:r>
              <a:rPr lang="en-US" dirty="0" smtClean="0"/>
              <a:t>The “supplemental” poverty measure accounts for these additional resources, as well as some expenses such as transportation, child care, and out-of-pocket medical expenses.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15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609530"/>
              </p:ext>
            </p:extLst>
          </p:nvPr>
        </p:nvGraphicFramePr>
        <p:xfrm>
          <a:off x="1159102" y="437122"/>
          <a:ext cx="10151810" cy="58479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3673"/>
                <a:gridCol w="729797"/>
                <a:gridCol w="784260"/>
                <a:gridCol w="784260"/>
                <a:gridCol w="784260"/>
                <a:gridCol w="784260"/>
                <a:gridCol w="784260"/>
                <a:gridCol w="784260"/>
                <a:gridCol w="784260"/>
                <a:gridCol w="784260"/>
                <a:gridCol w="784260"/>
              </a:tblGrid>
              <a:tr h="156391">
                <a:tc gridSpan="11"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Poverty Thresholds for 2014 by Size of Family and Number of Related Children Under 18 Years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 rowSpan="2" gridSpan="9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Related children under 18 years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 gridSpan="9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63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Size of family unit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Weighted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None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One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Two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Three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Four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Five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Six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Seven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Eight or more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ctr"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average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thresholds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  <a:tr h="30358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One person (unrelated individual)......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12,071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  Under 65 years</a:t>
                      </a:r>
                      <a:r>
                        <a:rPr lang="en-US" sz="1200" u="none" strike="noStrike" dirty="0" smtClean="0">
                          <a:effectLst/>
                        </a:rPr>
                        <a:t>.......................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12,316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12,316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  65 years and over</a:t>
                      </a:r>
                      <a:r>
                        <a:rPr lang="en-US" sz="1200" u="none" strike="noStrike" dirty="0" smtClean="0">
                          <a:effectLst/>
                        </a:rPr>
                        <a:t>....................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11,354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11,354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Two people</a:t>
                      </a:r>
                      <a:r>
                        <a:rPr lang="en-US" sz="1400" b="1" u="none" strike="noStrike" dirty="0" smtClean="0">
                          <a:effectLst/>
                        </a:rPr>
                        <a:t>..............................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>
                          <a:effectLst/>
                        </a:rPr>
                        <a:t>15,379</a:t>
                      </a:r>
                      <a:endParaRPr lang="en-US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 </a:t>
                      </a:r>
                      <a:endParaRPr lang="en-US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 </a:t>
                      </a:r>
                      <a:endParaRPr lang="en-US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  Householder under 65 </a:t>
                      </a:r>
                      <a:r>
                        <a:rPr lang="en-US" sz="1400" b="1" u="none" strike="noStrike" dirty="0" smtClean="0">
                          <a:effectLst/>
                        </a:rPr>
                        <a:t>years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15,934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15,853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16,317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  <a:tr h="30358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  Householder 65 years and </a:t>
                      </a:r>
                      <a:r>
                        <a:rPr lang="en-US" sz="1400" b="1" u="none" strike="noStrike" dirty="0" smtClean="0">
                          <a:effectLst/>
                        </a:rPr>
                        <a:t>over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>
                          <a:effectLst/>
                        </a:rPr>
                        <a:t>14,326</a:t>
                      </a:r>
                      <a:endParaRPr lang="en-US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14,309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16,256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Three people</a:t>
                      </a:r>
                      <a:r>
                        <a:rPr lang="en-US" sz="1400" b="1" u="none" strike="noStrike" dirty="0" smtClean="0">
                          <a:effectLst/>
                        </a:rPr>
                        <a:t>..................................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18,850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18,518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19,055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19,073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Four people.....................................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24,230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24,418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24,817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24,008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24,091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Five people......................................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28,695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29,447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29,875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28,960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28,252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27,820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Six people........................................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32,473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33,869</a:t>
                      </a:r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34,004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33,303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32,631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31,633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31,041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Seven people...................................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36,927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38,971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39,214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38,375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37,791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36,701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35,431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34,036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Eight people....................................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40,968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43,586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43,970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43,179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42,485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41,501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40,252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38,953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38,622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  <a:tr h="3035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Nine people or more..........................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49,021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52,430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52,685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51,984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51,396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50,430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49,101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47,899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47,601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45,768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Source:  U.S. Census Bureau.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  <a:tr h="15639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99" marR="9199" marT="9199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499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304800"/>
            <a:ext cx="7024744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Demography is like tofu…….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981200"/>
            <a:ext cx="8610600" cy="4800600"/>
          </a:xfrm>
        </p:spPr>
        <p:txBody>
          <a:bodyPr>
            <a:norm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marL="0" indent="0" algn="r">
              <a:buNone/>
            </a:pPr>
            <a:endParaRPr lang="en-US" sz="3800" dirty="0"/>
          </a:p>
          <a:p>
            <a:pPr marL="0" indent="0" algn="ctr">
              <a:buNone/>
            </a:pPr>
            <a:r>
              <a:rPr lang="en-US" sz="2400" dirty="0"/>
              <a:t>For many people, it’s hard to stomach on its own......</a:t>
            </a:r>
          </a:p>
          <a:p>
            <a:pPr marL="0" indent="0" algn="ctr">
              <a:buNone/>
            </a:pPr>
            <a:endParaRPr lang="en-US" sz="3800" dirty="0"/>
          </a:p>
          <a:p>
            <a:pPr marL="0" indent="0" algn="ctr">
              <a:buNone/>
            </a:pPr>
            <a:endParaRPr lang="en-US" sz="4200" dirty="0"/>
          </a:p>
          <a:p>
            <a:pPr algn="ctr"/>
            <a:endParaRPr lang="en-US" sz="4200" dirty="0"/>
          </a:p>
          <a:p>
            <a:pPr algn="ctr"/>
            <a:endParaRPr lang="en-US" sz="4200" dirty="0"/>
          </a:p>
          <a:p>
            <a:pPr marL="0" indent="0" algn="ctr">
              <a:buNone/>
            </a:pPr>
            <a:endParaRPr lang="en-US" sz="4200" dirty="0"/>
          </a:p>
          <a:p>
            <a:pPr algn="ctr"/>
            <a:endParaRPr lang="en-US" sz="4200" dirty="0"/>
          </a:p>
          <a:p>
            <a:pPr marL="457200" lvl="1" indent="0" algn="r">
              <a:buNone/>
            </a:pPr>
            <a:endParaRPr lang="en-US" sz="3400" dirty="0"/>
          </a:p>
          <a:p>
            <a:pPr marL="457200" lvl="1" indent="0" algn="r">
              <a:buNone/>
            </a:pPr>
            <a:endParaRPr lang="en-US" sz="3400" dirty="0"/>
          </a:p>
          <a:p>
            <a:pPr marL="457200" lvl="1" indent="0">
              <a:buNone/>
            </a:pPr>
            <a:endParaRPr lang="en-US" sz="3400" dirty="0"/>
          </a:p>
          <a:p>
            <a:pPr marL="457200" lvl="1" indent="0">
              <a:buNone/>
            </a:pPr>
            <a:endParaRPr lang="en-US" sz="3400" dirty="0"/>
          </a:p>
          <a:p>
            <a:pPr marL="457200" lvl="1" indent="0">
              <a:buNone/>
            </a:pPr>
            <a:endParaRPr lang="en-US" sz="3400" dirty="0"/>
          </a:p>
          <a:p>
            <a:pPr marL="457200" lvl="1" indent="0">
              <a:buNone/>
            </a:pPr>
            <a:endParaRPr lang="en-US" sz="3400" dirty="0"/>
          </a:p>
          <a:p>
            <a:pPr marL="457200" lvl="1" indent="0">
              <a:buNone/>
            </a:pPr>
            <a:endParaRPr lang="en-US" sz="3400" dirty="0"/>
          </a:p>
          <a:p>
            <a:pPr marL="457200" lvl="1" indent="0">
              <a:buNone/>
            </a:pPr>
            <a:endParaRPr lang="en-US" sz="3400" dirty="0"/>
          </a:p>
          <a:p>
            <a:pPr marL="457200" lvl="1" indent="0">
              <a:buNone/>
            </a:pPr>
            <a:endParaRPr lang="en-US" sz="3400" dirty="0"/>
          </a:p>
          <a:p>
            <a:pPr marL="457200" lvl="1" indent="0">
              <a:buNone/>
            </a:pPr>
            <a:endParaRPr lang="en-US" sz="3400" dirty="0"/>
          </a:p>
          <a:p>
            <a:pPr marL="457200" lvl="1" indent="0">
              <a:buNone/>
            </a:pPr>
            <a:endParaRPr lang="en-US" sz="3400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marL="0" indent="0" algn="ctr"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752601"/>
            <a:ext cx="4666593" cy="3099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0702" y="333228"/>
            <a:ext cx="7629939" cy="1325563"/>
          </a:xfrm>
        </p:spPr>
        <p:txBody>
          <a:bodyPr/>
          <a:lstStyle/>
          <a:p>
            <a:pPr algn="ctr"/>
            <a:r>
              <a:rPr lang="en-US" dirty="0" smtClean="0"/>
              <a:t>Tompkins County Poverty Profile</a:t>
            </a:r>
            <a:br>
              <a:rPr lang="en-US" dirty="0" smtClean="0"/>
            </a:br>
            <a:r>
              <a:rPr lang="en-US" dirty="0" smtClean="0"/>
              <a:t>(nyscommunityaction.org)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5245" y="2541182"/>
            <a:ext cx="9218429" cy="409353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Median Income = $50,220</a:t>
            </a:r>
          </a:p>
          <a:p>
            <a:r>
              <a:rPr lang="en-US" sz="2000" dirty="0" smtClean="0"/>
              <a:t>Median Income with HS degree = $30,843 (Female = $25,009)</a:t>
            </a:r>
          </a:p>
          <a:p>
            <a:r>
              <a:rPr lang="en-US" sz="2000" dirty="0" smtClean="0"/>
              <a:t>Living Wage for 1 Adult, 1 Child Household = $45,146</a:t>
            </a:r>
          </a:p>
          <a:p>
            <a:r>
              <a:rPr lang="en-US" sz="2000" dirty="0" smtClean="0"/>
              <a:t>Hourly Wage for fair market rent, 2 BR Apartment = $18.58</a:t>
            </a:r>
          </a:p>
          <a:p>
            <a:r>
              <a:rPr lang="en-US" sz="2000" dirty="0" smtClean="0"/>
              <a:t>Female headed families with children living in poverty = 39.2%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4357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Educational Attainment</a:t>
            </a:r>
            <a:endParaRPr lang="en-US" dirty="0"/>
          </a:p>
        </p:txBody>
      </p:sp>
      <p:graphicFrame>
        <p:nvGraphicFramePr>
          <p:cNvPr id="4" name="cht15a!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4370159"/>
              </p:ext>
            </p:extLst>
          </p:nvPr>
        </p:nvGraphicFramePr>
        <p:xfrm>
          <a:off x="74428" y="1825624"/>
          <a:ext cx="12117572" cy="4947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4895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6098" y="-170121"/>
            <a:ext cx="4956544" cy="1325563"/>
          </a:xfrm>
        </p:spPr>
        <p:txBody>
          <a:bodyPr/>
          <a:lstStyle/>
          <a:p>
            <a:r>
              <a:rPr lang="en-US" dirty="0" smtClean="0"/>
              <a:t>Housing Affordability</a:t>
            </a:r>
            <a:endParaRPr lang="en-US" dirty="0"/>
          </a:p>
        </p:txBody>
      </p:sp>
      <p:graphicFrame>
        <p:nvGraphicFramePr>
          <p:cNvPr id="4" name="cht18a!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4609684"/>
              </p:ext>
            </p:extLst>
          </p:nvPr>
        </p:nvGraphicFramePr>
        <p:xfrm>
          <a:off x="0" y="953756"/>
          <a:ext cx="11908465" cy="4064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t18b!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684732"/>
              </p:ext>
            </p:extLst>
          </p:nvPr>
        </p:nvGraphicFramePr>
        <p:xfrm>
          <a:off x="116958" y="4324261"/>
          <a:ext cx="11642651" cy="2377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723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General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752599"/>
            <a:ext cx="8229600" cy="4977809"/>
          </a:xfrm>
        </p:spPr>
        <p:txBody>
          <a:bodyPr>
            <a:normAutofit/>
          </a:bodyPr>
          <a:lstStyle/>
          <a:p>
            <a:r>
              <a:rPr lang="en-US" dirty="0" smtClean="0"/>
              <a:t>What are some of the impacts of these broader sociodemographic trends on women and children?</a:t>
            </a:r>
          </a:p>
          <a:p>
            <a:endParaRPr lang="en-US" dirty="0" smtClean="0"/>
          </a:p>
          <a:p>
            <a:r>
              <a:rPr lang="en-US" dirty="0" smtClean="0"/>
              <a:t>What are the advantages of using more macro-level community data to paint a picture of community well-being?  What are the limitations?</a:t>
            </a:r>
          </a:p>
          <a:p>
            <a:endParaRPr lang="en-US" dirty="0"/>
          </a:p>
          <a:p>
            <a:r>
              <a:rPr lang="en-US" dirty="0" smtClean="0"/>
              <a:t>What kinds of data and information do you need to gain a more complete understanding of the status of women, and the opportunities and challenges they face?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67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57400" y="2133600"/>
            <a:ext cx="8229600" cy="1219200"/>
          </a:xfrm>
        </p:spPr>
        <p:txBody>
          <a:bodyPr>
            <a:normAutofit fontScale="90000"/>
          </a:bodyPr>
          <a:lstStyle/>
          <a:p>
            <a:pPr lvl="0" algn="ctr">
              <a:defRPr/>
            </a:pPr>
            <a:r>
              <a:rPr lang="en-US" dirty="0">
                <a:solidFill>
                  <a:schemeClr val="accent1"/>
                </a:solidFill>
              </a:rPr>
              <a:t>Where can you find reliable data 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for your community?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1981200" y="2514600"/>
            <a:ext cx="8229600" cy="3962400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Font typeface="Arial" charset="0"/>
              <a:buNone/>
            </a:pPr>
            <a:endParaRPr lang="en-US" dirty="0" smtClean="0"/>
          </a:p>
          <a:p>
            <a:pPr algn="ctr" eaLnBrk="1" hangingPunct="1">
              <a:buFont typeface="Arial" charset="0"/>
              <a:buNone/>
            </a:pPr>
            <a:r>
              <a:rPr lang="en-US" dirty="0" smtClean="0"/>
              <a:t>U.S. Census Bureau</a:t>
            </a:r>
          </a:p>
          <a:p>
            <a:pPr algn="ctr" eaLnBrk="1" hangingPunct="1">
              <a:buFont typeface="Arial" charset="0"/>
              <a:buNone/>
            </a:pPr>
            <a:r>
              <a:rPr lang="en-US" dirty="0" smtClean="0">
                <a:hlinkClick r:id="rId2"/>
              </a:rPr>
              <a:t>http://census.gov</a:t>
            </a:r>
            <a:endParaRPr lang="en-US" dirty="0" smtClean="0"/>
          </a:p>
          <a:p>
            <a:pPr algn="ctr" eaLnBrk="1" hangingPunct="1">
              <a:buFont typeface="Arial" charset="0"/>
              <a:buNone/>
            </a:pPr>
            <a:r>
              <a:rPr lang="en-US" dirty="0" smtClean="0"/>
              <a:t> </a:t>
            </a:r>
          </a:p>
          <a:p>
            <a:pPr algn="ctr" eaLnBrk="1" hangingPunct="1">
              <a:buFont typeface="Arial" charset="0"/>
              <a:buNone/>
            </a:pPr>
            <a:r>
              <a:rPr lang="en-US" dirty="0" smtClean="0"/>
              <a:t>PAD – Cornell Program on Applied Demographics</a:t>
            </a:r>
          </a:p>
          <a:p>
            <a:pPr algn="ctr">
              <a:buNone/>
            </a:pPr>
            <a:r>
              <a:rPr lang="en-US" dirty="0" smtClean="0">
                <a:hlinkClick r:id="rId3"/>
              </a:rPr>
              <a:t>http://pad.human.cornell.edu</a:t>
            </a: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Headwaters Economics</a:t>
            </a:r>
          </a:p>
          <a:p>
            <a:pPr algn="ctr">
              <a:buNone/>
            </a:pP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headwaterseconomics.org/tools/eps-hdt</a:t>
            </a:r>
            <a:endParaRPr lang="en-US" dirty="0" smtClean="0"/>
          </a:p>
          <a:p>
            <a:pPr algn="ctr">
              <a:buNone/>
            </a:pPr>
            <a:endParaRPr lang="en-US" b="1" dirty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/>
          </a:p>
          <a:p>
            <a:pPr algn="ctr" eaLnBrk="1" hangingPunct="1">
              <a:buFont typeface="Arial" charset="0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7756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935" y="0"/>
            <a:ext cx="856629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Links to some other useful data sources: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1414" y="1143000"/>
            <a:ext cx="9030586" cy="45720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4800" dirty="0"/>
              <a:t>Home Mortgage Disclosure Act Data:  </a:t>
            </a:r>
            <a:r>
              <a:rPr lang="en-US" sz="4800" dirty="0">
                <a:hlinkClick r:id="rId2"/>
              </a:rPr>
              <a:t>http://www.ffiec.gov/hmda/default.htm</a:t>
            </a:r>
            <a:endParaRPr lang="en-US" sz="4800" dirty="0"/>
          </a:p>
          <a:p>
            <a:pPr>
              <a:lnSpc>
                <a:spcPct val="120000"/>
              </a:lnSpc>
            </a:pPr>
            <a:r>
              <a:rPr lang="en-US" sz="4800" dirty="0"/>
              <a:t>Postal Service Vacancy Data: </a:t>
            </a:r>
            <a:r>
              <a:rPr lang="en-US" sz="4800" dirty="0">
                <a:hlinkClick r:id="rId3"/>
              </a:rPr>
              <a:t>http://www.huduser.org/portal/usps/home.html</a:t>
            </a:r>
            <a:endParaRPr lang="en-US" sz="4800" dirty="0"/>
          </a:p>
          <a:p>
            <a:pPr>
              <a:lnSpc>
                <a:spcPct val="120000"/>
              </a:lnSpc>
            </a:pPr>
            <a:r>
              <a:rPr lang="en-US" sz="4800" dirty="0"/>
              <a:t>American Housing Survey: </a:t>
            </a:r>
            <a:r>
              <a:rPr lang="en-US" sz="4800" dirty="0">
                <a:hlinkClick r:id="rId4"/>
              </a:rPr>
              <a:t>http://www.census.gov/housing/ahs/</a:t>
            </a:r>
            <a:endParaRPr lang="en-US" sz="4800" dirty="0"/>
          </a:p>
          <a:p>
            <a:pPr>
              <a:lnSpc>
                <a:spcPct val="120000"/>
              </a:lnSpc>
            </a:pPr>
            <a:r>
              <a:rPr lang="en-US" sz="4800" dirty="0" smtClean="0"/>
              <a:t>Housing </a:t>
            </a:r>
            <a:r>
              <a:rPr lang="en-US" sz="4800" dirty="0"/>
              <a:t>Assistance Council, Rural Data Portal:  </a:t>
            </a:r>
            <a:r>
              <a:rPr lang="en-US" sz="4800" dirty="0">
                <a:hlinkClick r:id="rId5"/>
              </a:rPr>
              <a:t>http://www.ruraldataportal.org/</a:t>
            </a:r>
            <a:endParaRPr lang="en-US" sz="4800" dirty="0"/>
          </a:p>
          <a:p>
            <a:pPr>
              <a:lnSpc>
                <a:spcPct val="120000"/>
              </a:lnSpc>
            </a:pPr>
            <a:r>
              <a:rPr lang="en-US" sz="4800" dirty="0"/>
              <a:t>Thematic Maps of NYS: </a:t>
            </a:r>
            <a:r>
              <a:rPr lang="en-US" sz="4800" dirty="0">
                <a:hlinkClick r:id="rId6"/>
              </a:rPr>
              <a:t>http://205.232.252.81/thematic_maps.asp</a:t>
            </a:r>
            <a:endParaRPr lang="en-US" sz="4800" dirty="0"/>
          </a:p>
          <a:p>
            <a:pPr>
              <a:lnSpc>
                <a:spcPct val="120000"/>
              </a:lnSpc>
            </a:pPr>
            <a:r>
              <a:rPr lang="en-US" sz="4800" dirty="0"/>
              <a:t>State and County </a:t>
            </a:r>
            <a:r>
              <a:rPr lang="en-US" sz="4800" dirty="0" err="1"/>
              <a:t>Quickfacts</a:t>
            </a:r>
            <a:r>
              <a:rPr lang="en-US" sz="4800" dirty="0"/>
              <a:t>: </a:t>
            </a:r>
            <a:r>
              <a:rPr lang="en-US" sz="4800" dirty="0">
                <a:hlinkClick r:id="rId7"/>
              </a:rPr>
              <a:t>http://quickfacts.census.gov/qfd/</a:t>
            </a:r>
            <a:endParaRPr lang="en-US" sz="4800" dirty="0"/>
          </a:p>
          <a:p>
            <a:pPr>
              <a:lnSpc>
                <a:spcPct val="120000"/>
              </a:lnSpc>
            </a:pPr>
            <a:r>
              <a:rPr lang="en-US" sz="4800" dirty="0"/>
              <a:t> American </a:t>
            </a:r>
            <a:r>
              <a:rPr lang="en-US" sz="4800" dirty="0" err="1"/>
              <a:t>FactFinder</a:t>
            </a:r>
            <a:r>
              <a:rPr lang="en-US" sz="4800" dirty="0"/>
              <a:t> (population, income, education, and social characteristics): </a:t>
            </a:r>
            <a:r>
              <a:rPr lang="en-US" sz="4800" dirty="0">
                <a:hlinkClick r:id="rId8"/>
              </a:rPr>
              <a:t>http://factfinder2.census.gov/faces/nav/jsf/pages/index.xhtml</a:t>
            </a:r>
            <a:endParaRPr lang="en-US" sz="4800" dirty="0"/>
          </a:p>
          <a:p>
            <a:pPr>
              <a:lnSpc>
                <a:spcPct val="120000"/>
              </a:lnSpc>
            </a:pPr>
            <a:r>
              <a:rPr lang="en-US" sz="4800" dirty="0"/>
              <a:t> County Business Patterns:  </a:t>
            </a:r>
            <a:r>
              <a:rPr lang="en-US" sz="4800" dirty="0">
                <a:hlinkClick r:id="rId9"/>
              </a:rPr>
              <a:t>http://censtats.census.gov/cbpnaic/cbpnaic.shtml</a:t>
            </a:r>
            <a:endParaRPr lang="en-US" sz="4800" dirty="0"/>
          </a:p>
          <a:p>
            <a:pPr>
              <a:lnSpc>
                <a:spcPct val="120000"/>
              </a:lnSpc>
            </a:pPr>
            <a:r>
              <a:rPr lang="en-US" sz="4800" dirty="0"/>
              <a:t> Net Migration Rates for U.S. Counties: </a:t>
            </a:r>
            <a:r>
              <a:rPr lang="en-US" sz="4800" dirty="0">
                <a:hlinkClick r:id="rId10"/>
              </a:rPr>
              <a:t>http://www.netmigration.wisc.edu/</a:t>
            </a:r>
            <a:endParaRPr lang="en-US" sz="4800" dirty="0"/>
          </a:p>
          <a:p>
            <a:pPr>
              <a:lnSpc>
                <a:spcPct val="120000"/>
              </a:lnSpc>
            </a:pPr>
            <a:r>
              <a:rPr lang="en-US" sz="4800" dirty="0"/>
              <a:t>New York State Department of Labor Statistics: </a:t>
            </a:r>
            <a:r>
              <a:rPr lang="en-US" sz="4800" dirty="0">
                <a:hlinkClick r:id="rId11"/>
              </a:rPr>
              <a:t>http://www.labor.ny.gov/stats/index.shtm</a:t>
            </a:r>
            <a:endParaRPr lang="en-US" sz="4800" dirty="0"/>
          </a:p>
          <a:p>
            <a:pPr>
              <a:lnSpc>
                <a:spcPct val="120000"/>
              </a:lnSpc>
            </a:pPr>
            <a:r>
              <a:rPr lang="en-US" sz="4800" dirty="0"/>
              <a:t>USDA – Economic Research Center: </a:t>
            </a:r>
            <a:r>
              <a:rPr lang="en-US" sz="4800" dirty="0">
                <a:hlinkClick r:id="rId12"/>
              </a:rPr>
              <a:t>http://www.ers.usda.gov/data-products/state-fact-sheets.aspx</a:t>
            </a:r>
            <a:endParaRPr lang="en-US" sz="4800" dirty="0"/>
          </a:p>
          <a:p>
            <a:pPr>
              <a:lnSpc>
                <a:spcPct val="120000"/>
              </a:lnSpc>
            </a:pPr>
            <a:r>
              <a:rPr lang="en-US" sz="4800" dirty="0"/>
              <a:t>Center for Urban Research - </a:t>
            </a:r>
            <a:r>
              <a:rPr lang="en-US" sz="4800" dirty="0">
                <a:hlinkClick r:id="rId13"/>
              </a:rPr>
              <a:t>http://www.urbanresearch.org/resources/census-2010-NYS-links-roundup</a:t>
            </a:r>
            <a:endParaRPr lang="en-US" sz="4800" dirty="0"/>
          </a:p>
          <a:p>
            <a:pPr>
              <a:lnSpc>
                <a:spcPct val="120000"/>
              </a:lnSpc>
            </a:pPr>
            <a:r>
              <a:rPr lang="en-US" sz="4800" dirty="0"/>
              <a:t>New York State County Health Indicator Profiles: </a:t>
            </a:r>
            <a:r>
              <a:rPr lang="en-US" sz="4800" dirty="0">
                <a:hlinkClick r:id="rId14"/>
              </a:rPr>
              <a:t>http://www.health.state.ny.us/statistics/chip/index.htm</a:t>
            </a:r>
            <a:endParaRPr lang="en-US" sz="4800" dirty="0"/>
          </a:p>
          <a:p>
            <a:pPr>
              <a:lnSpc>
                <a:spcPct val="120000"/>
              </a:lnSpc>
            </a:pPr>
            <a:r>
              <a:rPr lang="en-US" sz="4800" dirty="0"/>
              <a:t>NYS Department of Health- Health Statistics: </a:t>
            </a:r>
            <a:r>
              <a:rPr lang="en-US" sz="4800" dirty="0">
                <a:hlinkClick r:id="rId15"/>
              </a:rPr>
              <a:t>http://www.health.ny.gov/statistics/</a:t>
            </a:r>
            <a:endParaRPr lang="en-US" sz="4800" dirty="0"/>
          </a:p>
          <a:p>
            <a:pPr>
              <a:lnSpc>
                <a:spcPct val="120000"/>
              </a:lnSpc>
            </a:pPr>
            <a:r>
              <a:rPr lang="en-US" sz="4800" dirty="0"/>
              <a:t> Comparison data on purchasing power, business activity, and workforce density for all residential ZIP codes and the 100 largest metro areas in the U.S.   </a:t>
            </a:r>
            <a:r>
              <a:rPr lang="en-US" sz="4800" dirty="0">
                <a:hlinkClick r:id="rId16"/>
              </a:rPr>
              <a:t>http://www4.uwm.edu/eti/etizip.cfm</a:t>
            </a:r>
            <a:endParaRPr lang="en-US" sz="4800" dirty="0"/>
          </a:p>
          <a:p>
            <a:pPr>
              <a:lnSpc>
                <a:spcPct val="120000"/>
              </a:lnSpc>
            </a:pPr>
            <a:r>
              <a:rPr lang="en-US" sz="4800" dirty="0"/>
              <a:t>Aging – NY State Office of the Aging: </a:t>
            </a:r>
            <a:r>
              <a:rPr lang="en-US" sz="4800" dirty="0">
                <a:hlinkClick r:id="rId17"/>
              </a:rPr>
              <a:t>http://www.aging.ny.gov/</a:t>
            </a:r>
            <a:endParaRPr lang="en-US" sz="4800" dirty="0"/>
          </a:p>
          <a:p>
            <a:pPr>
              <a:lnSpc>
                <a:spcPct val="120000"/>
              </a:lnSpc>
            </a:pPr>
            <a:endParaRPr lang="en-US" sz="4800" dirty="0"/>
          </a:p>
          <a:p>
            <a:pPr>
              <a:lnSpc>
                <a:spcPct val="120000"/>
              </a:lnSpc>
            </a:pPr>
            <a:endParaRPr lang="en-US" sz="32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1835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1" y="1890752"/>
            <a:ext cx="4724400" cy="354128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24000" y="796499"/>
            <a:ext cx="9067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400" dirty="0"/>
              <a:t>… But it has a lot to contribute, </a:t>
            </a:r>
          </a:p>
          <a:p>
            <a:pPr lvl="1" algn="ctr"/>
            <a:r>
              <a:rPr lang="en-US" sz="2400" dirty="0"/>
              <a:t>particularly when mixed with other </a:t>
            </a:r>
            <a:r>
              <a:rPr lang="en-US" sz="2400" dirty="0" smtClean="0"/>
              <a:t>things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7870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4739" y="378377"/>
            <a:ext cx="3733800" cy="1325563"/>
          </a:xfrm>
        </p:spPr>
        <p:txBody>
          <a:bodyPr/>
          <a:lstStyle/>
          <a:p>
            <a:r>
              <a:rPr lang="en-US" dirty="0" smtClean="0"/>
              <a:t>My goals today: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aint a </a:t>
            </a:r>
            <a:r>
              <a:rPr lang="en-US" u="sng" dirty="0" smtClean="0"/>
              <a:t>broad</a:t>
            </a:r>
            <a:r>
              <a:rPr lang="en-US" dirty="0" smtClean="0"/>
              <a:t> picture of sociodemographic trends and patterns in the Tompkins County area.  </a:t>
            </a:r>
          </a:p>
          <a:p>
            <a:r>
              <a:rPr lang="en-US" dirty="0" smtClean="0"/>
              <a:t>Provide enough data to </a:t>
            </a:r>
            <a:r>
              <a:rPr lang="en-US" u="sng" dirty="0" smtClean="0"/>
              <a:t>start</a:t>
            </a:r>
            <a:r>
              <a:rPr lang="en-US" dirty="0" smtClean="0"/>
              <a:t> the conversation about “what these trends mean for our community” and “what these trends mean for the status of women” in our community.</a:t>
            </a:r>
          </a:p>
          <a:p>
            <a:r>
              <a:rPr lang="en-US" dirty="0" smtClean="0"/>
              <a:t>Point you to some useful demographic data sources and tools for </a:t>
            </a:r>
            <a:r>
              <a:rPr lang="en-US" u="sng" dirty="0" smtClean="0"/>
              <a:t>further investigation.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47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Providing Context for the Discussion:</a:t>
            </a:r>
            <a:br>
              <a:rPr lang="en-US" dirty="0" smtClean="0"/>
            </a:br>
            <a:r>
              <a:rPr lang="en-US" dirty="0" smtClean="0"/>
              <a:t>Changing demographics of our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9949" y="2452946"/>
            <a:ext cx="4648200" cy="5032375"/>
          </a:xfrm>
        </p:spPr>
        <p:txBody>
          <a:bodyPr>
            <a:normAutofit/>
          </a:bodyPr>
          <a:lstStyle/>
          <a:p>
            <a:pPr algn="ctr"/>
            <a:r>
              <a:rPr lang="en-US" sz="1600" dirty="0" smtClean="0"/>
              <a:t>Population Change</a:t>
            </a:r>
          </a:p>
          <a:p>
            <a:pPr algn="ctr"/>
            <a:r>
              <a:rPr lang="en-US" sz="1600" dirty="0" smtClean="0"/>
              <a:t>Age structure</a:t>
            </a:r>
          </a:p>
          <a:p>
            <a:pPr algn="ctr"/>
            <a:r>
              <a:rPr lang="en-US" sz="1600" dirty="0" smtClean="0"/>
              <a:t>Race and ethnic composition</a:t>
            </a:r>
          </a:p>
          <a:p>
            <a:pPr algn="ctr"/>
            <a:r>
              <a:rPr lang="en-US" sz="1600" dirty="0" smtClean="0"/>
              <a:t>Employment &amp; earning patterns</a:t>
            </a:r>
          </a:p>
          <a:p>
            <a:pPr algn="ctr"/>
            <a:r>
              <a:rPr lang="en-US" sz="1600" dirty="0" smtClean="0"/>
              <a:t>Income distribution</a:t>
            </a:r>
          </a:p>
          <a:p>
            <a:pPr algn="ctr"/>
            <a:r>
              <a:rPr lang="en-US" sz="1600" dirty="0" smtClean="0"/>
              <a:t>Poverty across the County</a:t>
            </a:r>
          </a:p>
          <a:p>
            <a:pPr algn="ctr"/>
            <a:r>
              <a:rPr lang="en-US" sz="1600" dirty="0" smtClean="0"/>
              <a:t>Poverty by demographic group</a:t>
            </a:r>
          </a:p>
          <a:p>
            <a:pPr algn="ctr"/>
            <a:r>
              <a:rPr lang="en-US" sz="1600" dirty="0" smtClean="0"/>
              <a:t>Educational Attainment</a:t>
            </a:r>
          </a:p>
          <a:p>
            <a:pPr algn="ctr"/>
            <a:r>
              <a:rPr lang="en-US" sz="1600" dirty="0" smtClean="0"/>
              <a:t>Housing Affordability</a:t>
            </a:r>
          </a:p>
          <a:p>
            <a:pPr marL="0" indent="0" algn="ctr">
              <a:buNone/>
            </a:pPr>
            <a:r>
              <a:rPr lang="en-US" sz="1600" dirty="0" smtClean="0"/>
              <a:t>…and links to sources for additional demographic information</a:t>
            </a:r>
          </a:p>
          <a:p>
            <a:pPr algn="ctr"/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118" y="1690688"/>
            <a:ext cx="4222682" cy="515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18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01602"/>
            <a:ext cx="4419600" cy="1325563"/>
          </a:xfrm>
        </p:spPr>
        <p:txBody>
          <a:bodyPr/>
          <a:lstStyle/>
          <a:p>
            <a:r>
              <a:rPr lang="en-US" dirty="0" smtClean="0"/>
              <a:t>Population Change</a:t>
            </a:r>
            <a:endParaRPr lang="en-US" dirty="0"/>
          </a:p>
        </p:txBody>
      </p:sp>
      <p:graphicFrame>
        <p:nvGraphicFramePr>
          <p:cNvPr id="4" name="Chart_p2c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4737067"/>
              </p:ext>
            </p:extLst>
          </p:nvPr>
        </p:nvGraphicFramePr>
        <p:xfrm>
          <a:off x="-1" y="4508206"/>
          <a:ext cx="5539563" cy="23497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584252"/>
            <a:ext cx="5282230" cy="25901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8678" y="615208"/>
            <a:ext cx="6400800" cy="641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08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461" y="195262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Population Density and Change is not even</a:t>
            </a:r>
            <a:br>
              <a:rPr lang="en-US" dirty="0" smtClean="0"/>
            </a:br>
            <a:r>
              <a:rPr lang="en-US" dirty="0" smtClean="0"/>
              <a:t>across Tompkins County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ht1a!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6543096"/>
              </p:ext>
            </p:extLst>
          </p:nvPr>
        </p:nvGraphicFramePr>
        <p:xfrm>
          <a:off x="206949" y="2357610"/>
          <a:ext cx="6967943" cy="2640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3983" y="1145499"/>
            <a:ext cx="4678017" cy="571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37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 structure varies across our community</a:t>
            </a:r>
            <a:endParaRPr lang="en-US" dirty="0"/>
          </a:p>
        </p:txBody>
      </p:sp>
      <p:graphicFrame>
        <p:nvGraphicFramePr>
          <p:cNvPr id="4" name="cht2a!"/>
          <p:cNvGraphicFramePr>
            <a:graphicFrameLocks noGrp="1"/>
          </p:cNvGraphicFramePr>
          <p:nvPr>
            <p:ph idx="1"/>
            <p:extLst/>
          </p:nvPr>
        </p:nvGraphicFramePr>
        <p:xfrm>
          <a:off x="0" y="1825624"/>
          <a:ext cx="12192000" cy="5032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7661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939" y="113334"/>
            <a:ext cx="10508974" cy="8938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Population trends and projections by age group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55" y="4179197"/>
            <a:ext cx="5600700" cy="260032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163" y="1235351"/>
            <a:ext cx="5619750" cy="24669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888" y="4179197"/>
            <a:ext cx="5534025" cy="25812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55" y="1007166"/>
            <a:ext cx="57150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84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1390</TotalTime>
  <Words>1076</Words>
  <Application>Microsoft Office PowerPoint</Application>
  <PresentationFormat>Widescreen</PresentationFormat>
  <Paragraphs>462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Tompkins County Demographics: Supporting the Conversation around Community Poverty </vt:lpstr>
      <vt:lpstr>Demography is like tofu…….</vt:lpstr>
      <vt:lpstr>PowerPoint Presentation</vt:lpstr>
      <vt:lpstr>My goals today:</vt:lpstr>
      <vt:lpstr>Providing Context for the Discussion: Changing demographics of our community</vt:lpstr>
      <vt:lpstr>Population Change</vt:lpstr>
      <vt:lpstr>Population Density and Change is not even across Tompkins County </vt:lpstr>
      <vt:lpstr>Age structure varies across our community</vt:lpstr>
      <vt:lpstr>Population trends and projections by age group </vt:lpstr>
      <vt:lpstr>Race and Ethnic Composition Tompkins County</vt:lpstr>
      <vt:lpstr>Employment &amp; Unemployment</vt:lpstr>
      <vt:lpstr>Relationship between service sector jobs &amp; wages</vt:lpstr>
      <vt:lpstr>Income Distribution: The myth of middle-class Ithaca</vt:lpstr>
      <vt:lpstr>Median Household Income by Place</vt:lpstr>
      <vt:lpstr>Poverty in Tompkins County</vt:lpstr>
      <vt:lpstr>How poverty varies across the towns  in Tompkins County </vt:lpstr>
      <vt:lpstr>Poverty varies not only by geography,  but by demographic group</vt:lpstr>
      <vt:lpstr>What is “Poverty”?   What are we actually measuring?</vt:lpstr>
      <vt:lpstr>PowerPoint Presentation</vt:lpstr>
      <vt:lpstr>Tompkins County Poverty Profile (nyscommunityaction.org)</vt:lpstr>
      <vt:lpstr>Educational Attainment</vt:lpstr>
      <vt:lpstr>Housing Affordability</vt:lpstr>
      <vt:lpstr>General Discussion</vt:lpstr>
      <vt:lpstr>Where can you find reliable data  for your community?  </vt:lpstr>
      <vt:lpstr>Links to some other useful data sources:</vt:lpstr>
    </vt:vector>
  </TitlesOfParts>
  <Company>Cornell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Tompkins County Demographics: The changing status of women</dc:title>
  <dc:creator>Robin Blakely-Armitage</dc:creator>
  <cp:lastModifiedBy>Jennifer Keller Jensen</cp:lastModifiedBy>
  <cp:revision>58</cp:revision>
  <dcterms:created xsi:type="dcterms:W3CDTF">2015-11-12T17:27:08Z</dcterms:created>
  <dcterms:modified xsi:type="dcterms:W3CDTF">2015-11-19T20:43:12Z</dcterms:modified>
</cp:coreProperties>
</file>