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667" r:id="rId3"/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1" r:id="rId10"/>
    <p:sldMasterId id="2147483683" r:id="rId11"/>
    <p:sldMasterId id="2147483686" r:id="rId12"/>
    <p:sldMasterId id="2147483688" r:id="rId13"/>
    <p:sldMasterId id="2147483690" r:id="rId14"/>
    <p:sldMasterId id="2147483692" r:id="rId15"/>
    <p:sldMasterId id="2147483694" r:id="rId16"/>
    <p:sldMasterId id="2147483696" r:id="rId17"/>
    <p:sldMasterId id="2147483698" r:id="rId18"/>
    <p:sldMasterId id="2147483700" r:id="rId19"/>
    <p:sldMasterId id="2147483702" r:id="rId20"/>
    <p:sldMasterId id="2147483704" r:id="rId21"/>
  </p:sldMasterIdLst>
  <p:notesMasterIdLst>
    <p:notesMasterId r:id="rId35"/>
  </p:notesMasterIdLst>
  <p:handoutMasterIdLst>
    <p:handoutMasterId r:id="rId36"/>
  </p:handoutMasterIdLst>
  <p:sldIdLst>
    <p:sldId id="256" r:id="rId22"/>
    <p:sldId id="266" r:id="rId23"/>
    <p:sldId id="258" r:id="rId24"/>
    <p:sldId id="273" r:id="rId25"/>
    <p:sldId id="262" r:id="rId26"/>
    <p:sldId id="267" r:id="rId27"/>
    <p:sldId id="353" r:id="rId28"/>
    <p:sldId id="355" r:id="rId29"/>
    <p:sldId id="356" r:id="rId30"/>
    <p:sldId id="357" r:id="rId31"/>
    <p:sldId id="358" r:id="rId32"/>
    <p:sldId id="354" r:id="rId33"/>
    <p:sldId id="351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08B"/>
    <a:srgbClr val="427F42"/>
    <a:srgbClr val="49A942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997528D-B089-4699-A550-16A6488370D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85917880-10AD-4BED-897C-314CE547C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04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336B3C5-0BA4-F444-B63F-6142648265E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A9F7B05-3AE6-9F41-8893-0934F0A17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7B05-3AE6-9F41-8893-0934F0A174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5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0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22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2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50500"/>
            <a:ext cx="8344175" cy="5114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18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350"/>
            <a:ext cx="4038600" cy="500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7925"/>
            <a:ext cx="4038600" cy="498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3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3199"/>
            <a:ext cx="4040188" cy="4338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3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3200"/>
            <a:ext cx="4041775" cy="43388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8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65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287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66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6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52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Y Funders Head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1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5350"/>
            <a:ext cx="8344175" cy="511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7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1065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4862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20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9309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896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5092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969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047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295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5561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2855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374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559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6030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4314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2028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827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2109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931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F82C12-AF9C-402D-B16B-98E3C20F5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28D3FC-52D9-4153-BEF3-2AC505F527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51" y="130206"/>
            <a:ext cx="809232" cy="8578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05200" y="6359739"/>
            <a:ext cx="2514600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white">
                    <a:lumMod val="50000"/>
                    <a:alpha val="85000"/>
                  </a:prstClr>
                </a:solidFill>
              </a:rPr>
              <a:t>www.gsacpas.com</a:t>
            </a:r>
            <a:endParaRPr lang="en-US" b="1" dirty="0">
              <a:solidFill>
                <a:prstClr val="white">
                  <a:lumMod val="50000"/>
                  <a:alpha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618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isa@nyfunders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419066"/>
          </a:xfrm>
          <a:noFill/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April 21, 2016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Community Foundation for Tompkins County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02281" y="2088108"/>
            <a:ext cx="6795307" cy="2619043"/>
          </a:xfrm>
        </p:spPr>
        <p:txBody>
          <a:bodyPr/>
          <a:lstStyle/>
          <a:p>
            <a:r>
              <a:rPr lang="en-US" cap="small" dirty="0" smtClean="0">
                <a:solidFill>
                  <a:srgbClr val="02408B"/>
                </a:solidFill>
              </a:rPr>
              <a:t/>
            </a:r>
            <a:br>
              <a:rPr lang="en-US" cap="small" dirty="0" smtClean="0">
                <a:solidFill>
                  <a:srgbClr val="02408B"/>
                </a:solidFill>
              </a:rPr>
            </a:br>
            <a:r>
              <a:rPr lang="en-US" sz="6000" b="1" cap="small" dirty="0" smtClean="0">
                <a:solidFill>
                  <a:srgbClr val="02408B"/>
                </a:solidFill>
                <a:effectLst/>
                <a:latin typeface="Myriad Pro" panose="020B0503030403020204" pitchFamily="34" charset="0"/>
              </a:rPr>
              <a:t>Using Your DAF to Drive Impact</a:t>
            </a:r>
            <a:endParaRPr lang="en-US" sz="6000" b="1" cap="small" dirty="0">
              <a:solidFill>
                <a:srgbClr val="02408B"/>
              </a:solidFill>
              <a:effectLst/>
              <a:latin typeface="Myriad Pro" panose="020B05030304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298213"/>
            <a:ext cx="18859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0125" y="2101755"/>
            <a:ext cx="9198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0240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Leave a Legacy</a:t>
            </a:r>
            <a:endParaRPr lang="en-US" sz="6000" b="1" cap="small" dirty="0">
              <a:solidFill>
                <a:srgbClr val="0240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074" y="3248526"/>
            <a:ext cx="8061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Giving a legacy gift to the Community </a:t>
            </a:r>
            <a:r>
              <a:rPr lang="en-US" dirty="0" err="1" smtClean="0"/>
              <a:t>Fndn</a:t>
            </a:r>
            <a:r>
              <a:rPr lang="en-US" dirty="0" smtClean="0"/>
              <a:t> continues your impact beyond your lifetime. Unrestricted gifts allows the </a:t>
            </a:r>
            <a:r>
              <a:rPr lang="en-US" dirty="0" err="1" smtClean="0"/>
              <a:t>Fndn</a:t>
            </a:r>
            <a:r>
              <a:rPr lang="en-US" dirty="0" smtClean="0"/>
              <a:t> to respond to community needs. You can’t predict what will be needed in 20 years (example polio fund)</a:t>
            </a:r>
          </a:p>
          <a:p>
            <a:pPr marL="342900" indent="-342900">
              <a:buAutoNum type="arabicPeriod"/>
            </a:pPr>
            <a:r>
              <a:rPr lang="en-US" dirty="0" smtClean="0"/>
              <a:t>Field of Interest funds</a:t>
            </a:r>
          </a:p>
          <a:p>
            <a:pPr marL="342900" indent="-342900">
              <a:buAutoNum type="arabicPeriod"/>
            </a:pPr>
            <a:r>
              <a:rPr lang="en-US" dirty="0" smtClean="0"/>
              <a:t>Designated funds</a:t>
            </a:r>
          </a:p>
        </p:txBody>
      </p:sp>
    </p:spTree>
    <p:extLst>
      <p:ext uri="{BB962C8B-B14F-4D97-AF65-F5344CB8AC3E}">
        <p14:creationId xmlns:p14="http://schemas.microsoft.com/office/powerpoint/2010/main" val="3811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0125" y="2101755"/>
            <a:ext cx="9198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0240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Thoughts</a:t>
            </a:r>
            <a:endParaRPr lang="en-US" sz="6000" b="1" cap="small" dirty="0">
              <a:solidFill>
                <a:srgbClr val="0240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074" y="3248526"/>
            <a:ext cx="8061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Impact from beginning to end: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Philanthropic Mission Statement – provides direction, intention, a way to reflect on your values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Inspiring others to find the joy in philanthropy and to be part of your values system. No greater impact than to share your passion for the community.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Leaving a legacy – giving a gift to the community where you lived, raised a family, worked, played, and enjoyed inspires others to give and be engaged.  </a:t>
            </a:r>
          </a:p>
        </p:txBody>
      </p:sp>
    </p:spTree>
    <p:extLst>
      <p:ext uri="{BB962C8B-B14F-4D97-AF65-F5344CB8AC3E}">
        <p14:creationId xmlns:p14="http://schemas.microsoft.com/office/powerpoint/2010/main" val="39946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029" y="595087"/>
            <a:ext cx="9687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small" dirty="0" smtClean="0">
                <a:solidFill>
                  <a:schemeClr val="bg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 With Us</a:t>
            </a:r>
            <a:endParaRPr lang="en-US" sz="6000" b="1" cap="small" dirty="0">
              <a:solidFill>
                <a:schemeClr val="bg1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37" y="1610750"/>
            <a:ext cx="84813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27F42"/>
                </a:solidFill>
                <a:latin typeface="Myriad Pro" panose="020B0503030403020204" pitchFamily="34" charset="0"/>
              </a:rPr>
              <a:t>Newsletter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2408B"/>
                </a:solidFill>
                <a:latin typeface="Myriad Pro" panose="020B0503030403020204" pitchFamily="34" charset="0"/>
              </a:rPr>
              <a:t>Monthly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2408B"/>
                </a:solidFill>
                <a:latin typeface="Myriad Pro" panose="020B0503030403020204" pitchFamily="34" charset="0"/>
              </a:rPr>
              <a:t>Latest News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2408B"/>
                </a:solidFill>
                <a:latin typeface="Myriad Pro" panose="020B0503030403020204" pitchFamily="34" charset="0"/>
              </a:rPr>
              <a:t>Upcoming Events</a:t>
            </a:r>
            <a:r>
              <a:rPr lang="en-US" sz="4400" dirty="0" smtClean="0">
                <a:solidFill>
                  <a:srgbClr val="02408B"/>
                </a:solidFill>
                <a:latin typeface="Myriad Pro" panose="020B0503030403020204" pitchFamily="34" charset="0"/>
              </a:rPr>
              <a:t/>
            </a:r>
            <a:br>
              <a:rPr lang="en-US" sz="4400" dirty="0" smtClean="0">
                <a:solidFill>
                  <a:srgbClr val="02408B"/>
                </a:solidFill>
                <a:latin typeface="Myriad Pro" panose="020B0503030403020204" pitchFamily="34" charset="0"/>
              </a:rPr>
            </a:br>
            <a:r>
              <a:rPr lang="en-US" sz="4400" dirty="0" smtClean="0">
                <a:solidFill>
                  <a:srgbClr val="02408B"/>
                </a:solidFill>
                <a:latin typeface="Myriad Pro" panose="020B0503030403020204" pitchFamily="34" charset="0"/>
              </a:rPr>
              <a:t> </a:t>
            </a:r>
          </a:p>
          <a:p>
            <a:r>
              <a:rPr lang="en-US" sz="4400" b="1" dirty="0" smtClean="0">
                <a:solidFill>
                  <a:srgbClr val="427F42"/>
                </a:solidFill>
                <a:latin typeface="Myriad Pro" panose="020B0503030403020204" pitchFamily="34" charset="0"/>
              </a:rPr>
              <a:t>Events</a:t>
            </a:r>
            <a:endParaRPr lang="en-US" sz="4400" dirty="0">
              <a:solidFill>
                <a:srgbClr val="02408B"/>
              </a:solidFill>
              <a:latin typeface="Myriad Pro" panose="020B0503030403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2408B"/>
                </a:solidFill>
                <a:latin typeface="Myriad Pro" panose="020B0503030403020204" pitchFamily="34" charset="0"/>
              </a:rPr>
              <a:t>May 25 – Impact Investing, Rochester, 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2408B"/>
                </a:solidFill>
                <a:latin typeface="Myriad Pro" panose="020B0503030403020204" pitchFamily="34" charset="0"/>
              </a:rPr>
              <a:t>September 15 – Annual Meeting, Syracuse, 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2408B"/>
                </a:solidFill>
                <a:latin typeface="Myriad Pro" panose="020B0503030403020204" pitchFamily="34" charset="0"/>
              </a:rPr>
              <a:t>October 14 – Community Philanthropy, Ithaca, NY</a:t>
            </a:r>
            <a:endParaRPr lang="en-US" sz="5400" dirty="0" smtClean="0">
              <a:latin typeface="Myriad Pro" panose="020B0503030403020204" pitchFamily="34" charset="0"/>
            </a:endParaRPr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2045353"/>
            <a:ext cx="2830285" cy="22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7190"/>
            <a:ext cx="8991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Lisa Fasolo Frishman</a:t>
            </a:r>
            <a:br>
              <a:rPr lang="en-US" sz="4000" b="1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Director</a:t>
            </a:r>
            <a:br>
              <a:rPr lang="en-US" sz="4000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NY Funders Alliance</a:t>
            </a:r>
            <a:br>
              <a:rPr lang="en-US" sz="4000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lisa@nyfunders.org</a:t>
            </a:r>
            <a:endParaRPr lang="en-US" sz="4000" cap="small" dirty="0" smtClean="0">
              <a:solidFill>
                <a:srgbClr val="02408B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000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585.232.2380</a:t>
            </a:r>
            <a:br>
              <a:rPr lang="en-US" sz="4000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n-US" sz="4000" cap="small" dirty="0" err="1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NYFunders</a:t>
            </a:r>
            <a:r>
              <a:rPr lang="en-US" sz="4000" b="1" cap="small" dirty="0" smtClean="0">
                <a:solidFill>
                  <a:srgbClr val="0240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b="1" cap="small" dirty="0" smtClean="0">
                <a:solidFill>
                  <a:srgbClr val="0240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cap="small" dirty="0" smtClean="0">
                <a:solidFill>
                  <a:srgbClr val="0240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b="1" cap="small" dirty="0" smtClean="0">
                <a:solidFill>
                  <a:srgbClr val="0240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8000" b="1" cap="small" dirty="0">
              <a:solidFill>
                <a:srgbClr val="0240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7029"/>
            <a:ext cx="4383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Contact Me</a:t>
            </a:r>
            <a:endParaRPr lang="en-US" sz="6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8" y="1762124"/>
            <a:ext cx="58271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little About Me</a:t>
            </a:r>
            <a:b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/>
            </a:r>
            <a:b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The Sector</a:t>
            </a:r>
          </a:p>
          <a:p>
            <a:endParaRPr lang="en-US" sz="2800" b="1" dirty="0">
              <a:solidFill>
                <a:srgbClr val="02408B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Opportunities for Impact</a:t>
            </a:r>
          </a:p>
          <a:p>
            <a:endParaRPr lang="en-US" sz="2800" b="1" dirty="0" smtClean="0">
              <a:solidFill>
                <a:srgbClr val="02408B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How Can you Engage with the NY Funders Alliance</a:t>
            </a:r>
            <a: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b="1" dirty="0" smtClean="0">
              <a:solidFill>
                <a:srgbClr val="02408B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b="1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&amp; Answers</a:t>
            </a:r>
            <a:endParaRPr lang="en-US" sz="2800" b="1" dirty="0">
              <a:solidFill>
                <a:srgbClr val="02408B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383" y="460935"/>
            <a:ext cx="9310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small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Today’s Discussion</a:t>
            </a:r>
            <a:endParaRPr lang="en-US" sz="6000" b="1" cap="smal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3" y="2431575"/>
            <a:ext cx="2702255" cy="28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3500" y="531883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small" dirty="0" smtClean="0">
                <a:solidFill>
                  <a:schemeClr val="bg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Credentials</a:t>
            </a:r>
            <a:endParaRPr lang="en-US" sz="4000" b="1" cap="small" dirty="0">
              <a:solidFill>
                <a:schemeClr val="bg1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9" y="2238233"/>
            <a:ext cx="2172617" cy="3245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1564" y="1694568"/>
            <a:ext cx="58821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</a:t>
            </a: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Smith College</a:t>
            </a:r>
            <a:endParaRPr lang="en-US" sz="1600" b="1" dirty="0"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Colorado </a:t>
            </a:r>
            <a:r>
              <a:rPr lang="en-US" sz="1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Denver/MSS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Experience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Madeira School, McLean, VA</a:t>
            </a:r>
            <a:endParaRPr lang="en-US" sz="1600" dirty="0"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Director of Social Venture Partners Denver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Scholarship Officer</a:t>
            </a: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Denver Foundation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Coordinator, Maxwell School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Director, </a:t>
            </a:r>
            <a:r>
              <a:rPr lang="en-US" sz="1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 Funders Alliance</a:t>
            </a:r>
            <a:endParaRPr lang="en-US" sz="1600" dirty="0"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Includes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Hobart and William Smith (Admission/Alumni)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YMCA Camp Cory Board of Directors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CNY Women’s Fund </a:t>
            </a:r>
            <a:r>
              <a:rPr lang="en-US" sz="1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Leadership Council, </a:t>
            </a: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McLoraine</a:t>
            </a: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Scholarship for Emancipated &amp; Foster Youth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CNY United </a:t>
            </a: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 Community Investment Cabinet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Common App and Final Report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 Community Foundation Young Jewish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59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62932" y="632470"/>
            <a:ext cx="8650514" cy="8096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 FUNDERS ALLIANCE</a:t>
            </a:r>
            <a:endParaRPr lang="en-US" sz="40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325" y="1624084"/>
            <a:ext cx="5467776" cy="4940489"/>
          </a:xfrm>
        </p:spPr>
        <p:txBody>
          <a:bodyPr>
            <a:no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of 33 associations that represent </a:t>
            </a:r>
            <a:r>
              <a:rPr lang="en-US" sz="2400" dirty="0" smtClean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nearly 6,000 </a:t>
            </a:r>
            <a:r>
              <a:rPr lang="en-US" sz="2400" dirty="0" err="1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grantmakers</a:t>
            </a:r>
            <a:r>
              <a:rPr lang="en-US" sz="2400" dirty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throughout the United States. It is the largest network of </a:t>
            </a:r>
            <a:r>
              <a:rPr lang="en-US" sz="2400" dirty="0" smtClean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 philanthropy.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NYS </a:t>
            </a:r>
            <a:r>
              <a:rPr lang="en-US" sz="2400" dirty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2 regional associations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Organizational and professional development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Networking, convening, education, shared </a:t>
            </a:r>
            <a:r>
              <a:rPr lang="en-US" sz="2400" dirty="0" smtClean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learning, public policy</a:t>
            </a:r>
            <a:endParaRPr lang="en-US" sz="2400" dirty="0">
              <a:solidFill>
                <a:schemeClr val="tx1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Protecting philanthropy through a common voice</a:t>
            </a:r>
          </a:p>
        </p:txBody>
      </p:sp>
      <p:pic>
        <p:nvPicPr>
          <p:cNvPr id="5" name="Picture 4" descr="new-york-county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620423"/>
            <a:ext cx="3181350" cy="23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30" y="1856096"/>
            <a:ext cx="88437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Philanthropy is an </a:t>
            </a: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engaging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sustained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activity aimed at </a:t>
            </a: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social change.  Unlike charitable giving, which entails little more than writing a check in support of a worthy cause, </a:t>
            </a: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philanthropy 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involves the donor more actively.  It necessitates setting </a:t>
            </a: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 goals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which can be achieved through rational and thoughtful decision-making, along with diligent monitoring and assessment.  This requires not only capital, but </a:t>
            </a: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expertise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a </a:t>
            </a: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horizon.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590" y="1501590"/>
            <a:ext cx="919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cap="small" dirty="0" smtClean="0">
                <a:solidFill>
                  <a:srgbClr val="0240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Sector</a:t>
            </a:r>
            <a:endParaRPr lang="en-US" sz="7200" b="1" cap="small" dirty="0">
              <a:solidFill>
                <a:srgbClr val="0240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074" y="2610853"/>
            <a:ext cx="82536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– </a:t>
            </a:r>
          </a:p>
          <a:p>
            <a:r>
              <a:rPr lang="en-US" dirty="0" smtClean="0"/>
              <a:t>2014 – Total giving was about $358 billion</a:t>
            </a:r>
          </a:p>
          <a:p>
            <a:r>
              <a:rPr lang="en-US" dirty="0" smtClean="0"/>
              <a:t>86,192 number of foundations, hold about $715 billion in assets</a:t>
            </a:r>
            <a:br>
              <a:rPr lang="en-US" dirty="0" smtClean="0"/>
            </a:br>
            <a:r>
              <a:rPr lang="en-US" dirty="0" smtClean="0"/>
              <a:t>Foundation giving is only about 16% of giving – individuals, government are much higher</a:t>
            </a:r>
          </a:p>
          <a:p>
            <a:endParaRPr lang="en-US" dirty="0"/>
          </a:p>
          <a:p>
            <a:r>
              <a:rPr lang="en-US" dirty="0" smtClean="0"/>
              <a:t>NYS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9,880 foundations, only 2,209 in UNY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You are part of a rich sector that fuels </a:t>
            </a:r>
            <a:r>
              <a:rPr lang="en-US" smtClean="0"/>
              <a:t>the community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0125" y="2101755"/>
            <a:ext cx="919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cap="small" dirty="0" smtClean="0">
                <a:solidFill>
                  <a:srgbClr val="0240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0060" y="3712191"/>
            <a:ext cx="682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Impact shouldn’t just mean how your philanthropy impacts the community, it can also mean how your DAF can impact you and/or your family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0126" y="1596429"/>
            <a:ext cx="9474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Philanthropic Mission Statement</a:t>
            </a:r>
            <a:endParaRPr lang="en-US" sz="7200" b="1" cap="small" dirty="0">
              <a:solidFill>
                <a:srgbClr val="02408B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35421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Writing down your PMS provides not only you, but your family and understanding of your philanthropic interests. What do you fund, when? How, and why?</a:t>
            </a:r>
          </a:p>
          <a:p>
            <a:pPr marL="342900" indent="-342900">
              <a:buAutoNum type="arabicPeriod"/>
            </a:pPr>
            <a:r>
              <a:rPr lang="en-US" dirty="0" smtClean="0"/>
              <a:t>Be as specific in your intent as possible.</a:t>
            </a:r>
          </a:p>
          <a:p>
            <a:pPr marL="342900" indent="-342900">
              <a:buAutoNum type="arabicPeriod"/>
            </a:pPr>
            <a:r>
              <a:rPr lang="en-US" dirty="0" smtClean="0"/>
              <a:t>At the end of the year review your giving – does it match your PMS? If not, consider revising. Your philanthropy might change – that is okay.</a:t>
            </a:r>
          </a:p>
          <a:p>
            <a:pPr marL="342900" indent="-342900">
              <a:buAutoNum type="arabicPeriod"/>
            </a:pPr>
            <a:r>
              <a:rPr lang="en-US" dirty="0" smtClean="0"/>
              <a:t>An idea – write a short paragraph at the end of the year, leave with your fund statements/or record of giving to explain your decisions throughout the year. This preserves your giving history, your legacy, and gives your family direction. </a:t>
            </a:r>
          </a:p>
          <a:p>
            <a:pPr marL="342900" indent="-342900">
              <a:buAutoNum type="arabicPeriod"/>
            </a:pPr>
            <a:r>
              <a:rPr lang="en-US" dirty="0" smtClean="0"/>
              <a:t>Let the Community </a:t>
            </a:r>
            <a:r>
              <a:rPr lang="en-US" dirty="0" err="1" smtClean="0"/>
              <a:t>Fndn</a:t>
            </a:r>
            <a:r>
              <a:rPr lang="en-US" dirty="0" smtClean="0"/>
              <a:t> staff help you – maybe they can facilitate a family meeting. Help you think about ways to leverage your giving.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0125" y="1776903"/>
            <a:ext cx="9198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02408B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Inspire</a:t>
            </a:r>
            <a:endParaRPr lang="en-US" sz="6000" b="1" cap="small" dirty="0">
              <a:solidFill>
                <a:srgbClr val="02408B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34" y="2708345"/>
            <a:ext cx="8571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Get family involved</a:t>
            </a:r>
          </a:p>
          <a:p>
            <a:pPr marL="800100" lvl="1" indent="-342900">
              <a:buAutoNum type="alphaLcPeriod"/>
            </a:pPr>
            <a:r>
              <a:rPr lang="en-US" dirty="0"/>
              <a:t>Give the gift of philanthropy (birthdays, holidays). Give people a set amount to give away. They do research, and provide you with a glimpse into their thinking about the reasons for giving. </a:t>
            </a:r>
          </a:p>
          <a:p>
            <a:pPr marL="800100" lvl="1" indent="-342900">
              <a:buAutoNum type="alphaLcPeriod"/>
            </a:pPr>
            <a:r>
              <a:rPr lang="en-US" dirty="0"/>
              <a:t>Use this as an opportunity to talk about your values of giving.</a:t>
            </a:r>
          </a:p>
          <a:p>
            <a:pPr marL="800100" lvl="1" indent="-342900">
              <a:buAutoNum type="alphaLcPeriod"/>
            </a:pPr>
            <a:r>
              <a:rPr lang="en-US" dirty="0"/>
              <a:t>Consider making a gift as a family at the holidays.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An idea: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Consider setting up a fund for your family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Take children/family on a site visit to see how your donation is being use.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Use the holidays/</a:t>
            </a:r>
            <a:r>
              <a:rPr lang="en-US" dirty="0" err="1" smtClean="0"/>
              <a:t>bdays</a:t>
            </a:r>
            <a:r>
              <a:rPr lang="en-US" dirty="0" smtClean="0"/>
              <a:t> to donate items to a charity of their choice, you provide a grant. Partnering with family to increase the impact.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Encourage friends to co-fund with you (leverage giving). Share in the joy of giving together.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Y Funders Alliance Theme Colors">
      <a:dk1>
        <a:sysClr val="windowText" lastClr="000000"/>
      </a:dk1>
      <a:lt1>
        <a:sysClr val="window" lastClr="FFFFFF"/>
      </a:lt1>
      <a:dk2>
        <a:srgbClr val="112960"/>
      </a:dk2>
      <a:lt2>
        <a:srgbClr val="CCCCCC"/>
      </a:lt2>
      <a:accent1>
        <a:srgbClr val="F6C31A"/>
      </a:accent1>
      <a:accent2>
        <a:srgbClr val="133074"/>
      </a:accent2>
      <a:accent3>
        <a:srgbClr val="3E9532"/>
      </a:accent3>
      <a:accent4>
        <a:srgbClr val="B9B9B9"/>
      </a:accent4>
      <a:accent5>
        <a:srgbClr val="FFFFF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 Funders Powerpoint Template</Template>
  <TotalTime>1373</TotalTime>
  <Words>720</Words>
  <Application>Microsoft Office PowerPoint</Application>
  <PresentationFormat>On-screen Show (4:3)</PresentationFormat>
  <Paragraphs>96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13</vt:i4>
      </vt:variant>
    </vt:vector>
  </HeadingPairs>
  <TitlesOfParts>
    <vt:vector size="39" baseType="lpstr">
      <vt:lpstr>Arial</vt:lpstr>
      <vt:lpstr>Calibri</vt:lpstr>
      <vt:lpstr>Myriad Pro</vt:lpstr>
      <vt:lpstr>Verdana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 Using Your DAF to Drive Impact</vt:lpstr>
      <vt:lpstr>PowerPoint Presentation</vt:lpstr>
      <vt:lpstr>PowerPoint Presentation</vt:lpstr>
      <vt:lpstr>NY FUNDERS ALLIANCE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Fasolo Frishman</dc:creator>
  <cp:lastModifiedBy>Amy LeViere</cp:lastModifiedBy>
  <cp:revision>76</cp:revision>
  <cp:lastPrinted>2016-04-19T14:00:37Z</cp:lastPrinted>
  <dcterms:created xsi:type="dcterms:W3CDTF">2015-10-07T02:40:17Z</dcterms:created>
  <dcterms:modified xsi:type="dcterms:W3CDTF">2016-05-10T20:07:17Z</dcterms:modified>
</cp:coreProperties>
</file>