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1" r:id="rId1"/>
    <p:sldMasterId id="2147484541" r:id="rId2"/>
    <p:sldMasterId id="2147484551" r:id="rId3"/>
  </p:sldMasterIdLst>
  <p:notesMasterIdLst>
    <p:notesMasterId r:id="rId22"/>
  </p:notesMasterIdLst>
  <p:handoutMasterIdLst>
    <p:handoutMasterId r:id="rId23"/>
  </p:handoutMasterIdLst>
  <p:sldIdLst>
    <p:sldId id="1041" r:id="rId4"/>
    <p:sldId id="1008" r:id="rId5"/>
    <p:sldId id="952" r:id="rId6"/>
    <p:sldId id="716" r:id="rId7"/>
    <p:sldId id="1043" r:id="rId8"/>
    <p:sldId id="1005" r:id="rId9"/>
    <p:sldId id="1042" r:id="rId10"/>
    <p:sldId id="1022" r:id="rId11"/>
    <p:sldId id="1044" r:id="rId12"/>
    <p:sldId id="1045" r:id="rId13"/>
    <p:sldId id="1046" r:id="rId14"/>
    <p:sldId id="1031" r:id="rId15"/>
    <p:sldId id="1014" r:id="rId16"/>
    <p:sldId id="1015" r:id="rId17"/>
    <p:sldId id="1040" r:id="rId18"/>
    <p:sldId id="979" r:id="rId19"/>
    <p:sldId id="982" r:id="rId20"/>
    <p:sldId id="974" r:id="rId21"/>
  </p:sldIdLst>
  <p:sldSz cx="9144000" cy="6858000" type="screen4x3"/>
  <p:notesSz cx="6997700" cy="9271000"/>
  <p:defaultTextStyle>
    <a:defPPr>
      <a:defRPr lang="en-US"/>
    </a:defPPr>
    <a:lvl1pPr algn="l" rtl="0" fontAlgn="base">
      <a:spcBef>
        <a:spcPct val="0"/>
      </a:spcBef>
      <a:spcAft>
        <a:spcPct val="0"/>
      </a:spcAft>
      <a:defRPr sz="2600" kern="1200">
        <a:solidFill>
          <a:schemeClr val="tx1"/>
        </a:solidFill>
        <a:latin typeface="Arial" charset="0"/>
        <a:ea typeface="+mn-ea"/>
        <a:cs typeface="Arial" charset="0"/>
      </a:defRPr>
    </a:lvl1pPr>
    <a:lvl2pPr marL="457200" algn="l" rtl="0" fontAlgn="base">
      <a:spcBef>
        <a:spcPct val="0"/>
      </a:spcBef>
      <a:spcAft>
        <a:spcPct val="0"/>
      </a:spcAft>
      <a:defRPr sz="2600" kern="1200">
        <a:solidFill>
          <a:schemeClr val="tx1"/>
        </a:solidFill>
        <a:latin typeface="Arial" charset="0"/>
        <a:ea typeface="+mn-ea"/>
        <a:cs typeface="Arial" charset="0"/>
      </a:defRPr>
    </a:lvl2pPr>
    <a:lvl3pPr marL="914400" algn="l" rtl="0" fontAlgn="base">
      <a:spcBef>
        <a:spcPct val="0"/>
      </a:spcBef>
      <a:spcAft>
        <a:spcPct val="0"/>
      </a:spcAft>
      <a:defRPr sz="2600" kern="1200">
        <a:solidFill>
          <a:schemeClr val="tx1"/>
        </a:solidFill>
        <a:latin typeface="Arial" charset="0"/>
        <a:ea typeface="+mn-ea"/>
        <a:cs typeface="Arial" charset="0"/>
      </a:defRPr>
    </a:lvl3pPr>
    <a:lvl4pPr marL="1371600" algn="l" rtl="0" fontAlgn="base">
      <a:spcBef>
        <a:spcPct val="0"/>
      </a:spcBef>
      <a:spcAft>
        <a:spcPct val="0"/>
      </a:spcAft>
      <a:defRPr sz="2600" kern="1200">
        <a:solidFill>
          <a:schemeClr val="tx1"/>
        </a:solidFill>
        <a:latin typeface="Arial" charset="0"/>
        <a:ea typeface="+mn-ea"/>
        <a:cs typeface="Arial" charset="0"/>
      </a:defRPr>
    </a:lvl4pPr>
    <a:lvl5pPr marL="1828800" algn="l" rtl="0" fontAlgn="base">
      <a:spcBef>
        <a:spcPct val="0"/>
      </a:spcBef>
      <a:spcAft>
        <a:spcPct val="0"/>
      </a:spcAft>
      <a:defRPr sz="2600" kern="1200">
        <a:solidFill>
          <a:schemeClr val="tx1"/>
        </a:solidFill>
        <a:latin typeface="Arial" charset="0"/>
        <a:ea typeface="+mn-ea"/>
        <a:cs typeface="Arial" charset="0"/>
      </a:defRPr>
    </a:lvl5pPr>
    <a:lvl6pPr marL="2286000" algn="l" defTabSz="914400" rtl="0" eaLnBrk="1" latinLnBrk="0" hangingPunct="1">
      <a:defRPr sz="2600" kern="1200">
        <a:solidFill>
          <a:schemeClr val="tx1"/>
        </a:solidFill>
        <a:latin typeface="Arial" charset="0"/>
        <a:ea typeface="+mn-ea"/>
        <a:cs typeface="Arial" charset="0"/>
      </a:defRPr>
    </a:lvl6pPr>
    <a:lvl7pPr marL="2743200" algn="l" defTabSz="914400" rtl="0" eaLnBrk="1" latinLnBrk="0" hangingPunct="1">
      <a:defRPr sz="2600" kern="1200">
        <a:solidFill>
          <a:schemeClr val="tx1"/>
        </a:solidFill>
        <a:latin typeface="Arial" charset="0"/>
        <a:ea typeface="+mn-ea"/>
        <a:cs typeface="Arial" charset="0"/>
      </a:defRPr>
    </a:lvl7pPr>
    <a:lvl8pPr marL="3200400" algn="l" defTabSz="914400" rtl="0" eaLnBrk="1" latinLnBrk="0" hangingPunct="1">
      <a:defRPr sz="2600" kern="1200">
        <a:solidFill>
          <a:schemeClr val="tx1"/>
        </a:solidFill>
        <a:latin typeface="Arial" charset="0"/>
        <a:ea typeface="+mn-ea"/>
        <a:cs typeface="Arial" charset="0"/>
      </a:defRPr>
    </a:lvl8pPr>
    <a:lvl9pPr marL="3657600" algn="l" defTabSz="914400" rtl="0" eaLnBrk="1" latinLnBrk="0" hangingPunct="1">
      <a:defRPr sz="2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7">
          <p15:clr>
            <a:srgbClr val="A4A3A4"/>
          </p15:clr>
        </p15:guide>
        <p15:guide id="2" orient="horz" pos="1524">
          <p15:clr>
            <a:srgbClr val="A4A3A4"/>
          </p15:clr>
        </p15:guide>
        <p15:guide id="3" orient="horz" pos="663">
          <p15:clr>
            <a:srgbClr val="A4A3A4"/>
          </p15:clr>
        </p15:guide>
        <p15:guide id="4" orient="horz" pos="1785">
          <p15:clr>
            <a:srgbClr val="A4A3A4"/>
          </p15:clr>
        </p15:guide>
        <p15:guide id="5" orient="horz" pos="3811">
          <p15:clr>
            <a:srgbClr val="A4A3A4"/>
          </p15:clr>
        </p15:guide>
        <p15:guide id="6" orient="horz" pos="2095">
          <p15:clr>
            <a:srgbClr val="A4A3A4"/>
          </p15:clr>
        </p15:guide>
        <p15:guide id="7" pos="2053">
          <p15:clr>
            <a:srgbClr val="A4A3A4"/>
          </p15:clr>
        </p15:guide>
        <p15:guide id="8" pos="2879">
          <p15:clr>
            <a:srgbClr val="A4A3A4"/>
          </p15:clr>
        </p15:guide>
        <p15:guide id="9" pos="2056">
          <p15:clr>
            <a:srgbClr val="A4A3A4"/>
          </p15:clr>
        </p15:guide>
        <p15:guide id="10" pos="2058">
          <p15:clr>
            <a:srgbClr val="A4A3A4"/>
          </p15:clr>
        </p15:guide>
        <p15:guide id="11" pos="2505">
          <p15:clr>
            <a:srgbClr val="A4A3A4"/>
          </p15:clr>
        </p15:guide>
        <p15:guide id="12" pos="288">
          <p15:clr>
            <a:srgbClr val="A4A3A4"/>
          </p15:clr>
        </p15:guide>
      </p15:sldGuideLst>
    </p:ext>
    <p:ext uri="{2D200454-40CA-4A62-9FC3-DE9A4176ACB9}">
      <p15:notesGuideLst xmlns:p15="http://schemas.microsoft.com/office/powerpoint/2012/main">
        <p15:guide id="1" orient="horz" pos="2902">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C1F3"/>
    <a:srgbClr val="C8DD69"/>
    <a:srgbClr val="FFDE00"/>
    <a:srgbClr val="FF9900"/>
    <a:srgbClr val="3366CC"/>
    <a:srgbClr val="FF6600"/>
    <a:srgbClr val="FF0000"/>
    <a:srgbClr val="00CC99"/>
    <a:srgbClr val="FF33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518" autoAdjust="0"/>
  </p:normalViewPr>
  <p:slideViewPr>
    <p:cSldViewPr snapToGrid="0" showGuides="1">
      <p:cViewPr varScale="1">
        <p:scale>
          <a:sx n="69" d="100"/>
          <a:sy n="69" d="100"/>
        </p:scale>
        <p:origin x="1452" y="48"/>
      </p:cViewPr>
      <p:guideLst>
        <p:guide orient="horz" pos="577"/>
        <p:guide orient="horz" pos="1524"/>
        <p:guide orient="horz" pos="663"/>
        <p:guide orient="horz" pos="1785"/>
        <p:guide orient="horz" pos="3811"/>
        <p:guide orient="horz" pos="2095"/>
        <p:guide pos="2053"/>
        <p:guide pos="2879"/>
        <p:guide pos="2056"/>
        <p:guide pos="2058"/>
        <p:guide pos="2505"/>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00" d="100"/>
          <a:sy n="100" d="100"/>
        </p:scale>
        <p:origin x="-864" y="72"/>
      </p:cViewPr>
      <p:guideLst>
        <p:guide orient="horz" pos="2902"/>
        <p:guide pos="2204"/>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algn="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6"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3077"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algn="r" defTabSz="925513" eaLnBrk="0" hangingPunct="0">
              <a:lnSpc>
                <a:spcPct val="100000"/>
              </a:lnSpc>
              <a:spcBef>
                <a:spcPct val="0"/>
              </a:spcBef>
              <a:defRPr sz="800">
                <a:effectLst/>
                <a:latin typeface="Times New Roman" pitchFamily="18" charset="0"/>
                <a:cs typeface="+mn-cs"/>
              </a:defRPr>
            </a:lvl1pPr>
          </a:lstStyle>
          <a:p>
            <a:pPr>
              <a:defRPr/>
            </a:pPr>
            <a:fld id="{F22ABA44-9376-4DBE-9167-E489D5682D20}" type="slidenum">
              <a:rPr lang="en-US" altLang="en-US"/>
              <a:pPr>
                <a:defRPr/>
              </a:pPr>
              <a:t>‹#›</a:t>
            </a:fld>
            <a:endParaRPr lang="en-US" altLang="en-US"/>
          </a:p>
        </p:txBody>
      </p:sp>
    </p:spTree>
    <p:extLst>
      <p:ext uri="{BB962C8B-B14F-4D97-AF65-F5344CB8AC3E}">
        <p14:creationId xmlns:p14="http://schemas.microsoft.com/office/powerpoint/2010/main" val="400540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lvl1pPr algn="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43012" name="Rectangle 4"/>
          <p:cNvSpPr>
            <a:spLocks noGrp="1" noRot="1" noChangeAspect="1" noChangeArrowheads="1" noTextEdit="1"/>
          </p:cNvSpPr>
          <p:nvPr>
            <p:ph type="sldImg" idx="2"/>
          </p:nvPr>
        </p:nvSpPr>
        <p:spPr bwMode="auto">
          <a:xfrm>
            <a:off x="1179513" y="693738"/>
            <a:ext cx="4640262" cy="34798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89025" y="4403725"/>
            <a:ext cx="4819650" cy="4173538"/>
          </a:xfrm>
          <a:prstGeom prst="rect">
            <a:avLst/>
          </a:prstGeom>
          <a:noFill/>
          <a:ln w="9525">
            <a:noFill/>
            <a:miter lim="800000"/>
            <a:headEnd/>
            <a:tailEnd/>
          </a:ln>
          <a:effectLst/>
        </p:spPr>
        <p:txBody>
          <a:bodyPr vert="horz" wrap="square" lIns="92605" tIns="46303" rIns="92605" bIns="46303" numCol="1" anchor="t" anchorCtr="0" compatLnSpc="1">
            <a:prstTxWarp prst="textNoShape">
              <a:avLst/>
            </a:prstTxWarp>
          </a:bodyPr>
          <a:lstStyle/>
          <a:p>
            <a:pPr lvl="0"/>
            <a:r>
              <a:rPr lang="en-US" altLang="en-US" noProof="0" smtClean="0"/>
              <a:t>Click to edit Master text styles</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defTabSz="925513" eaLnBrk="0" hangingPunct="0">
              <a:lnSpc>
                <a:spcPct val="100000"/>
              </a:lnSpc>
              <a:spcBef>
                <a:spcPct val="0"/>
              </a:spcBef>
              <a:defRPr sz="1200">
                <a:effectLst/>
                <a:latin typeface="Times New Roman" pitchFamily="18"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605" tIns="46303" rIns="92605" bIns="46303" numCol="1" anchor="b" anchorCtr="0" compatLnSpc="1">
            <a:prstTxWarp prst="textNoShape">
              <a:avLst/>
            </a:prstTxWarp>
          </a:bodyPr>
          <a:lstStyle>
            <a:lvl1pPr algn="r" defTabSz="925513" eaLnBrk="0" hangingPunct="0">
              <a:lnSpc>
                <a:spcPct val="100000"/>
              </a:lnSpc>
              <a:spcBef>
                <a:spcPct val="0"/>
              </a:spcBef>
              <a:defRPr sz="800">
                <a:effectLst/>
                <a:latin typeface="Times New Roman" pitchFamily="18" charset="0"/>
                <a:cs typeface="+mn-cs"/>
              </a:defRPr>
            </a:lvl1pPr>
          </a:lstStyle>
          <a:p>
            <a:pPr>
              <a:defRPr/>
            </a:pPr>
            <a:fld id="{F1DE2245-6291-448F-B563-C4F6A145AAE4}" type="slidenum">
              <a:rPr lang="en-US" altLang="en-US"/>
              <a:pPr>
                <a:defRPr/>
              </a:pPr>
              <a:t>‹#›</a:t>
            </a:fld>
            <a:endParaRPr lang="en-US" altLang="en-US"/>
          </a:p>
        </p:txBody>
      </p:sp>
    </p:spTree>
    <p:extLst>
      <p:ext uri="{BB962C8B-B14F-4D97-AF65-F5344CB8AC3E}">
        <p14:creationId xmlns:p14="http://schemas.microsoft.com/office/powerpoint/2010/main" val="3038909909"/>
      </p:ext>
    </p:extLst>
  </p:cSld>
  <p:clrMap bg1="lt1" tx1="dk1" bg2="lt2" tx2="dk2" accent1="accent1" accent2="accent2" accent3="accent3" accent4="accent4" accent5="accent5" accent6="accent6" hlink="hlink" folHlink="folHlink"/>
  <p:notesStyle>
    <a:lvl1pPr marL="114300" indent="-11430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1pPr>
    <a:lvl2pPr marL="742950" indent="-285750" algn="l" rtl="0" eaLnBrk="0" fontAlgn="base" hangingPunct="0">
      <a:lnSpc>
        <a:spcPct val="85000"/>
      </a:lnSpc>
      <a:spcBef>
        <a:spcPct val="80000"/>
      </a:spcBef>
      <a:spcAft>
        <a:spcPct val="0"/>
      </a:spcAft>
      <a:tabLst>
        <a:tab pos="114300" algn="l"/>
        <a:tab pos="228600" algn="l"/>
      </a:tabLst>
      <a:defRPr sz="11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tabLst>
        <a:tab pos="114300" algn="l"/>
        <a:tab pos="228600" algn="l"/>
      </a:tabLs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1</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335805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10</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84690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11</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139462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773" y="8831580"/>
            <a:ext cx="3037628" cy="464820"/>
          </a:xfrm>
          <a:prstGeom prst="rect">
            <a:avLst/>
          </a:prstGeom>
          <a:noFill/>
          <a:ln w="9525">
            <a:noFill/>
            <a:miter lim="800000"/>
            <a:headEnd/>
            <a:tailEnd/>
          </a:ln>
        </p:spPr>
        <p:txBody>
          <a:bodyPr lIns="92818" tIns="46409" rIns="92818" bIns="46409" anchor="b"/>
          <a:lstStyle/>
          <a:p>
            <a:pPr algn="r" defTabSz="927642" eaLnBrk="0" hangingPunct="0"/>
            <a:fld id="{5FEA039B-B21D-461B-A951-464BFAB74257}" type="slidenum">
              <a:rPr lang="en-US" altLang="en-US" sz="800">
                <a:latin typeface="Times New Roman" pitchFamily="18" charset="0"/>
              </a:rPr>
              <a:pPr algn="r" defTabSz="927642" eaLnBrk="0" hangingPunct="0"/>
              <a:t>12</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10032" indent="-210032">
              <a:buFontTx/>
              <a:buAutoNum type="arabicPeriod"/>
              <a:tabLst>
                <a:tab pos="114563" algn="l"/>
                <a:tab pos="229126" algn="l"/>
                <a:tab pos="400970" algn="l"/>
              </a:tabLst>
            </a:pPr>
            <a:r>
              <a:rPr lang="en-US" dirty="0" smtClean="0"/>
              <a:t>We are a </a:t>
            </a:r>
            <a:r>
              <a:rPr lang="en-US" b="1" dirty="0" smtClean="0"/>
              <a:t>local organization</a:t>
            </a:r>
            <a:r>
              <a:rPr lang="en-US" dirty="0" smtClean="0"/>
              <a:t> with deep roots in the community.</a:t>
            </a:r>
          </a:p>
          <a:p>
            <a:pPr marL="210032" indent="-210032">
              <a:buFontTx/>
              <a:buAutoNum type="arabicPeriod"/>
              <a:tabLst>
                <a:tab pos="114563" algn="l"/>
                <a:tab pos="229126" algn="l"/>
                <a:tab pos="400970" algn="l"/>
              </a:tabLst>
            </a:pPr>
            <a:r>
              <a:rPr lang="en-US" dirty="0" smtClean="0"/>
              <a:t>Our professional program staff has </a:t>
            </a:r>
            <a:r>
              <a:rPr lang="en-US" b="1" dirty="0" smtClean="0"/>
              <a:t>broad expertise</a:t>
            </a:r>
            <a:r>
              <a:rPr lang="en-US" dirty="0" smtClean="0"/>
              <a:t> regarding community issues and needs.</a:t>
            </a:r>
          </a:p>
          <a:p>
            <a:pPr marL="210032" indent="-210032">
              <a:buFontTx/>
              <a:buAutoNum type="arabicPeriod"/>
              <a:tabLst>
                <a:tab pos="114563" algn="l"/>
                <a:tab pos="229126" algn="l"/>
                <a:tab pos="400970" algn="l"/>
              </a:tabLst>
            </a:pPr>
            <a:r>
              <a:rPr lang="en-US" dirty="0" smtClean="0"/>
              <a:t>We provide highly </a:t>
            </a:r>
            <a:r>
              <a:rPr lang="en-US" b="1" dirty="0" smtClean="0"/>
              <a:t>personalized service</a:t>
            </a:r>
            <a:r>
              <a:rPr lang="en-US" dirty="0" smtClean="0"/>
              <a:t>, tailored to each individual’s charitable and financial interests.</a:t>
            </a:r>
          </a:p>
          <a:p>
            <a:pPr marL="210032" indent="-210032">
              <a:buFontTx/>
              <a:buAutoNum type="arabicPeriod"/>
              <a:tabLst>
                <a:tab pos="114563" algn="l"/>
                <a:tab pos="229126" algn="l"/>
                <a:tab pos="40097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10032" indent="-210032">
              <a:buFontTx/>
              <a:buAutoNum type="arabicPeriod"/>
              <a:tabLst>
                <a:tab pos="114563" algn="l"/>
                <a:tab pos="229126" algn="l"/>
                <a:tab pos="400970" algn="l"/>
              </a:tabLst>
            </a:pPr>
            <a:r>
              <a:rPr lang="en-US" dirty="0" smtClean="0"/>
              <a:t>We accept a wide </a:t>
            </a:r>
            <a:r>
              <a:rPr lang="en-US" b="1" dirty="0" smtClean="0"/>
              <a:t>variety of assets</a:t>
            </a:r>
            <a:r>
              <a:rPr lang="en-US" dirty="0" smtClean="0"/>
              <a:t>, and can facilitate even the most complex forms of giving.</a:t>
            </a:r>
          </a:p>
          <a:p>
            <a:pPr marL="210032" indent="-210032">
              <a:tabLst>
                <a:tab pos="114563" algn="l"/>
                <a:tab pos="229126" algn="l"/>
                <a:tab pos="400970" algn="l"/>
              </a:tabLst>
            </a:pPr>
            <a:endParaRPr lang="en-US" dirty="0" smtClean="0"/>
          </a:p>
          <a:p>
            <a:pPr marL="210032" indent="-210032">
              <a:tabLst>
                <a:tab pos="114563" algn="l"/>
                <a:tab pos="229126" algn="l"/>
                <a:tab pos="400970" algn="l"/>
              </a:tabLst>
            </a:pPr>
            <a:r>
              <a:rPr lang="en-US" dirty="0" smtClean="0"/>
              <a:t>	[</a:t>
            </a:r>
            <a:r>
              <a:rPr lang="en-US" u="sng" dirty="0" smtClean="0"/>
              <a:t>click</a:t>
            </a:r>
            <a:r>
              <a:rPr lang="en-US" dirty="0" smtClean="0"/>
              <a:t>]</a:t>
            </a:r>
          </a:p>
          <a:p>
            <a:pPr marL="210032" indent="-210032">
              <a:tabLst>
                <a:tab pos="114563" algn="l"/>
                <a:tab pos="229126" algn="l"/>
                <a:tab pos="400970" algn="l"/>
              </a:tabLst>
            </a:pPr>
            <a:endParaRPr lang="en-US" dirty="0" smtClean="0"/>
          </a:p>
        </p:txBody>
      </p:sp>
    </p:spTree>
    <p:extLst>
      <p:ext uri="{BB962C8B-B14F-4D97-AF65-F5344CB8AC3E}">
        <p14:creationId xmlns:p14="http://schemas.microsoft.com/office/powerpoint/2010/main" val="326597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latin typeface="Times New Roman" pitchFamily="18" charset="0"/>
              </a:rPr>
              <a:pPr algn="r" defTabSz="925513" eaLnBrk="0" hangingPunct="0"/>
              <a:t>13</a:t>
            </a:fld>
            <a:endParaRPr lang="en-US" altLang="en-US" sz="8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dirty="0" smtClean="0"/>
              <a:t>We are a </a:t>
            </a:r>
            <a:r>
              <a:rPr lang="en-US" b="1" dirty="0" smtClean="0"/>
              <a:t>local organization</a:t>
            </a:r>
            <a:r>
              <a:rPr lang="en-US" dirty="0" smtClean="0"/>
              <a:t> with deep roots in the community.</a:t>
            </a:r>
          </a:p>
          <a:p>
            <a:pPr marL="209550" indent="-209550">
              <a:buFontTx/>
              <a:buAutoNum type="arabicPeriod"/>
              <a:tabLst>
                <a:tab pos="114300" algn="l"/>
                <a:tab pos="228600" algn="l"/>
                <a:tab pos="400050" algn="l"/>
              </a:tabLst>
            </a:pPr>
            <a:r>
              <a:rPr lang="en-US" dirty="0" smtClean="0"/>
              <a:t>Our professional program staff has </a:t>
            </a:r>
            <a:r>
              <a:rPr lang="en-US" b="1" dirty="0" smtClean="0"/>
              <a:t>broad expertise</a:t>
            </a:r>
            <a:r>
              <a:rPr lang="en-US" dirty="0" smtClean="0"/>
              <a:t> regarding community issues and needs.</a:t>
            </a:r>
          </a:p>
          <a:p>
            <a:pPr marL="209550" indent="-209550">
              <a:buFontTx/>
              <a:buAutoNum type="arabicPeriod"/>
              <a:tabLst>
                <a:tab pos="114300" algn="l"/>
                <a:tab pos="228600" algn="l"/>
                <a:tab pos="400050" algn="l"/>
              </a:tabLst>
            </a:pPr>
            <a:r>
              <a:rPr lang="en-US" dirty="0" smtClean="0"/>
              <a:t>We provide highly </a:t>
            </a:r>
            <a:r>
              <a:rPr lang="en-US" b="1" dirty="0" smtClean="0"/>
              <a:t>personalized service</a:t>
            </a:r>
            <a:r>
              <a:rPr lang="en-US" dirty="0" smtClean="0"/>
              <a:t>, tailored to each individual’s charitable and financial interests.</a:t>
            </a:r>
          </a:p>
          <a:p>
            <a:pPr marL="209550" indent="-209550">
              <a:buFontTx/>
              <a:buAutoNum type="arabicPeriod"/>
              <a:tabLst>
                <a:tab pos="114300" algn="l"/>
                <a:tab pos="228600" algn="l"/>
                <a:tab pos="40005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50" indent="-209550">
              <a:buFontTx/>
              <a:buAutoNum type="arabicPeriod"/>
              <a:tabLst>
                <a:tab pos="114300" algn="l"/>
                <a:tab pos="228600" algn="l"/>
                <a:tab pos="400050" algn="l"/>
              </a:tabLst>
            </a:pPr>
            <a:r>
              <a:rPr lang="en-US" dirty="0" smtClean="0"/>
              <a:t>We accept a wide </a:t>
            </a:r>
            <a:r>
              <a:rPr lang="en-US" b="1" dirty="0" smtClean="0"/>
              <a:t>variety of assets</a:t>
            </a:r>
            <a:r>
              <a:rPr lang="en-US" dirty="0" smtClean="0"/>
              <a:t>, and can facilitate even the most complex forms of giving.</a:t>
            </a:r>
          </a:p>
          <a:p>
            <a:pPr marL="209550" indent="-209550">
              <a:tabLst>
                <a:tab pos="114300" algn="l"/>
                <a:tab pos="228600" algn="l"/>
                <a:tab pos="400050" algn="l"/>
              </a:tabLst>
            </a:pPr>
            <a:endParaRPr lang="en-US" dirty="0" smtClean="0"/>
          </a:p>
          <a:p>
            <a:pPr marL="209550" indent="-209550">
              <a:tabLst>
                <a:tab pos="114300" algn="l"/>
                <a:tab pos="228600" algn="l"/>
                <a:tab pos="400050" algn="l"/>
              </a:tabLst>
            </a:pPr>
            <a:r>
              <a:rPr lang="en-US" dirty="0" smtClean="0"/>
              <a:t>	[</a:t>
            </a:r>
            <a:r>
              <a:rPr lang="en-US" u="sng" dirty="0" smtClean="0"/>
              <a:t>click</a:t>
            </a:r>
            <a:r>
              <a:rPr lang="en-US" dirty="0" smtClean="0"/>
              <a:t>]</a:t>
            </a:r>
          </a:p>
          <a:p>
            <a:pPr marL="209550" indent="-209550">
              <a:tabLst>
                <a:tab pos="114300" algn="l"/>
                <a:tab pos="228600" algn="l"/>
                <a:tab pos="400050" algn="l"/>
              </a:tabLst>
            </a:pPr>
            <a:endParaRPr lang="en-US" dirty="0" smtClean="0"/>
          </a:p>
        </p:txBody>
      </p:sp>
    </p:spTree>
    <p:extLst>
      <p:ext uri="{BB962C8B-B14F-4D97-AF65-F5344CB8AC3E}">
        <p14:creationId xmlns:p14="http://schemas.microsoft.com/office/powerpoint/2010/main" val="361340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latin typeface="Times New Roman" pitchFamily="18" charset="0"/>
              </a:rPr>
              <a:pPr algn="r" defTabSz="925513" eaLnBrk="0" hangingPunct="0"/>
              <a:t>14</a:t>
            </a:fld>
            <a:endParaRPr lang="en-US" altLang="en-US" sz="8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dirty="0" smtClean="0"/>
              <a:t>We are a </a:t>
            </a:r>
            <a:r>
              <a:rPr lang="en-US" b="1" dirty="0" smtClean="0"/>
              <a:t>local organization</a:t>
            </a:r>
            <a:r>
              <a:rPr lang="en-US" dirty="0" smtClean="0"/>
              <a:t> with deep roots in the community.</a:t>
            </a:r>
          </a:p>
          <a:p>
            <a:pPr marL="209550" indent="-209550">
              <a:buFontTx/>
              <a:buAutoNum type="arabicPeriod"/>
              <a:tabLst>
                <a:tab pos="114300" algn="l"/>
                <a:tab pos="228600" algn="l"/>
                <a:tab pos="400050" algn="l"/>
              </a:tabLst>
            </a:pPr>
            <a:r>
              <a:rPr lang="en-US" dirty="0" smtClean="0"/>
              <a:t>Our professional program staff has </a:t>
            </a:r>
            <a:r>
              <a:rPr lang="en-US" b="1" dirty="0" smtClean="0"/>
              <a:t>broad expertise</a:t>
            </a:r>
            <a:r>
              <a:rPr lang="en-US" dirty="0" smtClean="0"/>
              <a:t> regarding community issues and needs.</a:t>
            </a:r>
          </a:p>
          <a:p>
            <a:pPr marL="209550" indent="-209550">
              <a:buFontTx/>
              <a:buAutoNum type="arabicPeriod"/>
              <a:tabLst>
                <a:tab pos="114300" algn="l"/>
                <a:tab pos="228600" algn="l"/>
                <a:tab pos="400050" algn="l"/>
              </a:tabLst>
            </a:pPr>
            <a:r>
              <a:rPr lang="en-US" dirty="0" smtClean="0"/>
              <a:t>We provide highly </a:t>
            </a:r>
            <a:r>
              <a:rPr lang="en-US" b="1" dirty="0" smtClean="0"/>
              <a:t>personalized service</a:t>
            </a:r>
            <a:r>
              <a:rPr lang="en-US" dirty="0" smtClean="0"/>
              <a:t>, tailored to each individual’s charitable and financial interests.</a:t>
            </a:r>
          </a:p>
          <a:p>
            <a:pPr marL="209550" indent="-209550">
              <a:buFontTx/>
              <a:buAutoNum type="arabicPeriod"/>
              <a:tabLst>
                <a:tab pos="114300" algn="l"/>
                <a:tab pos="228600" algn="l"/>
                <a:tab pos="40005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50" indent="-209550">
              <a:buFontTx/>
              <a:buAutoNum type="arabicPeriod"/>
              <a:tabLst>
                <a:tab pos="114300" algn="l"/>
                <a:tab pos="228600" algn="l"/>
                <a:tab pos="400050" algn="l"/>
              </a:tabLst>
            </a:pPr>
            <a:r>
              <a:rPr lang="en-US" dirty="0" smtClean="0"/>
              <a:t>We accept a wide </a:t>
            </a:r>
            <a:r>
              <a:rPr lang="en-US" b="1" dirty="0" smtClean="0"/>
              <a:t>variety of assets</a:t>
            </a:r>
            <a:r>
              <a:rPr lang="en-US" dirty="0" smtClean="0"/>
              <a:t>, and can facilitate even the most complex forms of giving.</a:t>
            </a:r>
          </a:p>
          <a:p>
            <a:pPr marL="209550" indent="-209550">
              <a:tabLst>
                <a:tab pos="114300" algn="l"/>
                <a:tab pos="228600" algn="l"/>
                <a:tab pos="400050" algn="l"/>
              </a:tabLst>
            </a:pPr>
            <a:endParaRPr lang="en-US" dirty="0" smtClean="0"/>
          </a:p>
          <a:p>
            <a:pPr marL="209550" indent="-209550">
              <a:tabLst>
                <a:tab pos="114300" algn="l"/>
                <a:tab pos="228600" algn="l"/>
                <a:tab pos="400050" algn="l"/>
              </a:tabLst>
            </a:pPr>
            <a:r>
              <a:rPr lang="en-US" dirty="0" smtClean="0"/>
              <a:t>	[</a:t>
            </a:r>
            <a:r>
              <a:rPr lang="en-US" u="sng" dirty="0" smtClean="0"/>
              <a:t>click</a:t>
            </a:r>
            <a:r>
              <a:rPr lang="en-US" dirty="0" smtClean="0"/>
              <a:t>]</a:t>
            </a:r>
          </a:p>
          <a:p>
            <a:pPr marL="209550" indent="-209550">
              <a:tabLst>
                <a:tab pos="114300" algn="l"/>
                <a:tab pos="228600" algn="l"/>
                <a:tab pos="400050" algn="l"/>
              </a:tabLst>
            </a:pPr>
            <a:endParaRPr lang="en-US" dirty="0" smtClean="0"/>
          </a:p>
        </p:txBody>
      </p:sp>
    </p:spTree>
    <p:extLst>
      <p:ext uri="{BB962C8B-B14F-4D97-AF65-F5344CB8AC3E}">
        <p14:creationId xmlns:p14="http://schemas.microsoft.com/office/powerpoint/2010/main" val="154447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latin typeface="Times New Roman" pitchFamily="18" charset="0"/>
              </a:rPr>
              <a:pPr algn="r" defTabSz="925513" eaLnBrk="0" hangingPunct="0"/>
              <a:t>15</a:t>
            </a:fld>
            <a:endParaRPr lang="en-US" altLang="en-US" sz="8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dirty="0" smtClean="0"/>
              <a:t>We are a </a:t>
            </a:r>
            <a:r>
              <a:rPr lang="en-US" b="1" dirty="0" smtClean="0"/>
              <a:t>local organization</a:t>
            </a:r>
            <a:r>
              <a:rPr lang="en-US" dirty="0" smtClean="0"/>
              <a:t> with deep roots in the community.</a:t>
            </a:r>
          </a:p>
          <a:p>
            <a:pPr marL="209550" indent="-209550">
              <a:buFontTx/>
              <a:buAutoNum type="arabicPeriod"/>
              <a:tabLst>
                <a:tab pos="114300" algn="l"/>
                <a:tab pos="228600" algn="l"/>
                <a:tab pos="400050" algn="l"/>
              </a:tabLst>
            </a:pPr>
            <a:r>
              <a:rPr lang="en-US" dirty="0" smtClean="0"/>
              <a:t>Our professional program staff has </a:t>
            </a:r>
            <a:r>
              <a:rPr lang="en-US" b="1" dirty="0" smtClean="0"/>
              <a:t>broad expertise</a:t>
            </a:r>
            <a:r>
              <a:rPr lang="en-US" dirty="0" smtClean="0"/>
              <a:t> regarding community issues and needs.</a:t>
            </a:r>
          </a:p>
          <a:p>
            <a:pPr marL="209550" indent="-209550">
              <a:buFontTx/>
              <a:buAutoNum type="arabicPeriod"/>
              <a:tabLst>
                <a:tab pos="114300" algn="l"/>
                <a:tab pos="228600" algn="l"/>
                <a:tab pos="400050" algn="l"/>
              </a:tabLst>
            </a:pPr>
            <a:r>
              <a:rPr lang="en-US" dirty="0" smtClean="0"/>
              <a:t>We provide highly </a:t>
            </a:r>
            <a:r>
              <a:rPr lang="en-US" b="1" dirty="0" smtClean="0"/>
              <a:t>personalized service</a:t>
            </a:r>
            <a:r>
              <a:rPr lang="en-US" dirty="0" smtClean="0"/>
              <a:t>, tailored to each individual’s charitable and financial interests.</a:t>
            </a:r>
          </a:p>
          <a:p>
            <a:pPr marL="209550" indent="-209550">
              <a:buFontTx/>
              <a:buAutoNum type="arabicPeriod"/>
              <a:tabLst>
                <a:tab pos="114300" algn="l"/>
                <a:tab pos="228600" algn="l"/>
                <a:tab pos="40005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50" indent="-209550">
              <a:buFontTx/>
              <a:buAutoNum type="arabicPeriod"/>
              <a:tabLst>
                <a:tab pos="114300" algn="l"/>
                <a:tab pos="228600" algn="l"/>
                <a:tab pos="400050" algn="l"/>
              </a:tabLst>
            </a:pPr>
            <a:r>
              <a:rPr lang="en-US" dirty="0" smtClean="0"/>
              <a:t>We accept a wide </a:t>
            </a:r>
            <a:r>
              <a:rPr lang="en-US" b="1" dirty="0" smtClean="0"/>
              <a:t>variety of assets</a:t>
            </a:r>
            <a:r>
              <a:rPr lang="en-US" dirty="0" smtClean="0"/>
              <a:t>, and can facilitate even the most complex forms of giving.</a:t>
            </a:r>
          </a:p>
          <a:p>
            <a:pPr marL="209550" indent="-209550">
              <a:tabLst>
                <a:tab pos="114300" algn="l"/>
                <a:tab pos="228600" algn="l"/>
                <a:tab pos="400050" algn="l"/>
              </a:tabLst>
            </a:pPr>
            <a:endParaRPr lang="en-US" dirty="0" smtClean="0"/>
          </a:p>
          <a:p>
            <a:pPr marL="209550" indent="-209550">
              <a:tabLst>
                <a:tab pos="114300" algn="l"/>
                <a:tab pos="228600" algn="l"/>
                <a:tab pos="400050" algn="l"/>
              </a:tabLst>
            </a:pPr>
            <a:r>
              <a:rPr lang="en-US" dirty="0" smtClean="0"/>
              <a:t>	[</a:t>
            </a:r>
            <a:r>
              <a:rPr lang="en-US" u="sng" dirty="0" smtClean="0"/>
              <a:t>click</a:t>
            </a:r>
            <a:r>
              <a:rPr lang="en-US" dirty="0" smtClean="0"/>
              <a:t>]</a:t>
            </a:r>
          </a:p>
          <a:p>
            <a:pPr marL="209550" indent="-209550">
              <a:tabLst>
                <a:tab pos="114300" algn="l"/>
                <a:tab pos="228600" algn="l"/>
                <a:tab pos="400050" algn="l"/>
              </a:tabLst>
            </a:pPr>
            <a:endParaRPr lang="en-US" dirty="0" smtClean="0"/>
          </a:p>
        </p:txBody>
      </p:sp>
    </p:spTree>
    <p:extLst>
      <p:ext uri="{BB962C8B-B14F-4D97-AF65-F5344CB8AC3E}">
        <p14:creationId xmlns:p14="http://schemas.microsoft.com/office/powerpoint/2010/main" val="2937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latin typeface="Times New Roman" pitchFamily="18" charset="0"/>
              </a:rPr>
              <a:pPr algn="r" defTabSz="925513" eaLnBrk="0" hangingPunct="0"/>
              <a:t>16</a:t>
            </a:fld>
            <a:endParaRPr lang="en-US" altLang="en-US" sz="8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dirty="0" smtClean="0"/>
              <a:t>We are a </a:t>
            </a:r>
            <a:r>
              <a:rPr lang="en-US" b="1" dirty="0" smtClean="0"/>
              <a:t>local organization</a:t>
            </a:r>
            <a:r>
              <a:rPr lang="en-US" dirty="0" smtClean="0"/>
              <a:t> with deep roots in the community.</a:t>
            </a:r>
          </a:p>
          <a:p>
            <a:pPr marL="209550" indent="-209550">
              <a:buFontTx/>
              <a:buAutoNum type="arabicPeriod"/>
              <a:tabLst>
                <a:tab pos="114300" algn="l"/>
                <a:tab pos="228600" algn="l"/>
                <a:tab pos="400050" algn="l"/>
              </a:tabLst>
            </a:pPr>
            <a:r>
              <a:rPr lang="en-US" dirty="0" smtClean="0"/>
              <a:t>Our professional program staff has </a:t>
            </a:r>
            <a:r>
              <a:rPr lang="en-US" b="1" dirty="0" smtClean="0"/>
              <a:t>broad expertise</a:t>
            </a:r>
            <a:r>
              <a:rPr lang="en-US" dirty="0" smtClean="0"/>
              <a:t> regarding community issues and needs.</a:t>
            </a:r>
          </a:p>
          <a:p>
            <a:pPr marL="209550" indent="-209550">
              <a:buFontTx/>
              <a:buAutoNum type="arabicPeriod"/>
              <a:tabLst>
                <a:tab pos="114300" algn="l"/>
                <a:tab pos="228600" algn="l"/>
                <a:tab pos="400050" algn="l"/>
              </a:tabLst>
            </a:pPr>
            <a:r>
              <a:rPr lang="en-US" dirty="0" smtClean="0"/>
              <a:t>We provide highly </a:t>
            </a:r>
            <a:r>
              <a:rPr lang="en-US" b="1" dirty="0" smtClean="0"/>
              <a:t>personalized service</a:t>
            </a:r>
            <a:r>
              <a:rPr lang="en-US" dirty="0" smtClean="0"/>
              <a:t>, tailored to each individual’s charitable and financial interests.</a:t>
            </a:r>
          </a:p>
          <a:p>
            <a:pPr marL="209550" indent="-209550">
              <a:buFontTx/>
              <a:buAutoNum type="arabicPeriod"/>
              <a:tabLst>
                <a:tab pos="114300" algn="l"/>
                <a:tab pos="228600" algn="l"/>
                <a:tab pos="40005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50" indent="-209550">
              <a:buFontTx/>
              <a:buAutoNum type="arabicPeriod"/>
              <a:tabLst>
                <a:tab pos="114300" algn="l"/>
                <a:tab pos="228600" algn="l"/>
                <a:tab pos="400050" algn="l"/>
              </a:tabLst>
            </a:pPr>
            <a:r>
              <a:rPr lang="en-US" dirty="0" smtClean="0"/>
              <a:t>We accept a wide </a:t>
            </a:r>
            <a:r>
              <a:rPr lang="en-US" b="1" dirty="0" smtClean="0"/>
              <a:t>variety of assets</a:t>
            </a:r>
            <a:r>
              <a:rPr lang="en-US" dirty="0" smtClean="0"/>
              <a:t>, and can facilitate even the most complex forms of giving.</a:t>
            </a:r>
          </a:p>
          <a:p>
            <a:pPr marL="209550" indent="-209550">
              <a:tabLst>
                <a:tab pos="114300" algn="l"/>
                <a:tab pos="228600" algn="l"/>
                <a:tab pos="400050" algn="l"/>
              </a:tabLst>
            </a:pPr>
            <a:endParaRPr lang="en-US" dirty="0" smtClean="0"/>
          </a:p>
          <a:p>
            <a:pPr marL="209550" indent="-209550">
              <a:tabLst>
                <a:tab pos="114300" algn="l"/>
                <a:tab pos="228600" algn="l"/>
                <a:tab pos="400050" algn="l"/>
              </a:tabLst>
            </a:pPr>
            <a:r>
              <a:rPr lang="en-US" dirty="0" smtClean="0"/>
              <a:t>	[</a:t>
            </a:r>
            <a:r>
              <a:rPr lang="en-US" u="sng" dirty="0" smtClean="0"/>
              <a:t>click</a:t>
            </a:r>
            <a:r>
              <a:rPr lang="en-US" dirty="0" smtClean="0"/>
              <a:t>]</a:t>
            </a:r>
          </a:p>
          <a:p>
            <a:pPr marL="209550" indent="-209550">
              <a:tabLst>
                <a:tab pos="114300" algn="l"/>
                <a:tab pos="228600" algn="l"/>
                <a:tab pos="400050" algn="l"/>
              </a:tabLst>
            </a:pPr>
            <a:endParaRPr lang="en-US" dirty="0" smtClean="0"/>
          </a:p>
        </p:txBody>
      </p:sp>
    </p:spTree>
    <p:extLst>
      <p:ext uri="{BB962C8B-B14F-4D97-AF65-F5344CB8AC3E}">
        <p14:creationId xmlns:p14="http://schemas.microsoft.com/office/powerpoint/2010/main" val="294545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5FEA039B-B21D-461B-A951-464BFAB74257}" type="slidenum">
              <a:rPr lang="en-US" altLang="en-US" sz="800">
                <a:latin typeface="Times New Roman" pitchFamily="18" charset="0"/>
              </a:rPr>
              <a:pPr algn="r" defTabSz="925513" eaLnBrk="0" hangingPunct="0"/>
              <a:t>17</a:t>
            </a:fld>
            <a:endParaRPr lang="en-US" altLang="en-US" sz="8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dirty="0" smtClean="0"/>
              <a:t>We are a </a:t>
            </a:r>
            <a:r>
              <a:rPr lang="en-US" b="1" dirty="0" smtClean="0"/>
              <a:t>local organization</a:t>
            </a:r>
            <a:r>
              <a:rPr lang="en-US" dirty="0" smtClean="0"/>
              <a:t> with deep roots in the community.</a:t>
            </a:r>
          </a:p>
          <a:p>
            <a:pPr marL="209550" indent="-209550">
              <a:buFontTx/>
              <a:buAutoNum type="arabicPeriod"/>
              <a:tabLst>
                <a:tab pos="114300" algn="l"/>
                <a:tab pos="228600" algn="l"/>
                <a:tab pos="400050" algn="l"/>
              </a:tabLst>
            </a:pPr>
            <a:r>
              <a:rPr lang="en-US" dirty="0" smtClean="0"/>
              <a:t>Our professional program staff has </a:t>
            </a:r>
            <a:r>
              <a:rPr lang="en-US" b="1" dirty="0" smtClean="0"/>
              <a:t>broad expertise</a:t>
            </a:r>
            <a:r>
              <a:rPr lang="en-US" dirty="0" smtClean="0"/>
              <a:t> regarding community issues and needs.</a:t>
            </a:r>
          </a:p>
          <a:p>
            <a:pPr marL="209550" indent="-209550">
              <a:buFontTx/>
              <a:buAutoNum type="arabicPeriod"/>
              <a:tabLst>
                <a:tab pos="114300" algn="l"/>
                <a:tab pos="228600" algn="l"/>
                <a:tab pos="400050" algn="l"/>
              </a:tabLst>
            </a:pPr>
            <a:r>
              <a:rPr lang="en-US" dirty="0" smtClean="0"/>
              <a:t>We provide highly </a:t>
            </a:r>
            <a:r>
              <a:rPr lang="en-US" b="1" dirty="0" smtClean="0"/>
              <a:t>personalized service</a:t>
            </a:r>
            <a:r>
              <a:rPr lang="en-US" dirty="0" smtClean="0"/>
              <a:t>, tailored to each individual’s charitable and financial interests.</a:t>
            </a:r>
          </a:p>
          <a:p>
            <a:pPr marL="209550" indent="-209550">
              <a:buFontTx/>
              <a:buAutoNum type="arabicPeriod"/>
              <a:tabLst>
                <a:tab pos="114300" algn="l"/>
                <a:tab pos="228600" algn="l"/>
                <a:tab pos="40005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50" indent="-209550">
              <a:buFontTx/>
              <a:buAutoNum type="arabicPeriod"/>
              <a:tabLst>
                <a:tab pos="114300" algn="l"/>
                <a:tab pos="228600" algn="l"/>
                <a:tab pos="400050" algn="l"/>
              </a:tabLst>
            </a:pPr>
            <a:r>
              <a:rPr lang="en-US" dirty="0" smtClean="0"/>
              <a:t>We accept a wide </a:t>
            </a:r>
            <a:r>
              <a:rPr lang="en-US" b="1" dirty="0" smtClean="0"/>
              <a:t>variety of assets</a:t>
            </a:r>
            <a:r>
              <a:rPr lang="en-US" dirty="0" smtClean="0"/>
              <a:t>, and can facilitate even the most complex forms of giving.</a:t>
            </a:r>
          </a:p>
          <a:p>
            <a:pPr marL="209550" indent="-209550">
              <a:tabLst>
                <a:tab pos="114300" algn="l"/>
                <a:tab pos="228600" algn="l"/>
                <a:tab pos="400050" algn="l"/>
              </a:tabLst>
            </a:pPr>
            <a:endParaRPr lang="en-US" dirty="0" smtClean="0"/>
          </a:p>
          <a:p>
            <a:pPr marL="209550" indent="-209550">
              <a:tabLst>
                <a:tab pos="114300" algn="l"/>
                <a:tab pos="228600" algn="l"/>
                <a:tab pos="400050" algn="l"/>
              </a:tabLst>
            </a:pPr>
            <a:r>
              <a:rPr lang="en-US" dirty="0" smtClean="0"/>
              <a:t>	[</a:t>
            </a:r>
            <a:r>
              <a:rPr lang="en-US" u="sng" dirty="0" smtClean="0"/>
              <a:t>click</a:t>
            </a:r>
            <a:r>
              <a:rPr lang="en-US" dirty="0" smtClean="0"/>
              <a:t>]</a:t>
            </a:r>
          </a:p>
          <a:p>
            <a:pPr marL="209550" indent="-209550">
              <a:tabLst>
                <a:tab pos="114300" algn="l"/>
                <a:tab pos="228600" algn="l"/>
                <a:tab pos="400050" algn="l"/>
              </a:tabLst>
            </a:pPr>
            <a:endParaRPr lang="en-US" dirty="0" smtClean="0"/>
          </a:p>
        </p:txBody>
      </p:sp>
    </p:spTree>
    <p:extLst>
      <p:ext uri="{BB962C8B-B14F-4D97-AF65-F5344CB8AC3E}">
        <p14:creationId xmlns:p14="http://schemas.microsoft.com/office/powerpoint/2010/main" val="42374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65576" y="8807450"/>
            <a:ext cx="3032125" cy="463550"/>
          </a:xfrm>
          <a:prstGeom prst="rect">
            <a:avLst/>
          </a:prstGeom>
          <a:noFill/>
          <a:ln w="9525">
            <a:noFill/>
            <a:miter lim="800000"/>
            <a:headEnd/>
            <a:tailEnd/>
          </a:ln>
        </p:spPr>
        <p:txBody>
          <a:bodyPr lIns="92595" tIns="46298" rIns="92595" bIns="46298" anchor="b"/>
          <a:lstStyle/>
          <a:p>
            <a:pPr algn="r" defTabSz="925416" eaLnBrk="0" hangingPunct="0"/>
            <a:fld id="{5FEA039B-B21D-461B-A951-464BFAB74257}" type="slidenum">
              <a:rPr lang="en-US" altLang="en-US" sz="800">
                <a:latin typeface="Times New Roman" pitchFamily="18" charset="0"/>
              </a:rPr>
              <a:pPr algn="r" defTabSz="925416" eaLnBrk="0" hangingPunct="0"/>
              <a:t>18</a:t>
            </a:fld>
            <a:endParaRPr lang="en-US" altLang="en-US" sz="800" dirty="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09528" indent="-209528">
              <a:buFontTx/>
              <a:buAutoNum type="arabicPeriod"/>
              <a:tabLst>
                <a:tab pos="114288" algn="l"/>
                <a:tab pos="228576" algn="l"/>
                <a:tab pos="400008" algn="l"/>
              </a:tabLst>
            </a:pPr>
            <a:r>
              <a:rPr lang="en-US" dirty="0" smtClean="0"/>
              <a:t>We are a </a:t>
            </a:r>
            <a:r>
              <a:rPr lang="en-US" b="1" dirty="0" smtClean="0"/>
              <a:t>local organization</a:t>
            </a:r>
            <a:r>
              <a:rPr lang="en-US" dirty="0" smtClean="0"/>
              <a:t> with deep roots in the community.</a:t>
            </a:r>
          </a:p>
          <a:p>
            <a:pPr marL="209528" indent="-209528">
              <a:buFontTx/>
              <a:buAutoNum type="arabicPeriod"/>
              <a:tabLst>
                <a:tab pos="114288" algn="l"/>
                <a:tab pos="228576" algn="l"/>
                <a:tab pos="400008" algn="l"/>
              </a:tabLst>
            </a:pPr>
            <a:r>
              <a:rPr lang="en-US" dirty="0" smtClean="0"/>
              <a:t>Our professional program staff has </a:t>
            </a:r>
            <a:r>
              <a:rPr lang="en-US" b="1" dirty="0" smtClean="0"/>
              <a:t>broad expertise</a:t>
            </a:r>
            <a:r>
              <a:rPr lang="en-US" dirty="0" smtClean="0"/>
              <a:t> regarding community issues and needs.</a:t>
            </a:r>
          </a:p>
          <a:p>
            <a:pPr marL="209528" indent="-209528">
              <a:buFontTx/>
              <a:buAutoNum type="arabicPeriod"/>
              <a:tabLst>
                <a:tab pos="114288" algn="l"/>
                <a:tab pos="228576" algn="l"/>
                <a:tab pos="400008" algn="l"/>
              </a:tabLst>
            </a:pPr>
            <a:r>
              <a:rPr lang="en-US" dirty="0" smtClean="0"/>
              <a:t>We provide highly </a:t>
            </a:r>
            <a:r>
              <a:rPr lang="en-US" b="1" dirty="0" smtClean="0"/>
              <a:t>personalized service</a:t>
            </a:r>
            <a:r>
              <a:rPr lang="en-US" dirty="0" smtClean="0"/>
              <a:t>, tailored to each individual’s charitable and financial interests.</a:t>
            </a:r>
          </a:p>
          <a:p>
            <a:pPr marL="209528" indent="-209528">
              <a:buFontTx/>
              <a:buAutoNum type="arabicPeriod"/>
              <a:tabLst>
                <a:tab pos="114288" algn="l"/>
                <a:tab pos="228576" algn="l"/>
                <a:tab pos="400008"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8" indent="-209528">
              <a:buFontTx/>
              <a:buAutoNum type="arabicPeriod"/>
              <a:tabLst>
                <a:tab pos="114288" algn="l"/>
                <a:tab pos="228576" algn="l"/>
                <a:tab pos="400008" algn="l"/>
              </a:tabLst>
            </a:pPr>
            <a:r>
              <a:rPr lang="en-US" dirty="0" smtClean="0"/>
              <a:t>We accept a wide </a:t>
            </a:r>
            <a:r>
              <a:rPr lang="en-US" b="1" dirty="0" smtClean="0"/>
              <a:t>variety of assets</a:t>
            </a:r>
            <a:r>
              <a:rPr lang="en-US" dirty="0" smtClean="0"/>
              <a:t>, and can facilitate even the most complex forms of giving.</a:t>
            </a:r>
          </a:p>
          <a:p>
            <a:pPr marL="209528" indent="-209528">
              <a:tabLst>
                <a:tab pos="114288" algn="l"/>
                <a:tab pos="228576" algn="l"/>
                <a:tab pos="400008" algn="l"/>
              </a:tabLst>
            </a:pPr>
            <a:endParaRPr lang="en-US" dirty="0" smtClean="0"/>
          </a:p>
          <a:p>
            <a:pPr marL="209528" indent="-209528">
              <a:tabLst>
                <a:tab pos="114288" algn="l"/>
                <a:tab pos="228576" algn="l"/>
                <a:tab pos="400008" algn="l"/>
              </a:tabLst>
            </a:pPr>
            <a:r>
              <a:rPr lang="en-US" dirty="0" smtClean="0"/>
              <a:t>	[</a:t>
            </a:r>
            <a:r>
              <a:rPr lang="en-US" u="sng" dirty="0" smtClean="0"/>
              <a:t>click</a:t>
            </a:r>
            <a:r>
              <a:rPr lang="en-US" dirty="0" smtClean="0"/>
              <a:t>]</a:t>
            </a:r>
          </a:p>
          <a:p>
            <a:pPr marL="209528" indent="-209528">
              <a:tabLst>
                <a:tab pos="114288" algn="l"/>
                <a:tab pos="228576" algn="l"/>
                <a:tab pos="400008" algn="l"/>
              </a:tabLst>
            </a:pPr>
            <a:endParaRPr lang="en-US" dirty="0" smtClean="0"/>
          </a:p>
        </p:txBody>
      </p:sp>
    </p:spTree>
    <p:extLst>
      <p:ext uri="{BB962C8B-B14F-4D97-AF65-F5344CB8AC3E}">
        <p14:creationId xmlns:p14="http://schemas.microsoft.com/office/powerpoint/2010/main" val="282390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5C810C2-5B4C-4730-A2B0-AE744C1AA327}" type="slidenum">
              <a:rPr lang="en-US" altLang="en-US" smtClean="0">
                <a:cs typeface="Arial" charset="0"/>
              </a:rPr>
              <a:pPr/>
              <a:t>2</a:t>
            </a:fld>
            <a:endParaRPr lang="en-US" altLang="en-US" smtClean="0">
              <a:cs typeface="Arial" charset="0"/>
            </a:endParaRPr>
          </a:p>
        </p:txBody>
      </p:sp>
      <p:sp>
        <p:nvSpPr>
          <p:cNvPr id="47107" name="Rectangle 10"/>
          <p:cNvSpPr>
            <a:spLocks noGrp="1" noRot="1" noChangeAspect="1" noChangeArrowheads="1" noTextEdit="1"/>
          </p:cNvSpPr>
          <p:nvPr>
            <p:ph type="sldImg"/>
          </p:nvPr>
        </p:nvSpPr>
        <p:spPr>
          <a:ln/>
        </p:spPr>
      </p:sp>
      <p:sp>
        <p:nvSpPr>
          <p:cNvPr id="47108"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extLst>
      <p:ext uri="{BB962C8B-B14F-4D97-AF65-F5344CB8AC3E}">
        <p14:creationId xmlns:p14="http://schemas.microsoft.com/office/powerpoint/2010/main" val="81951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3</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extLst>
      <p:ext uri="{BB962C8B-B14F-4D97-AF65-F5344CB8AC3E}">
        <p14:creationId xmlns:p14="http://schemas.microsoft.com/office/powerpoint/2010/main" val="42109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4</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37718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5</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89335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65575" y="8807450"/>
            <a:ext cx="3032125" cy="463550"/>
          </a:xfrm>
          <a:prstGeom prst="rect">
            <a:avLst/>
          </a:prstGeom>
          <a:noFill/>
          <a:ln w="9525">
            <a:noFill/>
            <a:miter lim="800000"/>
            <a:headEnd/>
            <a:tailEnd/>
          </a:ln>
        </p:spPr>
        <p:txBody>
          <a:bodyPr lIns="92605" tIns="46303" rIns="92605" bIns="46303" anchor="b"/>
          <a:lstStyle/>
          <a:p>
            <a:pPr algn="r" defTabSz="925513" eaLnBrk="0" hangingPunct="0"/>
            <a:fld id="{4912A715-C08A-44EF-9461-6EDBA1D91DE8}" type="slidenum">
              <a:rPr lang="en-US" altLang="en-US" sz="800">
                <a:latin typeface="Times New Roman" pitchFamily="18" charset="0"/>
              </a:rPr>
              <a:pPr algn="r" defTabSz="925513" eaLnBrk="0" hangingPunct="0"/>
              <a:t>6</a:t>
            </a:fld>
            <a:endParaRPr lang="en-US" altLang="en-US" sz="80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209550" indent="-209550">
              <a:buFontTx/>
              <a:buAutoNum type="arabicPeriod"/>
              <a:tabLst>
                <a:tab pos="114300" algn="l"/>
                <a:tab pos="228600" algn="l"/>
                <a:tab pos="400050" algn="l"/>
              </a:tabLst>
            </a:pPr>
            <a:r>
              <a:rPr lang="en-US" smtClean="0"/>
              <a:t>We are a </a:t>
            </a:r>
            <a:r>
              <a:rPr lang="en-US" b="1" smtClean="0"/>
              <a:t>local organization</a:t>
            </a:r>
            <a:r>
              <a:rPr lang="en-US" smtClean="0"/>
              <a:t> with deep roots in the community.</a:t>
            </a:r>
          </a:p>
          <a:p>
            <a:pPr marL="209550" indent="-209550">
              <a:buFontTx/>
              <a:buAutoNum type="arabicPeriod"/>
              <a:tabLst>
                <a:tab pos="114300" algn="l"/>
                <a:tab pos="228600" algn="l"/>
                <a:tab pos="400050" algn="l"/>
              </a:tabLst>
            </a:pPr>
            <a:r>
              <a:rPr lang="en-US" smtClean="0"/>
              <a:t>Our professional program staff has </a:t>
            </a:r>
            <a:r>
              <a:rPr lang="en-US" b="1" smtClean="0"/>
              <a:t>broad expertise</a:t>
            </a:r>
            <a:r>
              <a:rPr lang="en-US" smtClean="0"/>
              <a:t> regarding community issues and needs.</a:t>
            </a:r>
          </a:p>
          <a:p>
            <a:pPr marL="209550" indent="-209550">
              <a:buFontTx/>
              <a:buAutoNum type="arabicPeriod"/>
              <a:tabLst>
                <a:tab pos="114300" algn="l"/>
                <a:tab pos="228600" algn="l"/>
                <a:tab pos="400050" algn="l"/>
              </a:tabLst>
            </a:pPr>
            <a:r>
              <a:rPr lang="en-US" smtClean="0"/>
              <a:t>We provide highly </a:t>
            </a:r>
            <a:r>
              <a:rPr lang="en-US" b="1" smtClean="0"/>
              <a:t>personalized service</a:t>
            </a:r>
            <a:r>
              <a:rPr lang="en-US" smtClean="0"/>
              <a:t>, tailored to each individual’s charitable and financial interests.</a:t>
            </a:r>
          </a:p>
          <a:p>
            <a:pPr marL="209550" indent="-209550">
              <a:buFontTx/>
              <a:buAutoNum type="arabicPeriod"/>
              <a:tabLst>
                <a:tab pos="114300" algn="l"/>
                <a:tab pos="228600" algn="l"/>
                <a:tab pos="400050" algn="l"/>
              </a:tabLst>
            </a:pPr>
            <a:r>
              <a:rPr lang="en-US" smtClean="0"/>
              <a:t>Our </a:t>
            </a:r>
            <a:r>
              <a:rPr lang="en-US" b="1" smtClean="0"/>
              <a:t>Donor Advised Funds</a:t>
            </a:r>
            <a:r>
              <a:rPr lang="en-US" smtClean="0"/>
              <a:t> help people invest in the causes they care</a:t>
            </a:r>
            <a:br>
              <a:rPr lang="en-US" smtClean="0"/>
            </a:br>
            <a:r>
              <a:rPr lang="en-US" smtClean="0"/>
              <a:t>about most.</a:t>
            </a:r>
          </a:p>
          <a:p>
            <a:pPr marL="209550" indent="-209550">
              <a:buFontTx/>
              <a:buAutoNum type="arabicPeriod"/>
              <a:tabLst>
                <a:tab pos="114300" algn="l"/>
                <a:tab pos="228600" algn="l"/>
                <a:tab pos="400050" algn="l"/>
              </a:tabLst>
            </a:pPr>
            <a:r>
              <a:rPr lang="en-US" smtClean="0"/>
              <a:t>We accept a wide </a:t>
            </a:r>
            <a:r>
              <a:rPr lang="en-US" b="1" smtClean="0"/>
              <a:t>variety of assets</a:t>
            </a:r>
            <a:r>
              <a:rPr lang="en-US" smtClean="0"/>
              <a:t>, and can facilitate even the most complex forms of giving.</a:t>
            </a:r>
          </a:p>
          <a:p>
            <a:pPr marL="209550" indent="-209550">
              <a:tabLst>
                <a:tab pos="114300" algn="l"/>
                <a:tab pos="228600" algn="l"/>
                <a:tab pos="400050" algn="l"/>
              </a:tabLst>
            </a:pPr>
            <a:endParaRPr lang="en-US" smtClean="0"/>
          </a:p>
          <a:p>
            <a:pPr marL="209550" indent="-209550">
              <a:tabLst>
                <a:tab pos="114300" algn="l"/>
                <a:tab pos="228600" algn="l"/>
                <a:tab pos="400050" algn="l"/>
              </a:tabLst>
            </a:pPr>
            <a:r>
              <a:rPr lang="en-US" smtClean="0"/>
              <a:t>	[</a:t>
            </a:r>
            <a:r>
              <a:rPr lang="en-US" u="sng" smtClean="0"/>
              <a:t>click</a:t>
            </a:r>
            <a:r>
              <a:rPr lang="en-US" smtClean="0"/>
              <a:t>]</a:t>
            </a:r>
          </a:p>
          <a:p>
            <a:pPr marL="209550" indent="-209550">
              <a:tabLst>
                <a:tab pos="114300" algn="l"/>
                <a:tab pos="228600" algn="l"/>
                <a:tab pos="400050" algn="l"/>
              </a:tabLst>
            </a:pPr>
            <a:endParaRPr lang="en-US" smtClean="0"/>
          </a:p>
        </p:txBody>
      </p:sp>
    </p:spTree>
    <p:extLst>
      <p:ext uri="{BB962C8B-B14F-4D97-AF65-F5344CB8AC3E}">
        <p14:creationId xmlns:p14="http://schemas.microsoft.com/office/powerpoint/2010/main" val="403486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7</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extLst>
      <p:ext uri="{BB962C8B-B14F-4D97-AF65-F5344CB8AC3E}">
        <p14:creationId xmlns:p14="http://schemas.microsoft.com/office/powerpoint/2010/main" val="1238019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AFADCBD-B5F3-470B-9688-C92353D80FA0}" type="slidenum">
              <a:rPr lang="en-US" altLang="en-US" smtClean="0">
                <a:cs typeface="Arial" charset="0"/>
              </a:rPr>
              <a:pPr/>
              <a:t>8</a:t>
            </a:fld>
            <a:endParaRPr lang="en-US" altLang="en-US" smtClean="0">
              <a:cs typeface="Arial" charset="0"/>
            </a:endParaRPr>
          </a:p>
        </p:txBody>
      </p:sp>
      <p:sp>
        <p:nvSpPr>
          <p:cNvPr id="48131" name="Rectangle 10"/>
          <p:cNvSpPr>
            <a:spLocks noGrp="1" noRot="1" noChangeAspect="1" noChangeArrowheads="1" noTextEdit="1"/>
          </p:cNvSpPr>
          <p:nvPr>
            <p:ph type="sldImg"/>
          </p:nvPr>
        </p:nvSpPr>
        <p:spPr>
          <a:ln/>
        </p:spPr>
      </p:sp>
      <p:sp>
        <p:nvSpPr>
          <p:cNvPr id="48132" name="Rectangle 12"/>
          <p:cNvSpPr>
            <a:spLocks noGrp="1" noChangeArrowheads="1"/>
          </p:cNvSpPr>
          <p:nvPr>
            <p:ph type="body" idx="1"/>
          </p:nvPr>
        </p:nvSpPr>
        <p:spPr>
          <a:noFill/>
          <a:ln/>
        </p:spPr>
        <p:txBody>
          <a:bodyPr/>
          <a:lstStyle/>
          <a:p>
            <a:pPr>
              <a:buFont typeface="Symbol" pitchFamily="18" charset="2"/>
              <a:buNone/>
              <a:tabLst/>
            </a:pPr>
            <a:r>
              <a:rPr lang="en-US" smtClean="0"/>
              <a:t>(Customize this slide with your community foundation identity)</a:t>
            </a:r>
          </a:p>
          <a:p>
            <a:pPr>
              <a:buFont typeface="Symbol" pitchFamily="18" charset="2"/>
              <a:buChar char="·"/>
              <a:tabLst/>
            </a:pPr>
            <a:r>
              <a:rPr lang="en-US" smtClean="0"/>
              <a:t>Thank you for taking time to meet with me today.</a:t>
            </a:r>
          </a:p>
          <a:p>
            <a:pPr>
              <a:buFont typeface="Symbol" pitchFamily="18" charset="2"/>
              <a:buChar char="·"/>
              <a:tabLst/>
            </a:pPr>
            <a:r>
              <a:rPr lang="en-US" smtClean="0"/>
              <a:t>We are the [</a:t>
            </a:r>
            <a:r>
              <a:rPr lang="en-US" u="sng" smtClean="0"/>
              <a:t>your local foundation name</a:t>
            </a:r>
            <a:r>
              <a:rPr lang="en-US" smtClean="0"/>
              <a:t>]... </a:t>
            </a:r>
            <a:r>
              <a:rPr lang="en-US" i="1" smtClean="0"/>
              <a:t>your</a:t>
            </a:r>
            <a:r>
              <a:rPr lang="en-US" smtClean="0"/>
              <a:t> community foundation. And we are here...</a:t>
            </a:r>
          </a:p>
          <a:p>
            <a:pPr>
              <a:buFont typeface="Symbol" pitchFamily="18" charset="2"/>
              <a:buChar char="·"/>
              <a:tabLst/>
            </a:pPr>
            <a:r>
              <a:rPr lang="en-US" smtClean="0"/>
              <a:t>“For </a:t>
            </a:r>
            <a:r>
              <a:rPr lang="en-US" b="1" smtClean="0"/>
              <a:t>good</a:t>
            </a:r>
            <a:r>
              <a:rPr lang="en-US" smtClean="0"/>
              <a:t>. For </a:t>
            </a:r>
            <a:r>
              <a:rPr lang="en-US" b="1" smtClean="0"/>
              <a:t>ever</a:t>
            </a:r>
            <a:r>
              <a:rPr lang="en-US" smtClean="0"/>
              <a:t>.” This phrase lies at the heart of what I’d like to address with you today... it’s what community foundations are all about.  </a:t>
            </a:r>
          </a:p>
          <a:p>
            <a:pPr>
              <a:buFont typeface="Symbol" pitchFamily="18" charset="2"/>
              <a:buChar char="·"/>
              <a:tabLst/>
            </a:pPr>
            <a:r>
              <a:rPr lang="en-US" smtClean="0"/>
              <a:t>My point in talking with you today is that if you choose to give, and do so effectively, you should consider your values, your reasons for giving, your goals (philanthropic and financial), and create a plan. We have with us today a person representing one of the means of strategic giving you have available to you — your local community foundation. </a:t>
            </a:r>
          </a:p>
          <a:p>
            <a:pPr>
              <a:buFont typeface="Symbol" pitchFamily="18" charset="2"/>
              <a:buChar char="·"/>
              <a:tabLst/>
            </a:pPr>
            <a:r>
              <a:rPr lang="en-US" smtClean="0"/>
              <a:t>Your community foundation can help you realize your goals and deliver you customized personalized service as you work to achieve them. Here to speak with us today is [name of community foundation presenter], [title/role] of [your local foundation name]. I think that you will find [his/her] presentation useful as you consider how you’d like to get involved and give back.</a:t>
            </a:r>
          </a:p>
          <a:p>
            <a:pPr>
              <a:buFont typeface="Symbol" pitchFamily="18" charset="2"/>
              <a:buNone/>
              <a:tabLst/>
            </a:pPr>
            <a:endParaRPr lang="en-US" smtClean="0"/>
          </a:p>
          <a:p>
            <a:pPr>
              <a:buFont typeface="Symbol" pitchFamily="18" charset="2"/>
              <a:buNone/>
              <a:tabLst/>
            </a:pPr>
            <a:r>
              <a:rPr lang="en-US" smtClean="0"/>
              <a:t>	[</a:t>
            </a:r>
            <a:r>
              <a:rPr lang="en-US" u="sng" smtClean="0"/>
              <a:t>click</a:t>
            </a:r>
            <a:r>
              <a:rPr lang="en-US" smtClean="0"/>
              <a:t>]</a:t>
            </a:r>
          </a:p>
          <a:p>
            <a:pPr>
              <a:buFont typeface="Symbol" pitchFamily="18" charset="2"/>
              <a:buNone/>
              <a:tabLst/>
            </a:pPr>
            <a:endParaRPr lang="en-US" u="sng" smtClean="0"/>
          </a:p>
          <a:p>
            <a:pPr>
              <a:buFont typeface="Symbol" pitchFamily="18" charset="2"/>
              <a:buNone/>
              <a:tabLst/>
            </a:pPr>
            <a:endParaRPr lang="en-US" u="sng" smtClean="0"/>
          </a:p>
        </p:txBody>
      </p:sp>
    </p:spTree>
    <p:extLst>
      <p:ext uri="{BB962C8B-B14F-4D97-AF65-F5344CB8AC3E}">
        <p14:creationId xmlns:p14="http://schemas.microsoft.com/office/powerpoint/2010/main" val="106866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53D8B-EA9C-4DDC-8720-945F86BB7A0C}" type="slidenum">
              <a:rPr lang="en-US" altLang="en-US" smtClean="0">
                <a:cs typeface="Arial" charset="0"/>
              </a:rPr>
              <a:pPr/>
              <a:t>9</a:t>
            </a:fld>
            <a:endParaRPr lang="en-US"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a:buFont typeface="Symbol" pitchFamily="18" charset="2"/>
              <a:buNone/>
            </a:pPr>
            <a:r>
              <a:rPr lang="en-US" smtClean="0"/>
              <a:t>(Customize this slide with information on your funds and grantmaking, </a:t>
            </a:r>
          </a:p>
          <a:p>
            <a:pPr>
              <a:spcBef>
                <a:spcPct val="0"/>
              </a:spcBef>
              <a:buFont typeface="Symbol" pitchFamily="18" charset="2"/>
              <a:buNone/>
            </a:pPr>
            <a:r>
              <a:rPr lang="en-US" smtClean="0"/>
              <a:t>as well as your logo)</a:t>
            </a:r>
          </a:p>
          <a:p>
            <a:pPr>
              <a:buFont typeface="Symbol" pitchFamily="18" charset="2"/>
              <a:buNone/>
            </a:pPr>
            <a:r>
              <a:rPr lang="en-US" smtClean="0"/>
              <a:t>[</a:t>
            </a:r>
            <a:r>
              <a:rPr lang="en-US" u="sng" smtClean="0"/>
              <a:t>logo appears on screen - click to bring up facts]</a:t>
            </a:r>
            <a:r>
              <a:rPr lang="en-US" smtClean="0"/>
              <a:t> </a:t>
            </a:r>
          </a:p>
          <a:p>
            <a:pPr>
              <a:buFont typeface="Symbol" pitchFamily="18" charset="2"/>
              <a:buChar char="·"/>
            </a:pPr>
            <a:r>
              <a:rPr lang="en-US" u="sng" smtClean="0"/>
              <a:t>[Your local foundation name]</a:t>
            </a:r>
            <a:r>
              <a:rPr lang="en-US" smtClean="0"/>
              <a:t> has more than </a:t>
            </a:r>
            <a:r>
              <a:rPr lang="en-US" u="sng" smtClean="0"/>
              <a:t>[ insert number</a:t>
            </a:r>
            <a:r>
              <a:rPr lang="en-US" smtClean="0"/>
              <a:t>] funds.</a:t>
            </a:r>
          </a:p>
          <a:p>
            <a:pPr>
              <a:buFont typeface="Symbol" pitchFamily="18" charset="2"/>
              <a:buChar char="·"/>
            </a:pPr>
            <a:r>
              <a:rPr lang="en-US" u="sng" smtClean="0"/>
              <a:t>[$$ insert number</a:t>
            </a:r>
            <a:r>
              <a:rPr lang="en-US" smtClean="0"/>
              <a:t>] in endowed assets.</a:t>
            </a:r>
          </a:p>
          <a:p>
            <a:pPr>
              <a:buFont typeface="Symbol" pitchFamily="18" charset="2"/>
              <a:buChar char="·"/>
            </a:pPr>
            <a:r>
              <a:rPr lang="en-US" smtClean="0"/>
              <a:t>More than </a:t>
            </a:r>
            <a:r>
              <a:rPr lang="en-US" u="sng" smtClean="0"/>
              <a:t>[insert $$ number</a:t>
            </a:r>
            <a:r>
              <a:rPr lang="en-US" smtClean="0"/>
              <a:t>] in annual grants.</a:t>
            </a:r>
          </a:p>
          <a:p>
            <a:pPr>
              <a:buFont typeface="Symbol" pitchFamily="18" charset="2"/>
              <a:buChar char="·"/>
            </a:pPr>
            <a:r>
              <a:rPr lang="en-US" smtClean="0"/>
              <a:t>And cumulative grants — total grants awarded since our inception — of nearly </a:t>
            </a:r>
            <a:r>
              <a:rPr lang="en-US" u="sng" smtClean="0"/>
              <a:t>[insert $$ number</a:t>
            </a:r>
            <a:r>
              <a:rPr lang="en-US" smtClean="0"/>
              <a:t>].</a:t>
            </a:r>
          </a:p>
          <a:p>
            <a:pPr>
              <a:buFont typeface="Symbol" pitchFamily="18" charset="2"/>
              <a:buChar char="·"/>
            </a:pPr>
            <a:r>
              <a:rPr lang="en-US" u="sng" smtClean="0"/>
              <a:t>[You may want to talk about prudent investment practices and statistics on the growth of your local foundation here. This information on grants and financial performance helps you establish credibility and trust with your audience.]</a:t>
            </a:r>
            <a:r>
              <a:rPr lang="en-US" smtClean="0"/>
              <a:t> </a:t>
            </a:r>
          </a:p>
          <a:p>
            <a:pPr>
              <a:buFont typeface="Symbol" pitchFamily="18" charset="2"/>
              <a:buChar char="·"/>
            </a:pPr>
            <a:endParaRPr lang="en-US" smtClean="0"/>
          </a:p>
          <a:p>
            <a:pPr>
              <a:buFont typeface="Symbol" pitchFamily="18" charset="2"/>
              <a:buNone/>
            </a:pPr>
            <a:r>
              <a:rPr lang="en-US" smtClean="0"/>
              <a:t>	[</a:t>
            </a:r>
            <a:r>
              <a:rPr lang="en-US" u="sng" smtClean="0"/>
              <a:t>click</a:t>
            </a:r>
            <a:r>
              <a:rPr lang="en-US" smtClean="0"/>
              <a:t>]</a:t>
            </a:r>
          </a:p>
          <a:p>
            <a:pPr>
              <a:buFont typeface="Symbol" pitchFamily="18" charset="2"/>
              <a:buChar char="·"/>
            </a:pPr>
            <a:endParaRPr lang="en-US" smtClean="0"/>
          </a:p>
        </p:txBody>
      </p:sp>
    </p:spTree>
    <p:extLst>
      <p:ext uri="{BB962C8B-B14F-4D97-AF65-F5344CB8AC3E}">
        <p14:creationId xmlns:p14="http://schemas.microsoft.com/office/powerpoint/2010/main" val="2556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36253"/>
            <a:ext cx="7086600" cy="151343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47426"/>
            <a:ext cx="6400800" cy="239137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97729" y="6487246"/>
            <a:ext cx="2393071" cy="234229"/>
          </a:xfrm>
        </p:spPr>
        <p:txBody>
          <a:bodyPr/>
          <a:lstStyle>
            <a:lvl1pPr>
              <a:defRPr sz="1000"/>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11"/>
          </p:nvPr>
        </p:nvSpPr>
        <p:spPr>
          <a:xfrm>
            <a:off x="3124200" y="6487246"/>
            <a:ext cx="2895600" cy="234229"/>
          </a:xfrm>
        </p:spPr>
        <p:txBody>
          <a:bodyPr/>
          <a:lstStyle>
            <a:lvl1pPr>
              <a:defRPr sz="1000"/>
            </a:lvl1pPr>
          </a:lstStyle>
          <a:p>
            <a:endParaRPr lang="en-US" dirty="0"/>
          </a:p>
        </p:txBody>
      </p:sp>
      <p:sp>
        <p:nvSpPr>
          <p:cNvPr id="6" name="Slide Number Placeholder 5"/>
          <p:cNvSpPr>
            <a:spLocks noGrp="1"/>
          </p:cNvSpPr>
          <p:nvPr>
            <p:ph type="sldNum" sz="quarter" idx="12"/>
          </p:nvPr>
        </p:nvSpPr>
        <p:spPr>
          <a:xfrm>
            <a:off x="6553200" y="6487246"/>
            <a:ext cx="2443454" cy="234229"/>
          </a:xfrm>
        </p:spPr>
        <p:txBody>
          <a:bodyPr/>
          <a:lstStyle>
            <a:lvl1pPr>
              <a:defRPr sz="1000"/>
            </a:lvl1pPr>
          </a:lstStyle>
          <a:p>
            <a:fld id="{5A1B3BB4-3723-C04C-9A28-47047A8C05C4}" type="slidenum">
              <a:rPr lang="en-US" smtClean="0"/>
              <a:pPr/>
              <a:t>‹#›</a:t>
            </a:fld>
            <a:endParaRPr lang="en-US" dirty="0"/>
          </a:p>
        </p:txBody>
      </p:sp>
    </p:spTree>
    <p:extLst>
      <p:ext uri="{BB962C8B-B14F-4D97-AF65-F5344CB8AC3E}">
        <p14:creationId xmlns:p14="http://schemas.microsoft.com/office/powerpoint/2010/main" val="3402687701"/>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36253"/>
            <a:ext cx="7086600" cy="151343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47426"/>
            <a:ext cx="6400800" cy="239137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97729" y="6487246"/>
            <a:ext cx="2393071" cy="234229"/>
          </a:xfrm>
        </p:spPr>
        <p:txBody>
          <a:bodyPr/>
          <a:lstStyle>
            <a:lvl1pPr>
              <a:defRPr sz="1000"/>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11"/>
          </p:nvPr>
        </p:nvSpPr>
        <p:spPr>
          <a:xfrm>
            <a:off x="3124200" y="6487246"/>
            <a:ext cx="2895600" cy="234229"/>
          </a:xfrm>
        </p:spPr>
        <p:txBody>
          <a:bodyPr/>
          <a:lstStyle>
            <a:lvl1pPr>
              <a:defRPr sz="1000"/>
            </a:lvl1pPr>
          </a:lstStyle>
          <a:p>
            <a:endParaRPr lang="en-US" dirty="0"/>
          </a:p>
        </p:txBody>
      </p:sp>
      <p:sp>
        <p:nvSpPr>
          <p:cNvPr id="6" name="Slide Number Placeholder 5"/>
          <p:cNvSpPr>
            <a:spLocks noGrp="1"/>
          </p:cNvSpPr>
          <p:nvPr>
            <p:ph type="sldNum" sz="quarter" idx="12"/>
          </p:nvPr>
        </p:nvSpPr>
        <p:spPr>
          <a:xfrm>
            <a:off x="6553200" y="6487246"/>
            <a:ext cx="2443454" cy="234229"/>
          </a:xfrm>
        </p:spPr>
        <p:txBody>
          <a:bodyPr/>
          <a:lstStyle>
            <a:lvl1pPr>
              <a:defRPr sz="1000"/>
            </a:lvl1pPr>
          </a:lstStyle>
          <a:p>
            <a:fld id="{5A1B3BB4-3723-C04C-9A28-47047A8C05C4}" type="slidenum">
              <a:rPr lang="en-US" smtClean="0"/>
              <a:pPr/>
              <a:t>‹#›</a:t>
            </a:fld>
            <a:endParaRPr lang="en-US" dirty="0"/>
          </a:p>
        </p:txBody>
      </p:sp>
    </p:spTree>
    <p:extLst>
      <p:ext uri="{BB962C8B-B14F-4D97-AF65-F5344CB8AC3E}">
        <p14:creationId xmlns:p14="http://schemas.microsoft.com/office/powerpoint/2010/main" val="372822617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477FF-CA92-A34F-9231-14560148F7AF}"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87966940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350289"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63502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477FF-CA92-A34F-9231-14560148F7AF}"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3312922355"/>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594" y="2547746"/>
            <a:ext cx="3583206"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47746"/>
            <a:ext cx="4038600"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2315244083"/>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82174" y="2448877"/>
            <a:ext cx="3615214"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2174" y="3270241"/>
            <a:ext cx="3615214"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48877"/>
            <a:ext cx="4041775"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70241"/>
            <a:ext cx="4041775"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5477FF-CA92-A34F-9231-14560148F7AF}"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910229678"/>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7038" y="988678"/>
            <a:ext cx="6791221" cy="14602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5477FF-CA92-A34F-9231-14560148F7AF}"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2742011158"/>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77FF-CA92-A34F-9231-14560148F7AF}"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704611311"/>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4" y="1057124"/>
            <a:ext cx="1845470"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7124"/>
            <a:ext cx="5111750" cy="506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20044" y="2219174"/>
            <a:ext cx="1845469" cy="3906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208515068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65861"/>
            <a:ext cx="5486400" cy="3761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303539043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36253"/>
            <a:ext cx="7086600" cy="151343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47426"/>
            <a:ext cx="6400800" cy="2391374"/>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97729" y="6487246"/>
            <a:ext cx="2393071" cy="234229"/>
          </a:xfrm>
        </p:spPr>
        <p:txBody>
          <a:bodyPr/>
          <a:lstStyle>
            <a:lvl1pPr>
              <a:defRPr sz="1000"/>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11"/>
          </p:nvPr>
        </p:nvSpPr>
        <p:spPr>
          <a:xfrm>
            <a:off x="3124200" y="6487246"/>
            <a:ext cx="2895600" cy="234229"/>
          </a:xfrm>
        </p:spPr>
        <p:txBody>
          <a:bodyPr/>
          <a:lstStyle>
            <a:lvl1pPr>
              <a:defRPr sz="1000"/>
            </a:lvl1pPr>
          </a:lstStyle>
          <a:p>
            <a:endParaRPr lang="en-US" dirty="0"/>
          </a:p>
        </p:txBody>
      </p:sp>
      <p:sp>
        <p:nvSpPr>
          <p:cNvPr id="6" name="Slide Number Placeholder 5"/>
          <p:cNvSpPr>
            <a:spLocks noGrp="1"/>
          </p:cNvSpPr>
          <p:nvPr>
            <p:ph type="sldNum" sz="quarter" idx="12"/>
          </p:nvPr>
        </p:nvSpPr>
        <p:spPr>
          <a:xfrm>
            <a:off x="6553200" y="6487246"/>
            <a:ext cx="2443454" cy="234229"/>
          </a:xfrm>
        </p:spPr>
        <p:txBody>
          <a:bodyPr/>
          <a:lstStyle>
            <a:lvl1pPr>
              <a:defRPr sz="1000"/>
            </a:lvl1pPr>
          </a:lstStyle>
          <a:p>
            <a:fld id="{5A1B3BB4-3723-C04C-9A28-47047A8C05C4}" type="slidenum">
              <a:rPr lang="en-US" smtClean="0"/>
              <a:pPr/>
              <a:t>‹#›</a:t>
            </a:fld>
            <a:endParaRPr lang="en-US" dirty="0"/>
          </a:p>
        </p:txBody>
      </p:sp>
    </p:spTree>
    <p:extLst>
      <p:ext uri="{BB962C8B-B14F-4D97-AF65-F5344CB8AC3E}">
        <p14:creationId xmlns:p14="http://schemas.microsoft.com/office/powerpoint/2010/main" val="29747681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E2CDD-B6AF-481C-A37B-CBCB9930E25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DCD036F-63F0-4906-A8D0-947C71B672DB}" type="slidenum">
              <a:rPr lang="en-US" altLang="en-US" smtClean="0"/>
              <a:pPr>
                <a:defRPr/>
              </a:pPr>
              <a:t>‹#›</a:t>
            </a:fld>
            <a:endParaRPr lang="en-US" altLang="en-US"/>
          </a:p>
        </p:txBody>
      </p:sp>
    </p:spTree>
    <p:extLst>
      <p:ext uri="{BB962C8B-B14F-4D97-AF65-F5344CB8AC3E}">
        <p14:creationId xmlns:p14="http://schemas.microsoft.com/office/powerpoint/2010/main" val="2688337799"/>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477FF-CA92-A34F-9231-14560148F7AF}"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496850655"/>
      </p:ext>
    </p:extLst>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350289"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63502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477FF-CA92-A34F-9231-14560148F7AF}"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62553730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594" y="2547746"/>
            <a:ext cx="3583206"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47746"/>
            <a:ext cx="4038600"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822746412"/>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82174" y="2448877"/>
            <a:ext cx="3615214"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2174" y="3270241"/>
            <a:ext cx="3615214"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48877"/>
            <a:ext cx="4041775"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70241"/>
            <a:ext cx="4041775"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5477FF-CA92-A34F-9231-14560148F7AF}"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841686125"/>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7038" y="988678"/>
            <a:ext cx="6791221" cy="14602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5477FF-CA92-A34F-9231-14560148F7AF}"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955641760"/>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77FF-CA92-A34F-9231-14560148F7AF}"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47919053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4" y="1057124"/>
            <a:ext cx="1845470"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7124"/>
            <a:ext cx="5111750" cy="506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20044" y="2219174"/>
            <a:ext cx="1845469" cy="3906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576939226"/>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65861"/>
            <a:ext cx="5486400" cy="3761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477FF-CA92-A34F-9231-14560148F7AF}"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B3BB4-3723-C04C-9A28-47047A8C05C4}" type="slidenum">
              <a:rPr lang="en-US" smtClean="0"/>
              <a:t>‹#›</a:t>
            </a:fld>
            <a:endParaRPr lang="en-US"/>
          </a:p>
        </p:txBody>
      </p:sp>
    </p:spTree>
    <p:extLst>
      <p:ext uri="{BB962C8B-B14F-4D97-AF65-F5344CB8AC3E}">
        <p14:creationId xmlns:p14="http://schemas.microsoft.com/office/powerpoint/2010/main" val="16926831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350289"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635028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E2CDD-B6AF-481C-A37B-CBCB9930E255}"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8682ECB-32AD-402A-8B7D-A10B3FFD8214}" type="slidenum">
              <a:rPr lang="en-US" altLang="en-US" smtClean="0"/>
              <a:pPr>
                <a:defRPr/>
              </a:pPr>
              <a:t>‹#›</a:t>
            </a:fld>
            <a:endParaRPr lang="en-US" altLang="en-US"/>
          </a:p>
        </p:txBody>
      </p:sp>
    </p:spTree>
    <p:extLst>
      <p:ext uri="{BB962C8B-B14F-4D97-AF65-F5344CB8AC3E}">
        <p14:creationId xmlns:p14="http://schemas.microsoft.com/office/powerpoint/2010/main" val="392540865"/>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594" y="2547746"/>
            <a:ext cx="3583206"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47746"/>
            <a:ext cx="4038600" cy="35784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FE2CDD-B6AF-481C-A37B-CBCB9930E25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1810F1F0-ED8F-47CD-8BC7-FF99AF014103}" type="slidenum">
              <a:rPr lang="en-US" altLang="en-US" smtClean="0"/>
              <a:pPr>
                <a:defRPr/>
              </a:pPr>
              <a:t>‹#›</a:t>
            </a:fld>
            <a:endParaRPr lang="en-US" altLang="en-US"/>
          </a:p>
        </p:txBody>
      </p:sp>
    </p:spTree>
    <p:extLst>
      <p:ext uri="{BB962C8B-B14F-4D97-AF65-F5344CB8AC3E}">
        <p14:creationId xmlns:p14="http://schemas.microsoft.com/office/powerpoint/2010/main" val="79608038"/>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82174" y="2448877"/>
            <a:ext cx="3615214"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82174" y="3270241"/>
            <a:ext cx="3615214"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448877"/>
            <a:ext cx="4041775" cy="821363"/>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70241"/>
            <a:ext cx="4041775" cy="30725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FE2CDD-B6AF-481C-A37B-CBCB9930E255}"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63662DE-D9E6-4D9B-AD37-1F8D92083460}" type="slidenum">
              <a:rPr lang="en-US" altLang="en-US" smtClean="0"/>
              <a:pPr>
                <a:defRPr/>
              </a:pPr>
              <a:t>‹#›</a:t>
            </a:fld>
            <a:endParaRPr lang="en-US" altLang="en-US"/>
          </a:p>
        </p:txBody>
      </p:sp>
    </p:spTree>
    <p:extLst>
      <p:ext uri="{BB962C8B-B14F-4D97-AF65-F5344CB8AC3E}">
        <p14:creationId xmlns:p14="http://schemas.microsoft.com/office/powerpoint/2010/main" val="3639886042"/>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7038" y="988678"/>
            <a:ext cx="6791221" cy="14602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FE2CDD-B6AF-481C-A37B-CBCB9930E255}"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B7E7DAF-893F-44E4-8EE6-605433FFABFB}" type="slidenum">
              <a:rPr lang="en-US" altLang="en-US" smtClean="0"/>
              <a:pPr>
                <a:defRPr/>
              </a:pPr>
              <a:t>‹#›</a:t>
            </a:fld>
            <a:endParaRPr lang="en-US" altLang="en-US"/>
          </a:p>
        </p:txBody>
      </p:sp>
    </p:spTree>
    <p:extLst>
      <p:ext uri="{BB962C8B-B14F-4D97-AF65-F5344CB8AC3E}">
        <p14:creationId xmlns:p14="http://schemas.microsoft.com/office/powerpoint/2010/main" val="1011568442"/>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E2CDD-B6AF-481C-A37B-CBCB9930E255}"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FE6B717-8D9D-46F1-B7A5-67AC363FB0C9}" type="slidenum">
              <a:rPr lang="en-US" altLang="en-US" smtClean="0"/>
              <a:pPr>
                <a:defRPr/>
              </a:pPr>
              <a:t>‹#›</a:t>
            </a:fld>
            <a:endParaRPr lang="en-US" altLang="en-US"/>
          </a:p>
        </p:txBody>
      </p:sp>
    </p:spTree>
    <p:extLst>
      <p:ext uri="{BB962C8B-B14F-4D97-AF65-F5344CB8AC3E}">
        <p14:creationId xmlns:p14="http://schemas.microsoft.com/office/powerpoint/2010/main" val="3908530021"/>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4" y="1057124"/>
            <a:ext cx="1845470" cy="1162050"/>
          </a:xfrm>
        </p:spPr>
        <p:txBody>
          <a:bodyPr anchor="t"/>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57124"/>
            <a:ext cx="5111750" cy="506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20044" y="2219174"/>
            <a:ext cx="1845469" cy="3906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E2CDD-B6AF-481C-A37B-CBCB9930E25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2DB1934-74F5-41FC-B738-C8158ED41AA7}" type="slidenum">
              <a:rPr lang="en-US" altLang="en-US" smtClean="0"/>
              <a:pPr>
                <a:defRPr/>
              </a:pPr>
              <a:t>‹#›</a:t>
            </a:fld>
            <a:endParaRPr lang="en-US" altLang="en-US"/>
          </a:p>
        </p:txBody>
      </p:sp>
    </p:spTree>
    <p:extLst>
      <p:ext uri="{BB962C8B-B14F-4D97-AF65-F5344CB8AC3E}">
        <p14:creationId xmlns:p14="http://schemas.microsoft.com/office/powerpoint/2010/main" val="1311816434"/>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65861"/>
            <a:ext cx="5486400" cy="3761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E2CDD-B6AF-481C-A37B-CBCB9930E255}"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4993DE7-ABBA-4E68-B417-88C9F70E5C0F}" type="slidenum">
              <a:rPr lang="en-US" altLang="en-US" smtClean="0"/>
              <a:pPr>
                <a:defRPr/>
              </a:pPr>
              <a:t>‹#›</a:t>
            </a:fld>
            <a:endParaRPr lang="en-US" altLang="en-US"/>
          </a:p>
        </p:txBody>
      </p:sp>
    </p:spTree>
    <p:extLst>
      <p:ext uri="{BB962C8B-B14F-4D97-AF65-F5344CB8AC3E}">
        <p14:creationId xmlns:p14="http://schemas.microsoft.com/office/powerpoint/2010/main" val="2990529178"/>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7038" y="783336"/>
            <a:ext cx="6791221" cy="166554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97039" y="2289169"/>
            <a:ext cx="6791220" cy="38369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519" y="6510062"/>
            <a:ext cx="2408281" cy="255863"/>
          </a:xfrm>
          <a:prstGeom prst="rect">
            <a:avLst/>
          </a:prstGeom>
        </p:spPr>
        <p:txBody>
          <a:bodyPr vert="horz" lIns="91440" tIns="45720" rIns="91440" bIns="45720" rtlCol="0" anchor="ctr"/>
          <a:lstStyle>
            <a:lvl1pPr algn="l">
              <a:defRPr sz="1000">
                <a:solidFill>
                  <a:schemeClr val="tx1">
                    <a:tint val="75000"/>
                  </a:schemeClr>
                </a:solidFill>
              </a:defRPr>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3"/>
          </p:nvPr>
        </p:nvSpPr>
        <p:spPr>
          <a:xfrm>
            <a:off x="3124200" y="6510062"/>
            <a:ext cx="2895600" cy="25586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199" y="6510062"/>
            <a:ext cx="2405429" cy="255863"/>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A004D2DE-DE0B-4F06-BF4A-F9D540512082}" type="slidenum">
              <a:rPr lang="en-US" altLang="en-US" smtClean="0"/>
              <a:pPr>
                <a:defRPr/>
              </a:pPr>
              <a:t>‹#›</a:t>
            </a:fld>
            <a:endParaRPr lang="en-US" altLang="en-US"/>
          </a:p>
        </p:txBody>
      </p:sp>
      <p:pic>
        <p:nvPicPr>
          <p:cNvPr id="8" name="Picture 7" descr="CommFound_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64652" y="6240238"/>
            <a:ext cx="1193976" cy="215307"/>
          </a:xfrm>
          <a:prstGeom prst="rect">
            <a:avLst/>
          </a:prstGeom>
        </p:spPr>
      </p:pic>
      <p:pic>
        <p:nvPicPr>
          <p:cNvPr id="10" name="Picture 9" descr="CommFound_ELEMENTS_T-04.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6055" y="705900"/>
            <a:ext cx="1117745" cy="1502664"/>
          </a:xfrm>
          <a:prstGeom prst="rect">
            <a:avLst/>
          </a:prstGeom>
        </p:spPr>
      </p:pic>
    </p:spTree>
    <p:extLst>
      <p:ext uri="{BB962C8B-B14F-4D97-AF65-F5344CB8AC3E}">
        <p14:creationId xmlns:p14="http://schemas.microsoft.com/office/powerpoint/2010/main" val="1070450915"/>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Lst>
  <p:transition>
    <p:dissolve/>
  </p:transition>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7038" y="783336"/>
            <a:ext cx="6791221" cy="166554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97039" y="2289169"/>
            <a:ext cx="6791220" cy="38369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519" y="6510062"/>
            <a:ext cx="2408281" cy="255863"/>
          </a:xfrm>
          <a:prstGeom prst="rect">
            <a:avLst/>
          </a:prstGeom>
        </p:spPr>
        <p:txBody>
          <a:bodyPr vert="horz" lIns="91440" tIns="45720" rIns="91440" bIns="45720" rtlCol="0" anchor="ctr"/>
          <a:lstStyle>
            <a:lvl1pPr algn="l">
              <a:defRPr sz="1000">
                <a:solidFill>
                  <a:schemeClr val="tx1">
                    <a:tint val="75000"/>
                  </a:schemeClr>
                </a:solidFill>
              </a:defRPr>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3"/>
          </p:nvPr>
        </p:nvSpPr>
        <p:spPr>
          <a:xfrm>
            <a:off x="3124200" y="6510062"/>
            <a:ext cx="2895600" cy="25586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199" y="6510062"/>
            <a:ext cx="2405429" cy="255863"/>
          </a:xfrm>
          <a:prstGeom prst="rect">
            <a:avLst/>
          </a:prstGeom>
        </p:spPr>
        <p:txBody>
          <a:bodyPr vert="horz" lIns="91440" tIns="45720" rIns="91440" bIns="45720" rtlCol="0" anchor="ctr"/>
          <a:lstStyle>
            <a:lvl1pPr algn="r">
              <a:defRPr sz="1000">
                <a:solidFill>
                  <a:schemeClr val="tx1">
                    <a:tint val="75000"/>
                  </a:schemeClr>
                </a:solidFill>
              </a:defRPr>
            </a:lvl1pPr>
          </a:lstStyle>
          <a:p>
            <a:fld id="{5A1B3BB4-3723-C04C-9A28-47047A8C05C4}" type="slidenum">
              <a:rPr lang="en-US" smtClean="0"/>
              <a:pPr/>
              <a:t>‹#›</a:t>
            </a:fld>
            <a:endParaRPr lang="en-US"/>
          </a:p>
        </p:txBody>
      </p:sp>
      <p:pic>
        <p:nvPicPr>
          <p:cNvPr id="8" name="Picture 7" descr="CommFound_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64652" y="6240238"/>
            <a:ext cx="1193976" cy="215307"/>
          </a:xfrm>
          <a:prstGeom prst="rect">
            <a:avLst/>
          </a:prstGeom>
        </p:spPr>
      </p:pic>
      <p:pic>
        <p:nvPicPr>
          <p:cNvPr id="10" name="Picture 9" descr="CommFound_ELEMENTS_T-04.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6055" y="705900"/>
            <a:ext cx="1117745" cy="1502664"/>
          </a:xfrm>
          <a:prstGeom prst="rect">
            <a:avLst/>
          </a:prstGeom>
        </p:spPr>
      </p:pic>
    </p:spTree>
    <p:extLst>
      <p:ext uri="{BB962C8B-B14F-4D97-AF65-F5344CB8AC3E}">
        <p14:creationId xmlns:p14="http://schemas.microsoft.com/office/powerpoint/2010/main" val="4077993603"/>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Lst>
  <p:transition>
    <p:dissolve/>
  </p:transition>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7038" y="783336"/>
            <a:ext cx="6791221" cy="166554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97039" y="2289169"/>
            <a:ext cx="6791220" cy="38369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519" y="6510062"/>
            <a:ext cx="2408281" cy="255863"/>
          </a:xfrm>
          <a:prstGeom prst="rect">
            <a:avLst/>
          </a:prstGeom>
        </p:spPr>
        <p:txBody>
          <a:bodyPr vert="horz" lIns="91440" tIns="45720" rIns="91440" bIns="45720" rtlCol="0" anchor="ctr"/>
          <a:lstStyle>
            <a:lvl1pPr algn="l">
              <a:defRPr sz="1000">
                <a:solidFill>
                  <a:schemeClr val="tx1">
                    <a:tint val="75000"/>
                  </a:schemeClr>
                </a:solidFill>
              </a:defRPr>
            </a:lvl1pPr>
          </a:lstStyle>
          <a:p>
            <a:fld id="{275477FF-CA92-A34F-9231-14560148F7AF}" type="datetimeFigureOut">
              <a:rPr lang="en-US" smtClean="0"/>
              <a:pPr/>
              <a:t>3/3/2016</a:t>
            </a:fld>
            <a:endParaRPr lang="en-US" dirty="0"/>
          </a:p>
        </p:txBody>
      </p:sp>
      <p:sp>
        <p:nvSpPr>
          <p:cNvPr id="5" name="Footer Placeholder 4"/>
          <p:cNvSpPr>
            <a:spLocks noGrp="1"/>
          </p:cNvSpPr>
          <p:nvPr>
            <p:ph type="ftr" sz="quarter" idx="3"/>
          </p:nvPr>
        </p:nvSpPr>
        <p:spPr>
          <a:xfrm>
            <a:off x="3124200" y="6510062"/>
            <a:ext cx="2895600" cy="255863"/>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199" y="6510062"/>
            <a:ext cx="2405429" cy="255863"/>
          </a:xfrm>
          <a:prstGeom prst="rect">
            <a:avLst/>
          </a:prstGeom>
        </p:spPr>
        <p:txBody>
          <a:bodyPr vert="horz" lIns="91440" tIns="45720" rIns="91440" bIns="45720" rtlCol="0" anchor="ctr"/>
          <a:lstStyle>
            <a:lvl1pPr algn="r">
              <a:defRPr sz="1000">
                <a:solidFill>
                  <a:schemeClr val="tx1">
                    <a:tint val="75000"/>
                  </a:schemeClr>
                </a:solidFill>
              </a:defRPr>
            </a:lvl1pPr>
          </a:lstStyle>
          <a:p>
            <a:fld id="{5A1B3BB4-3723-C04C-9A28-47047A8C05C4}" type="slidenum">
              <a:rPr lang="en-US" smtClean="0"/>
              <a:pPr/>
              <a:t>‹#›</a:t>
            </a:fld>
            <a:endParaRPr lang="en-US"/>
          </a:p>
        </p:txBody>
      </p:sp>
      <p:pic>
        <p:nvPicPr>
          <p:cNvPr id="8" name="Picture 7" descr="CommFound_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64652" y="6240238"/>
            <a:ext cx="1193976" cy="215307"/>
          </a:xfrm>
          <a:prstGeom prst="rect">
            <a:avLst/>
          </a:prstGeom>
        </p:spPr>
      </p:pic>
      <p:pic>
        <p:nvPicPr>
          <p:cNvPr id="10" name="Picture 9" descr="CommFound_ELEMENTS_T-04.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6055" y="705900"/>
            <a:ext cx="1117745" cy="1502664"/>
          </a:xfrm>
          <a:prstGeom prst="rect">
            <a:avLst/>
          </a:prstGeom>
        </p:spPr>
      </p:pic>
    </p:spTree>
    <p:extLst>
      <p:ext uri="{BB962C8B-B14F-4D97-AF65-F5344CB8AC3E}">
        <p14:creationId xmlns:p14="http://schemas.microsoft.com/office/powerpoint/2010/main" val="1405998716"/>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Lst>
  <p:transition>
    <p:dissolve/>
  </p:transition>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5.xml"/><Relationship Id="rId5" Type="http://schemas.openxmlformats.org/officeDocument/2006/relationships/image" Target="../media/image22.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cftompkins"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www.cftompkin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575" y="308759"/>
            <a:ext cx="2525664" cy="16861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60" y="2748290"/>
            <a:ext cx="8693161" cy="2238489"/>
          </a:xfrm>
          <a:prstGeom prst="rect">
            <a:avLst/>
          </a:prstGeom>
        </p:spPr>
      </p:pic>
    </p:spTree>
    <p:extLst>
      <p:ext uri="{BB962C8B-B14F-4D97-AF65-F5344CB8AC3E}">
        <p14:creationId xmlns:p14="http://schemas.microsoft.com/office/powerpoint/2010/main" val="420685229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251" y="2298596"/>
            <a:ext cx="6791220" cy="3836994"/>
          </a:xfrm>
        </p:spPr>
        <p:txBody>
          <a:bodyPr>
            <a:normAutofit fontScale="62500" lnSpcReduction="20000"/>
          </a:bodyPr>
          <a:lstStyle/>
          <a:p>
            <a:pPr marL="0" indent="0" fontAlgn="base">
              <a:buNone/>
            </a:pPr>
            <a:r>
              <a:rPr lang="en-US" b="1" dirty="0" smtClean="0"/>
              <a:t>2). To </a:t>
            </a:r>
            <a:r>
              <a:rPr lang="en-US" b="1" dirty="0"/>
              <a:t>enable women to achieve economic self-sufficiency</a:t>
            </a:r>
            <a:endParaRPr lang="en-US" dirty="0"/>
          </a:p>
          <a:p>
            <a:pPr fontAlgn="base"/>
            <a:r>
              <a:rPr lang="en-US" dirty="0"/>
              <a:t>$3,500 for women to have short term supportive residential placement to build </a:t>
            </a:r>
            <a:r>
              <a:rPr lang="en-US" dirty="0" smtClean="0"/>
              <a:t>self-sufficiency, a program of </a:t>
            </a:r>
            <a:r>
              <a:rPr lang="en-US" b="1" u="sng" dirty="0"/>
              <a:t>Catholic Charities</a:t>
            </a:r>
          </a:p>
          <a:p>
            <a:pPr fontAlgn="base"/>
            <a:r>
              <a:rPr lang="en-US" dirty="0"/>
              <a:t>$3,500 for economically vulnerable single mothers to engage in peer support improving access to vital </a:t>
            </a:r>
            <a:r>
              <a:rPr lang="en-US" dirty="0" smtClean="0"/>
              <a:t>services, a program of </a:t>
            </a:r>
            <a:r>
              <a:rPr lang="en-US" b="1" u="sng" dirty="0" smtClean="0"/>
              <a:t>Southside </a:t>
            </a:r>
            <a:r>
              <a:rPr lang="en-US" b="1" u="sng" dirty="0"/>
              <a:t>Community Center</a:t>
            </a:r>
          </a:p>
          <a:p>
            <a:pPr fontAlgn="base"/>
            <a:r>
              <a:rPr lang="en-US" dirty="0"/>
              <a:t>$2,250 for women to address barriers to employment to </a:t>
            </a:r>
            <a:r>
              <a:rPr lang="en-US" b="1" u="sng" dirty="0"/>
              <a:t>Women’s Opportunity Center</a:t>
            </a:r>
          </a:p>
          <a:p>
            <a:pPr fontAlgn="base"/>
            <a:r>
              <a:rPr lang="en-US" dirty="0"/>
              <a:t>$1,520 for women gaining employment with transportation barriers to the </a:t>
            </a:r>
            <a:r>
              <a:rPr lang="en-US" b="1" u="sng" dirty="0"/>
              <a:t>Child Development Council</a:t>
            </a:r>
          </a:p>
          <a:p>
            <a:endParaRPr lang="en-US" dirty="0"/>
          </a:p>
        </p:txBody>
      </p:sp>
      <p:pic>
        <p:nvPicPr>
          <p:cNvPr id="5" name="Picture 4" descr="Logo_FUNDS women's.jpeg"/>
          <p:cNvPicPr>
            <a:picLocks noChangeAspect="1"/>
          </p:cNvPicPr>
          <p:nvPr/>
        </p:nvPicPr>
        <p:blipFill>
          <a:blip r:embed="rId3" cstate="print"/>
          <a:stretch>
            <a:fillRect/>
          </a:stretch>
        </p:blipFill>
        <p:spPr>
          <a:xfrm>
            <a:off x="1964453" y="480720"/>
            <a:ext cx="5956018" cy="1084129"/>
          </a:xfrm>
          <a:prstGeom prst="rect">
            <a:avLst/>
          </a:prstGeom>
        </p:spPr>
      </p:pic>
    </p:spTree>
    <p:extLst>
      <p:ext uri="{BB962C8B-B14F-4D97-AF65-F5344CB8AC3E}">
        <p14:creationId xmlns:p14="http://schemas.microsoft.com/office/powerpoint/2010/main" val="197864929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251" y="2298596"/>
            <a:ext cx="6791220" cy="3836994"/>
          </a:xfrm>
        </p:spPr>
        <p:txBody>
          <a:bodyPr>
            <a:normAutofit fontScale="62500" lnSpcReduction="20000"/>
          </a:bodyPr>
          <a:lstStyle/>
          <a:p>
            <a:pPr marL="0" indent="0" fontAlgn="base">
              <a:buNone/>
            </a:pPr>
            <a:r>
              <a:rPr lang="en-US" b="1" dirty="0" smtClean="0"/>
              <a:t>3). To </a:t>
            </a:r>
            <a:r>
              <a:rPr lang="en-US" b="1" dirty="0"/>
              <a:t>insure that women have necessary healthcare resources</a:t>
            </a:r>
            <a:endParaRPr lang="en-US" dirty="0"/>
          </a:p>
          <a:p>
            <a:pPr fontAlgn="base"/>
            <a:r>
              <a:rPr lang="en-US" dirty="0"/>
              <a:t>$3,500 for low income women to partially support the expenses of lab test and clinical supplies to the </a:t>
            </a:r>
            <a:r>
              <a:rPr lang="en-US" b="1" u="sng" dirty="0"/>
              <a:t>Ithaca Health Alliance</a:t>
            </a:r>
          </a:p>
          <a:p>
            <a:pPr fontAlgn="base"/>
            <a:r>
              <a:rPr lang="en-US" dirty="0"/>
              <a:t>$1,850 for women surviving domestic violence and sexual assault to assist with home safety and emergency communications to the </a:t>
            </a:r>
            <a:r>
              <a:rPr lang="en-US" b="1" u="sng" dirty="0"/>
              <a:t>Advocacy Center</a:t>
            </a:r>
          </a:p>
          <a:p>
            <a:pPr fontAlgn="base"/>
            <a:r>
              <a:rPr lang="en-US" dirty="0"/>
              <a:t>$2,000 for women to be trained as diabetes prevention coaches as well as program participant scholarships to the Healthy Planning Council of the </a:t>
            </a:r>
            <a:r>
              <a:rPr lang="en-US" b="1" u="sng" dirty="0"/>
              <a:t>Human Services Coalition</a:t>
            </a:r>
          </a:p>
          <a:p>
            <a:pPr fontAlgn="base"/>
            <a:r>
              <a:rPr lang="en-US" dirty="0"/>
              <a:t>$1,800 for low income women in cancer treatment to provide free wigs to the </a:t>
            </a:r>
            <a:r>
              <a:rPr lang="en-US" b="1" u="sng" dirty="0"/>
              <a:t>Cancer Resource Center</a:t>
            </a:r>
          </a:p>
          <a:p>
            <a:endParaRPr lang="en-US" dirty="0"/>
          </a:p>
        </p:txBody>
      </p:sp>
      <p:pic>
        <p:nvPicPr>
          <p:cNvPr id="5" name="Picture 4" descr="Logo_FUNDS women's.jpeg"/>
          <p:cNvPicPr>
            <a:picLocks noChangeAspect="1"/>
          </p:cNvPicPr>
          <p:nvPr/>
        </p:nvPicPr>
        <p:blipFill>
          <a:blip r:embed="rId3" cstate="print"/>
          <a:stretch>
            <a:fillRect/>
          </a:stretch>
        </p:blipFill>
        <p:spPr>
          <a:xfrm>
            <a:off x="1964453" y="480720"/>
            <a:ext cx="5956018" cy="1084129"/>
          </a:xfrm>
          <a:prstGeom prst="rect">
            <a:avLst/>
          </a:prstGeom>
        </p:spPr>
      </p:pic>
    </p:spTree>
    <p:extLst>
      <p:ext uri="{BB962C8B-B14F-4D97-AF65-F5344CB8AC3E}">
        <p14:creationId xmlns:p14="http://schemas.microsoft.com/office/powerpoint/2010/main" val="4176692826"/>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Box 2"/>
          <p:cNvSpPr txBox="1">
            <a:spLocks noChangeArrowheads="1"/>
          </p:cNvSpPr>
          <p:nvPr/>
        </p:nvSpPr>
        <p:spPr bwMode="auto">
          <a:xfrm>
            <a:off x="1148741" y="1001366"/>
            <a:ext cx="7611716" cy="7109639"/>
          </a:xfrm>
          <a:prstGeom prst="rect">
            <a:avLst/>
          </a:prstGeom>
          <a:noFill/>
          <a:ln w="9525">
            <a:noFill/>
            <a:miter lim="800000"/>
            <a:headEnd/>
            <a:tailEnd/>
          </a:ln>
        </p:spPr>
        <p:txBody>
          <a:bodyPr wrap="square">
            <a:spAutoFit/>
          </a:bodyPr>
          <a:lstStyle/>
          <a:p>
            <a:pPr algn="ctr" eaLnBrk="0" hangingPunct="0"/>
            <a:r>
              <a:rPr lang="en-US" sz="2800" dirty="0" smtClean="0">
                <a:latin typeface="Cambria" pitchFamily="18" charset="0"/>
              </a:rPr>
              <a:t>Laura Holmberg Award Recipients</a:t>
            </a:r>
          </a:p>
          <a:p>
            <a:pPr algn="ctr" eaLnBrk="0" hangingPunct="0"/>
            <a:endParaRPr lang="en-US" sz="1200" dirty="0" smtClean="0">
              <a:latin typeface="Cambria" pitchFamily="18" charset="0"/>
            </a:endParaRPr>
          </a:p>
          <a:p>
            <a:pPr eaLnBrk="0" hangingPunct="0">
              <a:buFont typeface="Arial" pitchFamily="34" charset="0"/>
              <a:buChar char="•"/>
            </a:pPr>
            <a:r>
              <a:rPr lang="en-US" sz="2800" dirty="0" smtClean="0">
                <a:latin typeface="Cambria" pitchFamily="18" charset="0"/>
              </a:rPr>
              <a:t>2015 Joan Barber</a:t>
            </a:r>
          </a:p>
          <a:p>
            <a:pPr eaLnBrk="0" hangingPunct="0">
              <a:buFont typeface="Arial" pitchFamily="34" charset="0"/>
              <a:buChar char="•"/>
            </a:pPr>
            <a:r>
              <a:rPr lang="en-US" sz="2800" dirty="0" smtClean="0">
                <a:latin typeface="Cambria" pitchFamily="18" charset="0"/>
              </a:rPr>
              <a:t>2014 Schelley </a:t>
            </a:r>
            <a:r>
              <a:rPr lang="en-US" sz="2800" dirty="0" err="1" smtClean="0">
                <a:latin typeface="Cambria" pitchFamily="18" charset="0"/>
              </a:rPr>
              <a:t>Michell</a:t>
            </a:r>
            <a:r>
              <a:rPr lang="en-US" sz="2800" dirty="0" smtClean="0">
                <a:latin typeface="Cambria" pitchFamily="18" charset="0"/>
              </a:rPr>
              <a:t>-Nunn</a:t>
            </a:r>
          </a:p>
          <a:p>
            <a:pPr eaLnBrk="0" hangingPunct="0">
              <a:buFont typeface="Arial" pitchFamily="34" charset="0"/>
              <a:buChar char="•"/>
            </a:pPr>
            <a:r>
              <a:rPr lang="en-US" sz="2800" dirty="0" smtClean="0">
                <a:latin typeface="Cambria" pitchFamily="18" charset="0"/>
              </a:rPr>
              <a:t>2013 Beverly Baker</a:t>
            </a:r>
          </a:p>
          <a:p>
            <a:pPr eaLnBrk="0" hangingPunct="0">
              <a:buFont typeface="Arial" pitchFamily="34" charset="0"/>
              <a:buChar char="•"/>
            </a:pPr>
            <a:r>
              <a:rPr lang="en-US" sz="2800" dirty="0" smtClean="0">
                <a:latin typeface="Cambria" pitchFamily="18" charset="0"/>
              </a:rPr>
              <a:t>2012 Carol Kammen</a:t>
            </a:r>
          </a:p>
          <a:p>
            <a:pPr eaLnBrk="0" hangingPunct="0">
              <a:buFont typeface="Arial" pitchFamily="34" charset="0"/>
              <a:buChar char="•"/>
            </a:pPr>
            <a:r>
              <a:rPr lang="en-US" sz="2800" dirty="0" smtClean="0">
                <a:latin typeface="Cambria" pitchFamily="18" charset="0"/>
              </a:rPr>
              <a:t>2011 Mimi Melegrito</a:t>
            </a:r>
          </a:p>
          <a:p>
            <a:pPr eaLnBrk="0" hangingPunct="0">
              <a:buFont typeface="Arial" pitchFamily="34" charset="0"/>
              <a:buChar char="•"/>
            </a:pPr>
            <a:r>
              <a:rPr lang="en-US" sz="2800" dirty="0" smtClean="0">
                <a:latin typeface="Cambria" pitchFamily="18" charset="0"/>
              </a:rPr>
              <a:t>2010 Jennie Graham</a:t>
            </a:r>
          </a:p>
          <a:p>
            <a:pPr eaLnBrk="0" hangingPunct="0">
              <a:buFont typeface="Arial" pitchFamily="34" charset="0"/>
              <a:buChar char="•"/>
            </a:pPr>
            <a:r>
              <a:rPr lang="en-US" sz="2800" dirty="0" smtClean="0">
                <a:latin typeface="Cambria" pitchFamily="18" charset="0"/>
              </a:rPr>
              <a:t>2009 Rebecca </a:t>
            </a:r>
            <a:r>
              <a:rPr lang="en-US" sz="2800" dirty="0" err="1" smtClean="0">
                <a:latin typeface="Cambria" pitchFamily="18" charset="0"/>
              </a:rPr>
              <a:t>Elgie</a:t>
            </a:r>
            <a:endParaRPr lang="en-US" sz="2800" dirty="0" smtClean="0">
              <a:latin typeface="Cambria" pitchFamily="18" charset="0"/>
            </a:endParaRPr>
          </a:p>
          <a:p>
            <a:pPr eaLnBrk="0" hangingPunct="0">
              <a:buFont typeface="Arial" pitchFamily="34" charset="0"/>
              <a:buChar char="•"/>
            </a:pPr>
            <a:r>
              <a:rPr lang="en-US" sz="2800" dirty="0" smtClean="0">
                <a:latin typeface="Cambria" pitchFamily="18" charset="0"/>
              </a:rPr>
              <a:t>2008 Betsy Darlington</a:t>
            </a:r>
          </a:p>
          <a:p>
            <a:pPr eaLnBrk="0" hangingPunct="0">
              <a:buFont typeface="Arial" pitchFamily="34" charset="0"/>
              <a:buChar char="•"/>
            </a:pPr>
            <a:r>
              <a:rPr lang="en-US" sz="2800" dirty="0" smtClean="0">
                <a:latin typeface="Cambria" pitchFamily="18" charset="0"/>
              </a:rPr>
              <a:t>2007 Sara Pines</a:t>
            </a:r>
          </a:p>
          <a:p>
            <a:pPr eaLnBrk="0" hangingPunct="0">
              <a:buFont typeface="Arial" pitchFamily="34" charset="0"/>
              <a:buChar char="•"/>
            </a:pPr>
            <a:r>
              <a:rPr lang="en-US" sz="2800" dirty="0" smtClean="0">
                <a:latin typeface="Cambria" pitchFamily="18" charset="0"/>
              </a:rPr>
              <a:t>2006 Joan </a:t>
            </a:r>
            <a:r>
              <a:rPr lang="en-US" sz="2800" dirty="0" err="1" smtClean="0">
                <a:latin typeface="Cambria" pitchFamily="18" charset="0"/>
              </a:rPr>
              <a:t>Ormondroyd</a:t>
            </a:r>
            <a:endParaRPr lang="en-US" sz="2800" dirty="0" smtClean="0">
              <a:latin typeface="Cambria" pitchFamily="18" charset="0"/>
            </a:endParaRPr>
          </a:p>
          <a:p>
            <a:pPr eaLnBrk="0" hangingPunct="0">
              <a:buFont typeface="Arial" pitchFamily="34" charset="0"/>
              <a:buChar char="•"/>
            </a:pPr>
            <a:r>
              <a:rPr lang="en-US" sz="2800" dirty="0" smtClean="0">
                <a:latin typeface="Cambria" pitchFamily="18" charset="0"/>
              </a:rPr>
              <a:t>2005 Rachel Siegel</a:t>
            </a: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pic>
        <p:nvPicPr>
          <p:cNvPr id="9" name="Picture 8" descr="Logo_FUNDS women's.jpeg"/>
          <p:cNvPicPr>
            <a:picLocks noChangeAspect="1"/>
          </p:cNvPicPr>
          <p:nvPr/>
        </p:nvPicPr>
        <p:blipFill>
          <a:blip r:embed="rId3" cstate="print"/>
          <a:stretch>
            <a:fillRect/>
          </a:stretch>
        </p:blipFill>
        <p:spPr>
          <a:xfrm>
            <a:off x="5599522" y="5933384"/>
            <a:ext cx="3544478" cy="645175"/>
          </a:xfrm>
          <a:prstGeom prst="rect">
            <a:avLst/>
          </a:prstGeom>
        </p:spPr>
      </p:pic>
      <p:pic>
        <p:nvPicPr>
          <p:cNvPr id="1028" name="Picture 4" descr="Carol and Beverly and Rach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453" y="2678474"/>
            <a:ext cx="3896775" cy="219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3006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36914" y="85709"/>
            <a:ext cx="6982691" cy="492443"/>
          </a:xfrm>
          <a:prstGeom prst="rect">
            <a:avLst/>
          </a:prstGeom>
          <a:noFill/>
        </p:spPr>
        <p:txBody>
          <a:bodyPr wrap="square" rtlCol="0">
            <a:spAutoFit/>
          </a:bodyPr>
          <a:lstStyle/>
          <a:p>
            <a:r>
              <a:rPr lang="en-US" dirty="0" smtClean="0">
                <a:solidFill>
                  <a:srgbClr val="676666"/>
                </a:solidFill>
                <a:latin typeface="Cambria" panose="02040503050406030204" pitchFamily="18" charset="0"/>
              </a:rPr>
              <a:t>Community Supports: Serving Women Veterans</a:t>
            </a:r>
            <a:endParaRPr lang="en-US" dirty="0">
              <a:solidFill>
                <a:srgbClr val="676666"/>
              </a:solidFill>
              <a:latin typeface="Cambria" panose="02040503050406030204" pitchFamily="18" charset="0"/>
            </a:endParaRPr>
          </a:p>
        </p:txBody>
      </p:sp>
      <p:pic>
        <p:nvPicPr>
          <p:cNvPr id="5122" name="Picture 2" descr="https://lh6.googleusercontent.com/--llekVN40OI/VFvrmdpg4eI/AAAAAAAAGxQ/JNuGepJg2rE/w947-h534-no/IMAG17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0" y="793336"/>
            <a:ext cx="4259528" cy="24018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3.googleusercontent.com/-IobWy_qDl4w/VFvp6pJEiiI/AAAAAAAAGwo/62kF-hSqB6A/w947-h534-no/IMAG1754.jpg"/>
          <p:cNvPicPr>
            <a:picLocks noChangeAspect="1" noChangeArrowheads="1"/>
          </p:cNvPicPr>
          <p:nvPr/>
        </p:nvPicPr>
        <p:blipFill rotWithShape="1">
          <a:blip r:embed="rId4">
            <a:extLst>
              <a:ext uri="{28A0092B-C50C-407E-A947-70E740481C1C}">
                <a14:useLocalDpi xmlns:a14="http://schemas.microsoft.com/office/drawing/2010/main" val="0"/>
              </a:ext>
            </a:extLst>
          </a:blip>
          <a:srcRect l="10399" r="4350"/>
          <a:stretch/>
        </p:blipFill>
        <p:spPr bwMode="auto">
          <a:xfrm>
            <a:off x="4427608" y="1259298"/>
            <a:ext cx="4488101" cy="29685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4.googleusercontent.com/-aMhLHz0YaDk/VFwARTzpiiI/AAAAAAAAGyg/-uXSTpCc9kw/w947-h534-no/IMAG17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80" y="4065073"/>
            <a:ext cx="4495736" cy="253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1387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77059" y="115224"/>
            <a:ext cx="6039322" cy="492443"/>
          </a:xfrm>
          <a:prstGeom prst="rect">
            <a:avLst/>
          </a:prstGeom>
          <a:noFill/>
        </p:spPr>
        <p:txBody>
          <a:bodyPr wrap="square" rtlCol="0">
            <a:spAutoFit/>
          </a:bodyPr>
          <a:lstStyle/>
          <a:p>
            <a:r>
              <a:rPr lang="en-US" dirty="0" smtClean="0">
                <a:solidFill>
                  <a:srgbClr val="676666"/>
                </a:solidFill>
                <a:latin typeface="Cambria" panose="02040503050406030204" pitchFamily="18" charset="0"/>
              </a:rPr>
              <a:t>Women’s Fund Fall Gatherings</a:t>
            </a:r>
            <a:endParaRPr lang="en-US" dirty="0">
              <a:solidFill>
                <a:srgbClr val="676666"/>
              </a:solidFill>
              <a:latin typeface="Cambria" panose="02040503050406030204" pitchFamily="18" charset="0"/>
            </a:endParaRPr>
          </a:p>
        </p:txBody>
      </p:sp>
      <p:pic>
        <p:nvPicPr>
          <p:cNvPr id="5128" name="Picture 8" descr="https://lh4.googleusercontent.com/-61gJsGTwLZU/VFvrKhQpg8I/AAAAAAAAGxE/9u8EI--tKqY/w947-h534-no/IMAG1756.jpg"/>
          <p:cNvPicPr>
            <a:picLocks noChangeAspect="1" noChangeArrowheads="1"/>
          </p:cNvPicPr>
          <p:nvPr/>
        </p:nvPicPr>
        <p:blipFill rotWithShape="1">
          <a:blip r:embed="rId3">
            <a:extLst>
              <a:ext uri="{28A0092B-C50C-407E-A947-70E740481C1C}">
                <a14:useLocalDpi xmlns:a14="http://schemas.microsoft.com/office/drawing/2010/main" val="0"/>
              </a:ext>
            </a:extLst>
          </a:blip>
          <a:srcRect l="7084" b="8942"/>
          <a:stretch/>
        </p:blipFill>
        <p:spPr bwMode="auto">
          <a:xfrm>
            <a:off x="170164" y="4257772"/>
            <a:ext cx="4227473" cy="233610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lh5.googleusercontent.com/--1_SiZWASFM/VFvsGIO4K-I/AAAAAAAAGx0/tDWpEgYg790/w947-h534-no/IMAG1760.jpg"/>
          <p:cNvPicPr>
            <a:picLocks noChangeAspect="1" noChangeArrowheads="1"/>
          </p:cNvPicPr>
          <p:nvPr/>
        </p:nvPicPr>
        <p:blipFill rotWithShape="1">
          <a:blip r:embed="rId4">
            <a:extLst>
              <a:ext uri="{28A0092B-C50C-407E-A947-70E740481C1C}">
                <a14:useLocalDpi xmlns:a14="http://schemas.microsoft.com/office/drawing/2010/main" val="0"/>
              </a:ext>
            </a:extLst>
          </a:blip>
          <a:srcRect l="5656" r="11362"/>
          <a:stretch/>
        </p:blipFill>
        <p:spPr bwMode="auto">
          <a:xfrm>
            <a:off x="170165" y="826687"/>
            <a:ext cx="4227473" cy="287270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lh4.googleusercontent.com/-o3X33qrQf2E/VFvrtyJM5YI/AAAAAAAAGxc/vdWitbdpd5A/w947-h534-no/IMAG1758.jpg"/>
          <p:cNvPicPr>
            <a:picLocks noChangeAspect="1" noChangeArrowheads="1"/>
          </p:cNvPicPr>
          <p:nvPr/>
        </p:nvPicPr>
        <p:blipFill rotWithShape="1">
          <a:blip r:embed="rId5">
            <a:extLst>
              <a:ext uri="{28A0092B-C50C-407E-A947-70E740481C1C}">
                <a14:useLocalDpi xmlns:a14="http://schemas.microsoft.com/office/drawing/2010/main" val="0"/>
              </a:ext>
            </a:extLst>
          </a:blip>
          <a:srcRect r="22681"/>
          <a:stretch/>
        </p:blipFill>
        <p:spPr bwMode="auto">
          <a:xfrm>
            <a:off x="4812497" y="2061159"/>
            <a:ext cx="3805386" cy="277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55188"/>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87538" y="785264"/>
            <a:ext cx="4798243" cy="492443"/>
          </a:xfrm>
          <a:prstGeom prst="rect">
            <a:avLst/>
          </a:prstGeom>
          <a:noFill/>
        </p:spPr>
        <p:txBody>
          <a:bodyPr wrap="square" rtlCol="0">
            <a:spAutoFit/>
          </a:bodyPr>
          <a:lstStyle/>
          <a:p>
            <a:r>
              <a:rPr lang="en-US" dirty="0" smtClean="0">
                <a:solidFill>
                  <a:srgbClr val="676666"/>
                </a:solidFill>
                <a:latin typeface="Cambria" panose="02040503050406030204" pitchFamily="18" charset="0"/>
              </a:rPr>
              <a:t>Women’s Fund Fall Gathering</a:t>
            </a:r>
            <a:endParaRPr lang="en-US" dirty="0">
              <a:solidFill>
                <a:srgbClr val="676666"/>
              </a:solidFill>
              <a:latin typeface="Cambria" panose="02040503050406030204" pitchFamily="18" charset="0"/>
            </a:endParaRPr>
          </a:p>
        </p:txBody>
      </p:sp>
      <p:pic>
        <p:nvPicPr>
          <p:cNvPr id="4098" name="Picture 2" descr="https://fbcdn-sphotos-h-a.akamaihd.net/hphotos-ak-xap1/v/t1.0-9/1385994_930497340294822_8744977255934750637_n.jpg?oh=07d323bbfda85d3d319b40ff811049f0&amp;oe=557B9AEE&amp;__gda__=1433835175_ba41c512680aa2327602026c68489541"/>
          <p:cNvPicPr>
            <a:picLocks noChangeAspect="1" noChangeArrowheads="1"/>
          </p:cNvPicPr>
          <p:nvPr/>
        </p:nvPicPr>
        <p:blipFill rotWithShape="1">
          <a:blip r:embed="rId3">
            <a:extLst>
              <a:ext uri="{28A0092B-C50C-407E-A947-70E740481C1C}">
                <a14:useLocalDpi xmlns:a14="http://schemas.microsoft.com/office/drawing/2010/main" val="0"/>
              </a:ext>
            </a:extLst>
          </a:blip>
          <a:srcRect l="9987" r="19364"/>
          <a:stretch/>
        </p:blipFill>
        <p:spPr bwMode="auto">
          <a:xfrm>
            <a:off x="183710" y="3121958"/>
            <a:ext cx="4500747" cy="3590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fbcdn-sphotos-b-a.akamaihd.net/hphotos-ak-xap1/v/t1.0-9/10610800_930497376961485_5363357170879915198_n.jpg?oh=18019b2182251430e3e078bfdd4b03c0&amp;oe=558A8005&amp;__gda__=1434830041_7816b621d0862f6043753800f66b438c"/>
          <p:cNvPicPr>
            <a:picLocks noChangeAspect="1" noChangeArrowheads="1"/>
          </p:cNvPicPr>
          <p:nvPr/>
        </p:nvPicPr>
        <p:blipFill rotWithShape="1">
          <a:blip r:embed="rId4">
            <a:extLst>
              <a:ext uri="{28A0092B-C50C-407E-A947-70E740481C1C}">
                <a14:useLocalDpi xmlns:a14="http://schemas.microsoft.com/office/drawing/2010/main" val="0"/>
              </a:ext>
            </a:extLst>
          </a:blip>
          <a:srcRect r="5771"/>
          <a:stretch/>
        </p:blipFill>
        <p:spPr bwMode="auto">
          <a:xfrm>
            <a:off x="4121934" y="1976922"/>
            <a:ext cx="4190794" cy="2506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fbcdn-sphotos-b-a.akamaihd.net/hphotos-ak-xft1/v/t1.0-9/10174854_930497570294799_7017043721448479475_n.jpg?oh=140ac436cbb8ba6d2f6882793ee0e6fb&amp;oe=55880BFF&amp;__gda__=1434446197_e8bdfbded078c0b10a2a5c3667270150"/>
          <p:cNvPicPr>
            <a:picLocks noChangeAspect="1" noChangeArrowheads="1"/>
          </p:cNvPicPr>
          <p:nvPr/>
        </p:nvPicPr>
        <p:blipFill rotWithShape="1">
          <a:blip r:embed="rId5">
            <a:extLst>
              <a:ext uri="{28A0092B-C50C-407E-A947-70E740481C1C}">
                <a14:useLocalDpi xmlns:a14="http://schemas.microsoft.com/office/drawing/2010/main" val="0"/>
              </a:ext>
            </a:extLst>
          </a:blip>
          <a:srcRect l="12195" r="11182" b="4391"/>
          <a:stretch/>
        </p:blipFill>
        <p:spPr bwMode="auto">
          <a:xfrm>
            <a:off x="183710" y="342774"/>
            <a:ext cx="3526970" cy="248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3674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8749" y="238459"/>
            <a:ext cx="6039322" cy="492443"/>
          </a:xfrm>
          <a:prstGeom prst="rect">
            <a:avLst/>
          </a:prstGeom>
          <a:noFill/>
        </p:spPr>
        <p:txBody>
          <a:bodyPr wrap="square" rtlCol="0">
            <a:spAutoFit/>
          </a:bodyPr>
          <a:lstStyle/>
          <a:p>
            <a:r>
              <a:rPr lang="en-US" dirty="0" smtClean="0"/>
              <a:t>Women’s Fund Annual Luncheon</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314" y="730902"/>
            <a:ext cx="5050763" cy="3371384"/>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7245" y="2767903"/>
            <a:ext cx="3402171" cy="3781552"/>
          </a:xfrm>
          <a:prstGeom prst="rect">
            <a:avLst/>
          </a:prstGeom>
        </p:spPr>
      </p:pic>
      <p:pic>
        <p:nvPicPr>
          <p:cNvPr id="5" name="Picture 4" descr="Logo_FUNDS women's.jpeg"/>
          <p:cNvPicPr>
            <a:picLocks noChangeAspect="1"/>
          </p:cNvPicPr>
          <p:nvPr/>
        </p:nvPicPr>
        <p:blipFill>
          <a:blip r:embed="rId5" cstate="print"/>
          <a:stretch>
            <a:fillRect/>
          </a:stretch>
        </p:blipFill>
        <p:spPr>
          <a:xfrm>
            <a:off x="559384" y="5074981"/>
            <a:ext cx="4238625" cy="771525"/>
          </a:xfrm>
          <a:prstGeom prst="rect">
            <a:avLst/>
          </a:prstGeom>
        </p:spPr>
      </p:pic>
    </p:spTree>
    <p:extLst>
      <p:ext uri="{BB962C8B-B14F-4D97-AF65-F5344CB8AC3E}">
        <p14:creationId xmlns:p14="http://schemas.microsoft.com/office/powerpoint/2010/main" val="242076374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72" y="801096"/>
            <a:ext cx="2762212" cy="3178206"/>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2839" y="2390199"/>
            <a:ext cx="2857780" cy="2377412"/>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6474" y="2771258"/>
            <a:ext cx="2663301" cy="2681057"/>
          </a:xfrm>
          <a:prstGeom prst="rect">
            <a:avLst/>
          </a:prstGeom>
        </p:spPr>
      </p:pic>
      <p:pic>
        <p:nvPicPr>
          <p:cNvPr id="6" name="Picture 5" descr="Logo_FUNDS women's.jpeg"/>
          <p:cNvPicPr>
            <a:picLocks noChangeAspect="1"/>
          </p:cNvPicPr>
          <p:nvPr/>
        </p:nvPicPr>
        <p:blipFill>
          <a:blip r:embed="rId6" cstate="print"/>
          <a:stretch>
            <a:fillRect/>
          </a:stretch>
        </p:blipFill>
        <p:spPr>
          <a:xfrm>
            <a:off x="5754028" y="5938840"/>
            <a:ext cx="3389972" cy="617051"/>
          </a:xfrm>
          <a:prstGeom prst="rect">
            <a:avLst/>
          </a:prstGeom>
        </p:spPr>
      </p:pic>
      <p:sp>
        <p:nvSpPr>
          <p:cNvPr id="8" name="TextBox 7"/>
          <p:cNvSpPr txBox="1"/>
          <p:nvPr/>
        </p:nvSpPr>
        <p:spPr>
          <a:xfrm>
            <a:off x="1718749" y="238459"/>
            <a:ext cx="6039322" cy="492443"/>
          </a:xfrm>
          <a:prstGeom prst="rect">
            <a:avLst/>
          </a:prstGeom>
          <a:noFill/>
        </p:spPr>
        <p:txBody>
          <a:bodyPr wrap="square" rtlCol="0">
            <a:spAutoFit/>
          </a:bodyPr>
          <a:lstStyle/>
          <a:p>
            <a:r>
              <a:rPr lang="en-US" dirty="0" smtClean="0"/>
              <a:t>Women’s Fund Annual Luncheon</a:t>
            </a:r>
            <a:endParaRPr lang="en-US" dirty="0"/>
          </a:p>
        </p:txBody>
      </p:sp>
    </p:spTree>
    <p:extLst>
      <p:ext uri="{BB962C8B-B14F-4D97-AF65-F5344CB8AC3E}">
        <p14:creationId xmlns:p14="http://schemas.microsoft.com/office/powerpoint/2010/main" val="1254891457"/>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Box 2"/>
          <p:cNvSpPr txBox="1">
            <a:spLocks noChangeArrowheads="1"/>
          </p:cNvSpPr>
          <p:nvPr/>
        </p:nvSpPr>
        <p:spPr bwMode="auto">
          <a:xfrm>
            <a:off x="254643" y="2939786"/>
            <a:ext cx="8542115" cy="6186309"/>
          </a:xfrm>
          <a:prstGeom prst="rect">
            <a:avLst/>
          </a:prstGeom>
          <a:noFill/>
          <a:ln w="9525">
            <a:noFill/>
            <a:miter lim="800000"/>
            <a:headEnd/>
            <a:tailEnd/>
          </a:ln>
        </p:spPr>
        <p:txBody>
          <a:bodyPr wrap="square">
            <a:spAutoFit/>
          </a:bodyPr>
          <a:lstStyle/>
          <a:p>
            <a:pPr algn="ctr" eaLnBrk="0" hangingPunct="0"/>
            <a:r>
              <a:rPr lang="en-US" sz="3600" dirty="0" smtClean="0">
                <a:latin typeface="Cambria" pitchFamily="18" charset="0"/>
              </a:rPr>
              <a:t>200 E. Buffalo St. Suite 202</a:t>
            </a:r>
          </a:p>
          <a:p>
            <a:pPr algn="ctr" eaLnBrk="0" hangingPunct="0"/>
            <a:r>
              <a:rPr lang="en-US" sz="3600" dirty="0" smtClean="0">
                <a:latin typeface="Cambria" pitchFamily="18" charset="0"/>
              </a:rPr>
              <a:t>Ithaca, NY 14850</a:t>
            </a:r>
          </a:p>
          <a:p>
            <a:pPr algn="ctr" eaLnBrk="0" hangingPunct="0"/>
            <a:r>
              <a:rPr lang="en-US" sz="3600" dirty="0" smtClean="0">
                <a:latin typeface="Cambria" pitchFamily="18" charset="0"/>
              </a:rPr>
              <a:t>607-272-9333</a:t>
            </a:r>
          </a:p>
          <a:p>
            <a:pPr algn="ctr" eaLnBrk="0" hangingPunct="0"/>
            <a:endParaRPr lang="en-US" sz="3600" dirty="0" smtClean="0">
              <a:latin typeface="Cambria" pitchFamily="18" charset="0"/>
            </a:endParaRPr>
          </a:p>
          <a:p>
            <a:pPr algn="ctr" eaLnBrk="0" hangingPunct="0"/>
            <a:r>
              <a:rPr lang="en-US" sz="3600" dirty="0">
                <a:solidFill>
                  <a:srgbClr val="676666"/>
                </a:solidFill>
                <a:latin typeface="Cambria" pitchFamily="18" charset="0"/>
                <a:hlinkClick r:id="rId3"/>
              </a:rPr>
              <a:t>www.facebook.com/cftompkins</a:t>
            </a:r>
            <a:endParaRPr lang="en-US" sz="3600" dirty="0">
              <a:solidFill>
                <a:srgbClr val="676666"/>
              </a:solidFill>
              <a:latin typeface="Cambria" pitchFamily="18" charset="0"/>
            </a:endParaRPr>
          </a:p>
          <a:p>
            <a:pPr algn="ctr" eaLnBrk="0" hangingPunct="0"/>
            <a:endParaRPr lang="en-US" sz="5400" dirty="0">
              <a:latin typeface="Cambria" pitchFamily="18" charset="0"/>
            </a:endParaRPr>
          </a:p>
          <a:p>
            <a:pPr algn="ctr" eaLnBrk="0" hangingPunct="0"/>
            <a:endParaRPr lang="en-US" sz="5400" dirty="0" smtClean="0">
              <a:latin typeface="Cambria" pitchFamily="18" charset="0"/>
            </a:endParaRPr>
          </a:p>
          <a:p>
            <a:pPr algn="ctr" eaLnBrk="0" hangingPunct="0"/>
            <a:endParaRPr lang="en-US" sz="5400" dirty="0" smtClean="0">
              <a:solidFill>
                <a:srgbClr val="676666"/>
              </a:solidFill>
              <a:latin typeface="Cambria" pitchFamily="18" charset="0"/>
            </a:endParaRPr>
          </a:p>
          <a:p>
            <a:pPr algn="ctr" eaLnBrk="0" hangingPunct="0"/>
            <a:endParaRPr lang="en-US" sz="5400" dirty="0">
              <a:solidFill>
                <a:srgbClr val="676666"/>
              </a:solidFill>
              <a:latin typeface="Cambria" pitchFamily="18" charset="0"/>
            </a:endParaRPr>
          </a:p>
        </p:txBody>
      </p:sp>
      <p:sp>
        <p:nvSpPr>
          <p:cNvPr id="41989" name="Text Box 8"/>
          <p:cNvSpPr txBox="1">
            <a:spLocks noChangeArrowheads="1"/>
          </p:cNvSpPr>
          <p:nvPr/>
        </p:nvSpPr>
        <p:spPr bwMode="auto">
          <a:xfrm>
            <a:off x="2399817" y="1447682"/>
            <a:ext cx="5123727" cy="840230"/>
          </a:xfrm>
          <a:prstGeom prst="rect">
            <a:avLst/>
          </a:prstGeom>
          <a:noFill/>
          <a:ln w="9525">
            <a:noFill/>
            <a:miter lim="800000"/>
            <a:headEnd/>
            <a:tailEnd/>
          </a:ln>
        </p:spPr>
        <p:txBody>
          <a:bodyPr wrap="square">
            <a:spAutoFit/>
          </a:bodyPr>
          <a:lstStyle/>
          <a:p>
            <a:pPr eaLnBrk="0" hangingPunct="0">
              <a:lnSpc>
                <a:spcPct val="90000"/>
              </a:lnSpc>
              <a:spcBef>
                <a:spcPct val="35000"/>
              </a:spcBef>
            </a:pPr>
            <a:r>
              <a:rPr lang="en-US" altLang="en-US" sz="5400" dirty="0" smtClean="0">
                <a:latin typeface="Times New Roman" pitchFamily="18" charset="0"/>
              </a:rPr>
              <a:t>Please Visit Us!</a:t>
            </a:r>
            <a:endParaRPr lang="en-US" altLang="en-US" sz="54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63"/>
          <p:cNvSpPr txBox="1">
            <a:spLocks noChangeArrowheads="1"/>
          </p:cNvSpPr>
          <p:nvPr/>
        </p:nvSpPr>
        <p:spPr bwMode="auto">
          <a:xfrm>
            <a:off x="638546" y="2405846"/>
            <a:ext cx="7118350" cy="3908425"/>
          </a:xfrm>
          <a:prstGeom prst="rect">
            <a:avLst/>
          </a:prstGeom>
          <a:noFill/>
          <a:ln w="38100">
            <a:noFill/>
            <a:miter lim="800000"/>
            <a:headEnd/>
            <a:tailEnd/>
          </a:ln>
        </p:spPr>
        <p:txBody>
          <a:bodyPr anchor="ctr">
            <a:spAutoFit/>
          </a:bodyPr>
          <a:lstStyle/>
          <a:p>
            <a:pPr algn="ctr" eaLnBrk="0" hangingPunct="0">
              <a:spcBef>
                <a:spcPct val="100000"/>
              </a:spcBef>
              <a:spcAft>
                <a:spcPct val="100000"/>
              </a:spcAft>
            </a:pPr>
            <a:r>
              <a:rPr lang="en-US" altLang="en-US" sz="2800" dirty="0"/>
              <a:t>We are a tax-exempt</a:t>
            </a:r>
            <a:r>
              <a:rPr lang="en-US" altLang="en-US" sz="2000" dirty="0"/>
              <a:t> </a:t>
            </a:r>
            <a:r>
              <a:rPr lang="en-US" altLang="en-US" sz="3200" b="1" dirty="0"/>
              <a:t>public charity</a:t>
            </a:r>
            <a:r>
              <a:rPr lang="en-US" altLang="en-US" sz="2000" dirty="0"/>
              <a:t> </a:t>
            </a:r>
            <a:r>
              <a:rPr lang="en-US" altLang="en-US" sz="2800" dirty="0"/>
              <a:t>created in 2000 by and for the people of</a:t>
            </a:r>
            <a:r>
              <a:rPr lang="en-US" altLang="en-US" sz="2000" dirty="0"/>
              <a:t> </a:t>
            </a:r>
            <a:r>
              <a:rPr lang="en-US" altLang="en-US" sz="3200" b="1" dirty="0"/>
              <a:t>Tompkins County</a:t>
            </a:r>
            <a:r>
              <a:rPr lang="en-US" altLang="en-US" sz="2000" dirty="0"/>
              <a:t> </a:t>
            </a:r>
            <a:r>
              <a:rPr lang="en-US" altLang="en-US" sz="2800" dirty="0"/>
              <a:t>to serve as a growing</a:t>
            </a:r>
            <a:r>
              <a:rPr lang="en-US" altLang="en-US" sz="2000" dirty="0"/>
              <a:t> </a:t>
            </a:r>
            <a:r>
              <a:rPr lang="en-US" altLang="en-US" sz="3200" b="1" dirty="0"/>
              <a:t>permanent endowment</a:t>
            </a:r>
            <a:r>
              <a:rPr lang="en-US" altLang="en-US" sz="2000" dirty="0"/>
              <a:t> </a:t>
            </a:r>
            <a:r>
              <a:rPr lang="en-US" altLang="en-US" sz="2800" dirty="0"/>
              <a:t>and </a:t>
            </a:r>
            <a:r>
              <a:rPr lang="en-US" altLang="en-US" sz="3200" b="1" dirty="0"/>
              <a:t>information source</a:t>
            </a:r>
            <a:r>
              <a:rPr lang="en-US" altLang="en-US" sz="2800" b="1" dirty="0"/>
              <a:t> </a:t>
            </a:r>
            <a:r>
              <a:rPr lang="en-US" altLang="en-US" sz="2800" dirty="0"/>
              <a:t>to support everyone’s</a:t>
            </a:r>
            <a:r>
              <a:rPr lang="en-US" altLang="en-US" sz="2000" dirty="0"/>
              <a:t> </a:t>
            </a:r>
            <a:r>
              <a:rPr lang="en-US" altLang="en-US" sz="3200" b="1" dirty="0"/>
              <a:t>philanthropic action</a:t>
            </a:r>
            <a:r>
              <a:rPr lang="en-US" altLang="en-US" sz="2000" dirty="0"/>
              <a:t> </a:t>
            </a:r>
            <a:r>
              <a:rPr lang="en-US" altLang="en-US" sz="2800" dirty="0"/>
              <a:t>as a means of improving the</a:t>
            </a:r>
            <a:r>
              <a:rPr lang="en-US" altLang="en-US" sz="2000" dirty="0"/>
              <a:t> </a:t>
            </a:r>
            <a:r>
              <a:rPr lang="en-US" altLang="en-US" sz="3200" b="1" dirty="0"/>
              <a:t>quality of life</a:t>
            </a:r>
            <a:r>
              <a:rPr lang="en-US" altLang="en-US" sz="2000" dirty="0"/>
              <a:t> </a:t>
            </a:r>
            <a:r>
              <a:rPr lang="en-US" altLang="en-US" sz="2800" dirty="0"/>
              <a:t>for the Tompkins County community.</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235"/>
            <a:ext cx="1606924" cy="2405846"/>
          </a:xfrm>
          <a:prstGeom prst="rect">
            <a:avLst/>
          </a:prstGeom>
        </p:spPr>
      </p:pic>
      <p:pic>
        <p:nvPicPr>
          <p:cNvPr id="12" name="Picture 1051" descr="AA03895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50757" y="11875"/>
            <a:ext cx="3212278" cy="2392611"/>
          </a:xfrm>
          <a:prstGeom prst="rect">
            <a:avLst/>
          </a:prstGeom>
          <a:noFill/>
          <a:ln w="9525">
            <a:solidFill>
              <a:schemeClr val="bg1"/>
            </a:solidFill>
            <a:miter lim="800000"/>
            <a:headEnd/>
            <a:tailEnd/>
          </a:ln>
        </p:spPr>
      </p:pic>
      <p:pic>
        <p:nvPicPr>
          <p:cNvPr id="11"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606923" y="0"/>
            <a:ext cx="4906061" cy="2392611"/>
          </a:xfrm>
          <a:prstGeom prst="rect">
            <a:avLst/>
          </a:prstGeom>
          <a:noFill/>
          <a:ln>
            <a:noFill/>
          </a:ln>
        </p:spPr>
      </p:pic>
    </p:spTree>
    <p:extLst>
      <p:ext uri="{BB962C8B-B14F-4D97-AF65-F5344CB8AC3E}">
        <p14:creationId xmlns:p14="http://schemas.microsoft.com/office/powerpoint/2010/main" val="3789952943"/>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7"/>
          <p:cNvSpPr>
            <a:spLocks noChangeArrowheads="1"/>
          </p:cNvSpPr>
          <p:nvPr/>
        </p:nvSpPr>
        <p:spPr bwMode="auto">
          <a:xfrm>
            <a:off x="1715586" y="932565"/>
            <a:ext cx="6771189" cy="861511"/>
          </a:xfrm>
          <a:prstGeom prst="rect">
            <a:avLst/>
          </a:prstGeom>
          <a:noFill/>
          <a:ln w="9525">
            <a:noFill/>
            <a:miter lim="800000"/>
            <a:headEnd/>
            <a:tailEnd/>
          </a:ln>
        </p:spPr>
        <p:txBody>
          <a:bodyPr anchor="ctr"/>
          <a:lstStyle/>
          <a:p>
            <a:pPr algn="ctr" eaLnBrk="0" hangingPunct="0">
              <a:lnSpc>
                <a:spcPct val="95000"/>
              </a:lnSpc>
            </a:pPr>
            <a:r>
              <a:rPr lang="en-US" sz="2400" dirty="0"/>
              <a:t>Our Mission is to </a:t>
            </a:r>
            <a:r>
              <a:rPr lang="en-US" sz="2400" dirty="0" smtClean="0"/>
              <a:t>Improve the </a:t>
            </a:r>
            <a:r>
              <a:rPr lang="en-US" sz="2400" b="1" i="1" dirty="0" smtClean="0"/>
              <a:t>Quality of Life </a:t>
            </a:r>
            <a:r>
              <a:rPr lang="en-US" sz="2400" dirty="0" smtClean="0"/>
              <a:t>in Tompkins County by </a:t>
            </a:r>
            <a:r>
              <a:rPr lang="en-US" sz="2400" b="1" i="1" dirty="0" smtClean="0"/>
              <a:t>Inspiring</a:t>
            </a:r>
            <a:r>
              <a:rPr lang="en-US" sz="2400" i="1" dirty="0" smtClean="0"/>
              <a:t> </a:t>
            </a:r>
            <a:r>
              <a:rPr lang="en-US" sz="2400" dirty="0" smtClean="0"/>
              <a:t>and </a:t>
            </a:r>
            <a:r>
              <a:rPr lang="en-US" sz="2400" b="1" i="1" dirty="0" smtClean="0"/>
              <a:t>Supporting</a:t>
            </a:r>
            <a:r>
              <a:rPr lang="en-US" sz="2400" dirty="0" smtClean="0"/>
              <a:t> </a:t>
            </a:r>
            <a:r>
              <a:rPr lang="en-US" sz="2400" b="1" i="1" dirty="0" smtClean="0"/>
              <a:t>Enduring Philanthropy </a:t>
            </a:r>
            <a:r>
              <a:rPr lang="en-US" sz="2400" dirty="0" smtClean="0"/>
              <a:t>by…</a:t>
            </a:r>
          </a:p>
        </p:txBody>
      </p:sp>
      <p:sp>
        <p:nvSpPr>
          <p:cNvPr id="13" name="Text Box 29"/>
          <p:cNvSpPr txBox="1">
            <a:spLocks noChangeArrowheads="1"/>
          </p:cNvSpPr>
          <p:nvPr/>
        </p:nvSpPr>
        <p:spPr bwMode="auto">
          <a:xfrm>
            <a:off x="457200" y="2419350"/>
            <a:ext cx="8389917" cy="3333220"/>
          </a:xfrm>
          <a:prstGeom prst="rect">
            <a:avLst/>
          </a:prstGeom>
          <a:noFill/>
          <a:ln w="38100">
            <a:noFill/>
            <a:miter lim="800000"/>
            <a:headEnd/>
            <a:tailEnd/>
          </a:ln>
        </p:spPr>
        <p:txBody>
          <a:bodyPr wrap="square">
            <a:spAutoFit/>
          </a:bodyPr>
          <a:lstStyle/>
          <a:p>
            <a:pPr marL="495300" indent="-495300" eaLnBrk="0" hangingPunct="0">
              <a:lnSpc>
                <a:spcPct val="90000"/>
              </a:lnSpc>
              <a:spcBef>
                <a:spcPct val="60000"/>
              </a:spcBef>
              <a:buFontTx/>
              <a:buAutoNum type="arabicPeriod"/>
            </a:pPr>
            <a:r>
              <a:rPr lang="en-US" dirty="0"/>
              <a:t>Encouraging the </a:t>
            </a:r>
            <a:r>
              <a:rPr lang="en-US" b="1" i="1" dirty="0"/>
              <a:t>growth</a:t>
            </a:r>
            <a:r>
              <a:rPr lang="en-US" dirty="0"/>
              <a:t> of a permanent charitable endowment </a:t>
            </a:r>
          </a:p>
          <a:p>
            <a:pPr marL="495300" indent="-495300" eaLnBrk="0" hangingPunct="0">
              <a:lnSpc>
                <a:spcPct val="90000"/>
              </a:lnSpc>
              <a:spcBef>
                <a:spcPct val="60000"/>
              </a:spcBef>
              <a:buFontTx/>
              <a:buAutoNum type="arabicPeriod"/>
            </a:pPr>
            <a:r>
              <a:rPr lang="en-US" dirty="0"/>
              <a:t>Making </a:t>
            </a:r>
            <a:r>
              <a:rPr lang="en-US" b="1" i="1" dirty="0"/>
              <a:t>strategic grants</a:t>
            </a:r>
            <a:r>
              <a:rPr lang="en-US" dirty="0"/>
              <a:t> as community investments </a:t>
            </a:r>
          </a:p>
          <a:p>
            <a:pPr marL="495300" indent="-495300" eaLnBrk="0" hangingPunct="0">
              <a:lnSpc>
                <a:spcPct val="90000"/>
              </a:lnSpc>
              <a:spcBef>
                <a:spcPct val="60000"/>
              </a:spcBef>
              <a:buFontTx/>
              <a:buAutoNum type="arabicPeriod"/>
            </a:pPr>
            <a:r>
              <a:rPr lang="en-US" dirty="0"/>
              <a:t>Providing donors with vehicles to make giving easy and </a:t>
            </a:r>
            <a:r>
              <a:rPr lang="en-US" b="1" i="1" dirty="0"/>
              <a:t>effective</a:t>
            </a:r>
            <a:r>
              <a:rPr lang="en-US" dirty="0"/>
              <a:t> </a:t>
            </a:r>
          </a:p>
          <a:p>
            <a:pPr marL="495300" indent="-495300" eaLnBrk="0" hangingPunct="0">
              <a:lnSpc>
                <a:spcPct val="90000"/>
              </a:lnSpc>
              <a:spcBef>
                <a:spcPct val="60000"/>
              </a:spcBef>
              <a:buFontTx/>
              <a:buAutoNum type="arabicPeriod"/>
            </a:pPr>
            <a:r>
              <a:rPr lang="en-US" dirty="0"/>
              <a:t>Serving as a community </a:t>
            </a:r>
            <a:r>
              <a:rPr lang="en-US" b="1" i="1" dirty="0"/>
              <a:t>catalyst</a:t>
            </a:r>
            <a:r>
              <a:rPr lang="en-US" dirty="0"/>
              <a:t> and </a:t>
            </a:r>
            <a:r>
              <a:rPr lang="en-US" b="1" i="1" dirty="0"/>
              <a:t>convener</a:t>
            </a:r>
            <a:r>
              <a:rPr lang="en-US" dirty="0"/>
              <a:t> to solve problems and improve quality of life</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3"/>
          <p:cNvSpPr txBox="1">
            <a:spLocks/>
          </p:cNvSpPr>
          <p:nvPr/>
        </p:nvSpPr>
        <p:spPr>
          <a:xfrm>
            <a:off x="1449349" y="1202304"/>
            <a:ext cx="7086600" cy="85119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t>94 Community Foundation Funds</a:t>
            </a:r>
            <a:endParaRPr lang="en-US" sz="4000" dirty="0"/>
          </a:p>
        </p:txBody>
      </p:sp>
      <p:sp>
        <p:nvSpPr>
          <p:cNvPr id="7" name="Subtitle 4"/>
          <p:cNvSpPr>
            <a:spLocks noGrp="1"/>
          </p:cNvSpPr>
          <p:nvPr>
            <p:ph idx="1"/>
          </p:nvPr>
        </p:nvSpPr>
        <p:spPr>
          <a:xfrm>
            <a:off x="1449349" y="2289169"/>
            <a:ext cx="6791220" cy="3836994"/>
          </a:xfrm>
        </p:spPr>
        <p:txBody>
          <a:bodyPr>
            <a:normAutofit fontScale="70000" lnSpcReduction="20000"/>
          </a:bodyPr>
          <a:lstStyle/>
          <a:p>
            <a:r>
              <a:rPr lang="en-US" dirty="0" smtClean="0">
                <a:solidFill>
                  <a:schemeClr val="tx1"/>
                </a:solidFill>
              </a:rPr>
              <a:t>Tompkins Today and Tomorrow Fund</a:t>
            </a:r>
          </a:p>
          <a:p>
            <a:pPr lvl="1" algn="l"/>
            <a:r>
              <a:rPr lang="en-US" dirty="0" smtClean="0"/>
              <a:t>Unrestricted Grant making fund</a:t>
            </a:r>
          </a:p>
          <a:p>
            <a:r>
              <a:rPr lang="en-US" dirty="0" smtClean="0">
                <a:solidFill>
                  <a:schemeClr val="tx1"/>
                </a:solidFill>
              </a:rPr>
              <a:t>Field of Interest Funds</a:t>
            </a:r>
          </a:p>
          <a:p>
            <a:pPr lvl="1" algn="l"/>
            <a:r>
              <a:rPr lang="en-US" dirty="0" smtClean="0"/>
              <a:t>Arts and Culture Fund</a:t>
            </a:r>
          </a:p>
          <a:p>
            <a:pPr lvl="1" algn="l"/>
            <a:r>
              <a:rPr lang="en-US" dirty="0" smtClean="0"/>
              <a:t>Children &amp; Youth Fund</a:t>
            </a:r>
          </a:p>
          <a:p>
            <a:pPr lvl="1" algn="l"/>
            <a:r>
              <a:rPr lang="en-US" dirty="0" smtClean="0"/>
              <a:t>Collective Impact Fund</a:t>
            </a:r>
          </a:p>
          <a:p>
            <a:pPr lvl="1" algn="l"/>
            <a:r>
              <a:rPr lang="en-US" dirty="0" smtClean="0"/>
              <a:t>Crime and Sexual Assault Victims Fund</a:t>
            </a:r>
          </a:p>
          <a:p>
            <a:pPr lvl="1" algn="l"/>
            <a:r>
              <a:rPr lang="en-US" dirty="0" smtClean="0"/>
              <a:t>Social Justice Fund</a:t>
            </a:r>
          </a:p>
          <a:p>
            <a:pPr lvl="1" algn="l"/>
            <a:r>
              <a:rPr lang="en-US" sz="4000" b="1" dirty="0" smtClean="0"/>
              <a:t>Women’s Fund</a:t>
            </a:r>
          </a:p>
          <a:p>
            <a:r>
              <a:rPr lang="en-US" dirty="0" smtClean="0">
                <a:solidFill>
                  <a:schemeClr val="tx1"/>
                </a:solidFill>
              </a:rPr>
              <a:t>Donor Advised Funds</a:t>
            </a:r>
          </a:p>
          <a:p>
            <a:pPr lvl="1" algn="l"/>
            <a:r>
              <a:rPr lang="en-US" dirty="0" smtClean="0"/>
              <a:t>These funds have originated to fill the philanthropic goals of individuals, families, or organizations</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0284" y="2524839"/>
            <a:ext cx="6791220" cy="3836994"/>
          </a:xfrm>
        </p:spPr>
        <p:txBody>
          <a:bodyPr>
            <a:normAutofit/>
          </a:bodyPr>
          <a:lstStyle/>
          <a:p>
            <a:pPr fontAlgn="base"/>
            <a:r>
              <a:rPr lang="en-US" sz="2800" b="1" dirty="0" smtClean="0">
                <a:solidFill>
                  <a:schemeClr val="tx1">
                    <a:lumMod val="50000"/>
                    <a:lumOff val="50000"/>
                  </a:schemeClr>
                </a:solidFill>
              </a:rPr>
              <a:t>To </a:t>
            </a:r>
            <a:r>
              <a:rPr lang="en-US" sz="2800" b="1" dirty="0">
                <a:solidFill>
                  <a:schemeClr val="tx1">
                    <a:lumMod val="50000"/>
                    <a:lumOff val="50000"/>
                  </a:schemeClr>
                </a:solidFill>
              </a:rPr>
              <a:t>promote educational, economic, social and political equality for women</a:t>
            </a:r>
            <a:endParaRPr lang="en-US" sz="2800" dirty="0">
              <a:solidFill>
                <a:schemeClr val="tx1">
                  <a:lumMod val="50000"/>
                  <a:lumOff val="50000"/>
                </a:schemeClr>
              </a:solidFill>
            </a:endParaRPr>
          </a:p>
          <a:p>
            <a:r>
              <a:rPr lang="en-US" sz="2800" b="1" dirty="0">
                <a:solidFill>
                  <a:schemeClr val="tx1">
                    <a:lumMod val="50000"/>
                    <a:lumOff val="50000"/>
                  </a:schemeClr>
                </a:solidFill>
              </a:rPr>
              <a:t>To enable women to achieve economic self-sufficiency</a:t>
            </a:r>
            <a:endParaRPr lang="en-US" sz="2800" dirty="0">
              <a:solidFill>
                <a:schemeClr val="tx1">
                  <a:lumMod val="50000"/>
                  <a:lumOff val="50000"/>
                </a:schemeClr>
              </a:solidFill>
            </a:endParaRPr>
          </a:p>
          <a:p>
            <a:r>
              <a:rPr lang="en-US" sz="2800" b="1" dirty="0">
                <a:solidFill>
                  <a:schemeClr val="tx1">
                    <a:lumMod val="50000"/>
                    <a:lumOff val="50000"/>
                  </a:schemeClr>
                </a:solidFill>
              </a:rPr>
              <a:t>To insure that women have necessary healthcare resources</a:t>
            </a:r>
            <a:endParaRPr lang="en-US" sz="2800" dirty="0">
              <a:solidFill>
                <a:schemeClr val="tx1">
                  <a:lumMod val="50000"/>
                  <a:lumOff val="50000"/>
                </a:schemeClr>
              </a:solidFill>
            </a:endParaRPr>
          </a:p>
          <a:p>
            <a:endParaRPr lang="en-US" dirty="0"/>
          </a:p>
        </p:txBody>
      </p:sp>
      <p:pic>
        <p:nvPicPr>
          <p:cNvPr id="5" name="Picture 4" descr="Logo_FUNDS women's.jpeg"/>
          <p:cNvPicPr>
            <a:picLocks noChangeAspect="1"/>
          </p:cNvPicPr>
          <p:nvPr/>
        </p:nvPicPr>
        <p:blipFill>
          <a:blip r:embed="rId3" cstate="print"/>
          <a:stretch>
            <a:fillRect/>
          </a:stretch>
        </p:blipFill>
        <p:spPr>
          <a:xfrm>
            <a:off x="1521392" y="678683"/>
            <a:ext cx="6836437" cy="1244385"/>
          </a:xfrm>
          <a:prstGeom prst="rect">
            <a:avLst/>
          </a:prstGeom>
        </p:spPr>
      </p:pic>
    </p:spTree>
    <p:extLst>
      <p:ext uri="{BB962C8B-B14F-4D97-AF65-F5344CB8AC3E}">
        <p14:creationId xmlns:p14="http://schemas.microsoft.com/office/powerpoint/2010/main" val="169029662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Box 8"/>
          <p:cNvSpPr txBox="1">
            <a:spLocks noChangeArrowheads="1"/>
          </p:cNvSpPr>
          <p:nvPr/>
        </p:nvSpPr>
        <p:spPr bwMode="auto">
          <a:xfrm>
            <a:off x="1696137" y="910301"/>
            <a:ext cx="6683032" cy="461665"/>
          </a:xfrm>
          <a:prstGeom prst="rect">
            <a:avLst/>
          </a:prstGeom>
          <a:noFill/>
          <a:ln w="9525">
            <a:noFill/>
            <a:miter lim="800000"/>
            <a:headEnd/>
            <a:tailEnd/>
          </a:ln>
        </p:spPr>
        <p:txBody>
          <a:bodyPr wrap="square">
            <a:spAutoFit/>
          </a:bodyPr>
          <a:lstStyle/>
          <a:p>
            <a:pPr eaLnBrk="0" hangingPunct="0"/>
            <a:r>
              <a:rPr lang="en-US" sz="2400" dirty="0" smtClean="0">
                <a:latin typeface="Cambria" panose="02040503050406030204" pitchFamily="18" charset="0"/>
              </a:rPr>
              <a:t>Women’s Fund Advisory Committee</a:t>
            </a:r>
            <a:endParaRPr lang="en-US" sz="2400" dirty="0">
              <a:latin typeface="Cambria" panose="02040503050406030204" pitchFamily="18" charset="0"/>
            </a:endParaRPr>
          </a:p>
        </p:txBody>
      </p:sp>
      <p:sp>
        <p:nvSpPr>
          <p:cNvPr id="2" name="TextBox 1"/>
          <p:cNvSpPr txBox="1"/>
          <p:nvPr/>
        </p:nvSpPr>
        <p:spPr>
          <a:xfrm>
            <a:off x="3927222" y="1454763"/>
            <a:ext cx="4710897" cy="4524315"/>
          </a:xfrm>
          <a:prstGeom prst="rect">
            <a:avLst/>
          </a:prstGeom>
          <a:noFill/>
        </p:spPr>
        <p:txBody>
          <a:bodyPr wrap="square" rtlCol="0">
            <a:spAutoFit/>
          </a:bodyPr>
          <a:lstStyle/>
          <a:p>
            <a:pPr eaLnBrk="0" hangingPunct="0"/>
            <a:r>
              <a:rPr lang="en-US" sz="2400" dirty="0">
                <a:latin typeface="Cambria" pitchFamily="18" charset="0"/>
              </a:rPr>
              <a:t>Angela </a:t>
            </a:r>
            <a:r>
              <a:rPr lang="en-US" sz="2400" dirty="0" smtClean="0">
                <a:latin typeface="Cambria" pitchFamily="18" charset="0"/>
              </a:rPr>
              <a:t>Sullivan (Chair</a:t>
            </a:r>
            <a:r>
              <a:rPr lang="en-US" sz="2400" dirty="0">
                <a:latin typeface="Cambria" pitchFamily="18" charset="0"/>
              </a:rPr>
              <a:t>)</a:t>
            </a:r>
          </a:p>
          <a:p>
            <a:pPr eaLnBrk="0" hangingPunct="0"/>
            <a:r>
              <a:rPr lang="en-US" sz="2400" dirty="0" smtClean="0">
                <a:latin typeface="Cambria" pitchFamily="18" charset="0"/>
              </a:rPr>
              <a:t>Stephanie Bailey</a:t>
            </a:r>
          </a:p>
          <a:p>
            <a:pPr eaLnBrk="0" hangingPunct="0"/>
            <a:r>
              <a:rPr lang="en-US" sz="2400" dirty="0" smtClean="0">
                <a:latin typeface="Cambria" pitchFamily="18" charset="0"/>
              </a:rPr>
              <a:t>Jill Burlington</a:t>
            </a:r>
            <a:endParaRPr lang="en-US" sz="2400" dirty="0">
              <a:latin typeface="Cambria" pitchFamily="18" charset="0"/>
            </a:endParaRPr>
          </a:p>
          <a:p>
            <a:pPr eaLnBrk="0" hangingPunct="0"/>
            <a:r>
              <a:rPr lang="en-US" sz="2400" dirty="0">
                <a:latin typeface="Cambria" pitchFamily="18" charset="0"/>
              </a:rPr>
              <a:t>Jan Hertel</a:t>
            </a:r>
          </a:p>
          <a:p>
            <a:pPr eaLnBrk="0" hangingPunct="0"/>
            <a:r>
              <a:rPr lang="en-US" sz="2400" dirty="0" smtClean="0">
                <a:latin typeface="Cambria" pitchFamily="18" charset="0"/>
              </a:rPr>
              <a:t>Elsa Hyde</a:t>
            </a:r>
          </a:p>
          <a:p>
            <a:pPr eaLnBrk="0" hangingPunct="0"/>
            <a:r>
              <a:rPr lang="en-US" sz="2400" dirty="0" smtClean="0">
                <a:latin typeface="Cambria" pitchFamily="18" charset="0"/>
              </a:rPr>
              <a:t>Ann Mathews</a:t>
            </a:r>
          </a:p>
          <a:p>
            <a:pPr eaLnBrk="0" hangingPunct="0"/>
            <a:r>
              <a:rPr lang="en-US" sz="2400" dirty="0" smtClean="0">
                <a:latin typeface="Cambria" pitchFamily="18" charset="0"/>
              </a:rPr>
              <a:t>Carrie Regenstein</a:t>
            </a:r>
          </a:p>
          <a:p>
            <a:pPr eaLnBrk="0" hangingPunct="0"/>
            <a:r>
              <a:rPr lang="en-US" sz="2400" dirty="0" smtClean="0">
                <a:latin typeface="Cambria" pitchFamily="18" charset="0"/>
              </a:rPr>
              <a:t>Nancy Schuler</a:t>
            </a:r>
          </a:p>
          <a:p>
            <a:pPr eaLnBrk="0" hangingPunct="0"/>
            <a:r>
              <a:rPr lang="en-US" sz="2400" dirty="0" smtClean="0">
                <a:latin typeface="Cambria" pitchFamily="18" charset="0"/>
              </a:rPr>
              <a:t>Suzanne Smith Jablonski</a:t>
            </a:r>
          </a:p>
          <a:p>
            <a:pPr eaLnBrk="0" hangingPunct="0"/>
            <a:r>
              <a:rPr lang="en-US" sz="2400" dirty="0" smtClean="0">
                <a:latin typeface="Cambria" pitchFamily="18" charset="0"/>
              </a:rPr>
              <a:t>Carol Travis</a:t>
            </a:r>
            <a:endParaRPr lang="en-US" sz="2400" dirty="0">
              <a:latin typeface="Cambria" pitchFamily="18" charset="0"/>
            </a:endParaRPr>
          </a:p>
          <a:p>
            <a:pPr eaLnBrk="0" hangingPunct="0"/>
            <a:r>
              <a:rPr lang="en-US" sz="2400" dirty="0" smtClean="0">
                <a:latin typeface="Cambria" pitchFamily="18" charset="0"/>
              </a:rPr>
              <a:t>Annie Wall</a:t>
            </a:r>
          </a:p>
          <a:p>
            <a:pPr eaLnBrk="0" hangingPunct="0"/>
            <a:endParaRPr lang="en-US" sz="2400" dirty="0">
              <a:latin typeface="Cambria" pitchFamily="18" charset="0"/>
            </a:endParaRPr>
          </a:p>
        </p:txBody>
      </p:sp>
      <p:pic>
        <p:nvPicPr>
          <p:cNvPr id="6" name="Picture 5" descr="Logo_FUNDS women's.jpeg"/>
          <p:cNvPicPr>
            <a:picLocks noChangeAspect="1"/>
          </p:cNvPicPr>
          <p:nvPr/>
        </p:nvPicPr>
        <p:blipFill>
          <a:blip r:embed="rId3" cstate="print"/>
          <a:stretch>
            <a:fillRect/>
          </a:stretch>
        </p:blipFill>
        <p:spPr>
          <a:xfrm>
            <a:off x="4881926" y="5937686"/>
            <a:ext cx="4238625" cy="771525"/>
          </a:xfrm>
          <a:prstGeom prst="rect">
            <a:avLst/>
          </a:prstGeom>
        </p:spPr>
      </p:pic>
      <p:pic>
        <p:nvPicPr>
          <p:cNvPr id="7" name="Picture 12" descr="https://lh5.googleusercontent.com/--1_SiZWASFM/VFvsGIO4K-I/AAAAAAAAGx0/tDWpEgYg790/w947-h534-no/IMAG1760.jpg"/>
          <p:cNvPicPr>
            <a:picLocks noChangeAspect="1" noChangeArrowheads="1"/>
          </p:cNvPicPr>
          <p:nvPr/>
        </p:nvPicPr>
        <p:blipFill rotWithShape="1">
          <a:blip r:embed="rId4">
            <a:extLst>
              <a:ext uri="{28A0092B-C50C-407E-A947-70E740481C1C}">
                <a14:useLocalDpi xmlns:a14="http://schemas.microsoft.com/office/drawing/2010/main" val="0"/>
              </a:ext>
            </a:extLst>
          </a:blip>
          <a:srcRect l="46356" r="16821"/>
          <a:stretch/>
        </p:blipFill>
        <p:spPr bwMode="auto">
          <a:xfrm>
            <a:off x="1216058" y="2280567"/>
            <a:ext cx="1875934" cy="287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9907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7"/>
          <p:cNvSpPr>
            <a:spLocks noChangeArrowheads="1"/>
          </p:cNvSpPr>
          <p:nvPr/>
        </p:nvSpPr>
        <p:spPr bwMode="auto">
          <a:xfrm>
            <a:off x="0" y="1103586"/>
            <a:ext cx="9144000" cy="926827"/>
          </a:xfrm>
          <a:prstGeom prst="rect">
            <a:avLst/>
          </a:prstGeom>
          <a:noFill/>
          <a:ln w="9525">
            <a:noFill/>
            <a:miter lim="800000"/>
            <a:headEnd/>
            <a:tailEnd/>
          </a:ln>
        </p:spPr>
        <p:txBody>
          <a:bodyPr anchor="ctr"/>
          <a:lstStyle/>
          <a:p>
            <a:pPr eaLnBrk="0" hangingPunct="0">
              <a:lnSpc>
                <a:spcPct val="95000"/>
              </a:lnSpc>
            </a:pP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2" name="TextBox 1"/>
          <p:cNvSpPr txBox="1"/>
          <p:nvPr/>
        </p:nvSpPr>
        <p:spPr>
          <a:xfrm>
            <a:off x="5929419" y="-84843"/>
            <a:ext cx="2966796" cy="769441"/>
          </a:xfrm>
          <a:prstGeom prst="rect">
            <a:avLst/>
          </a:prstGeom>
          <a:noFill/>
        </p:spPr>
        <p:txBody>
          <a:bodyPr wrap="square" rtlCol="0">
            <a:spAutoFit/>
          </a:bodyPr>
          <a:lstStyle/>
          <a:p>
            <a:r>
              <a:rPr lang="en-US" sz="4400" dirty="0" smtClean="0">
                <a:latin typeface="Cambria" panose="02040503050406030204" pitchFamily="18" charset="0"/>
              </a:rPr>
              <a:t>events</a:t>
            </a:r>
            <a:endParaRPr lang="en-US" sz="4400" dirty="0">
              <a:latin typeface="Cambria" panose="02040503050406030204" pitchFamily="18" charset="0"/>
            </a:endParaRPr>
          </a:p>
        </p:txBody>
      </p:sp>
      <p:sp>
        <p:nvSpPr>
          <p:cNvPr id="3" name="Rectangle 2"/>
          <p:cNvSpPr/>
          <p:nvPr/>
        </p:nvSpPr>
        <p:spPr>
          <a:xfrm>
            <a:off x="2638652" y="2252588"/>
            <a:ext cx="4166648" cy="3970318"/>
          </a:xfrm>
          <a:prstGeom prst="rect">
            <a:avLst/>
          </a:prstGeom>
        </p:spPr>
        <p:txBody>
          <a:bodyPr wrap="square">
            <a:spAutoFit/>
          </a:bodyPr>
          <a:lstStyle/>
          <a:p>
            <a:pPr algn="ctr"/>
            <a:r>
              <a:rPr lang="en-US" sz="2800" dirty="0" smtClean="0">
                <a:latin typeface="+mj-lt"/>
              </a:rPr>
              <a:t>Annual</a:t>
            </a:r>
          </a:p>
          <a:p>
            <a:pPr algn="ctr"/>
            <a:r>
              <a:rPr lang="en-US" sz="2800" dirty="0" smtClean="0">
                <a:latin typeface="+mj-lt"/>
              </a:rPr>
              <a:t>Women's </a:t>
            </a:r>
            <a:r>
              <a:rPr lang="en-US" sz="2800" dirty="0">
                <a:latin typeface="+mj-lt"/>
              </a:rPr>
              <a:t>Fund </a:t>
            </a:r>
            <a:r>
              <a:rPr lang="en-US" sz="2800" dirty="0" smtClean="0">
                <a:latin typeface="+mj-lt"/>
              </a:rPr>
              <a:t>Endowment Tea</a:t>
            </a:r>
          </a:p>
          <a:p>
            <a:pPr algn="ctr"/>
            <a:endParaRPr lang="en-US" sz="2800" dirty="0" smtClean="0">
              <a:latin typeface="+mj-lt"/>
            </a:endParaRPr>
          </a:p>
          <a:p>
            <a:pPr algn="ctr"/>
            <a:r>
              <a:rPr lang="en-US" sz="2800" dirty="0" smtClean="0">
                <a:latin typeface="+mj-lt"/>
              </a:rPr>
              <a:t>An afternoon of celebration honoring Beverly Baker Society Members and Founders of the Women’s Fund</a:t>
            </a:r>
            <a:endParaRPr lang="en-US" sz="1800" dirty="0">
              <a:latin typeface="+mj-lt"/>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6440" b="19830"/>
          <a:stretch/>
        </p:blipFill>
        <p:spPr>
          <a:xfrm>
            <a:off x="127703" y="2449401"/>
            <a:ext cx="2510949" cy="283503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011" y="1838877"/>
            <a:ext cx="2054204" cy="3610906"/>
          </a:xfrm>
          <a:prstGeom prst="rect">
            <a:avLst/>
          </a:prstGeom>
        </p:spPr>
      </p:pic>
      <p:sp>
        <p:nvSpPr>
          <p:cNvPr id="6" name="TextBox 5"/>
          <p:cNvSpPr txBox="1"/>
          <p:nvPr/>
        </p:nvSpPr>
        <p:spPr>
          <a:xfrm flipH="1">
            <a:off x="1611130" y="959926"/>
            <a:ext cx="6495921" cy="892552"/>
          </a:xfrm>
          <a:prstGeom prst="rect">
            <a:avLst/>
          </a:prstGeom>
          <a:noFill/>
        </p:spPr>
        <p:txBody>
          <a:bodyPr wrap="square" rtlCol="0">
            <a:spAutoFit/>
          </a:bodyPr>
          <a:lstStyle/>
          <a:p>
            <a:r>
              <a:rPr lang="en-US" dirty="0" smtClean="0"/>
              <a:t>Building the Women’s Fund Endowment</a:t>
            </a:r>
          </a:p>
          <a:p>
            <a:r>
              <a:rPr lang="en-US" dirty="0" smtClean="0"/>
              <a:t> </a:t>
            </a:r>
            <a:endParaRPr lang="en-US" dirty="0"/>
          </a:p>
        </p:txBody>
      </p:sp>
    </p:spTree>
    <p:extLst>
      <p:ext uri="{BB962C8B-B14F-4D97-AF65-F5344CB8AC3E}">
        <p14:creationId xmlns:p14="http://schemas.microsoft.com/office/powerpoint/2010/main" val="405881381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7"/>
          <p:cNvSpPr>
            <a:spLocks noChangeArrowheads="1"/>
          </p:cNvSpPr>
          <p:nvPr/>
        </p:nvSpPr>
        <p:spPr bwMode="auto">
          <a:xfrm>
            <a:off x="0" y="1103586"/>
            <a:ext cx="9144000" cy="926827"/>
          </a:xfrm>
          <a:prstGeom prst="rect">
            <a:avLst/>
          </a:prstGeom>
          <a:noFill/>
          <a:ln w="9525">
            <a:noFill/>
            <a:miter lim="800000"/>
            <a:headEnd/>
            <a:tailEnd/>
          </a:ln>
        </p:spPr>
        <p:txBody>
          <a:bodyPr anchor="ctr"/>
          <a:lstStyle/>
          <a:p>
            <a:pPr eaLnBrk="0" hangingPunct="0">
              <a:lnSpc>
                <a:spcPct val="95000"/>
              </a:lnSpc>
            </a:pPr>
            <a:r>
              <a:rPr lang="en-US" sz="1600" dirty="0">
                <a:solidFill>
                  <a:schemeClr val="bg1"/>
                </a:solidFill>
              </a:rPr>
              <a:t/>
            </a:r>
            <a:br>
              <a:rPr lang="en-US" sz="1600" dirty="0">
                <a:solidFill>
                  <a:schemeClr val="bg1"/>
                </a:solidFill>
              </a:rPr>
            </a:br>
            <a:endParaRPr lang="en-US" altLang="en-US" sz="1600" dirty="0">
              <a:solidFill>
                <a:schemeClr val="bg1"/>
              </a:solidFill>
            </a:endParaRPr>
          </a:p>
        </p:txBody>
      </p:sp>
      <p:sp>
        <p:nvSpPr>
          <p:cNvPr id="2" name="TextBox 1"/>
          <p:cNvSpPr txBox="1"/>
          <p:nvPr/>
        </p:nvSpPr>
        <p:spPr>
          <a:xfrm>
            <a:off x="5929419" y="-84843"/>
            <a:ext cx="2966796" cy="769441"/>
          </a:xfrm>
          <a:prstGeom prst="rect">
            <a:avLst/>
          </a:prstGeom>
          <a:noFill/>
        </p:spPr>
        <p:txBody>
          <a:bodyPr wrap="square" rtlCol="0">
            <a:spAutoFit/>
          </a:bodyPr>
          <a:lstStyle/>
          <a:p>
            <a:r>
              <a:rPr lang="en-US" sz="4400" dirty="0" smtClean="0">
                <a:latin typeface="Cambria" panose="02040503050406030204" pitchFamily="18" charset="0"/>
              </a:rPr>
              <a:t>events</a:t>
            </a:r>
            <a:endParaRPr lang="en-US" sz="4400" dirty="0">
              <a:latin typeface="Cambria" panose="02040503050406030204" pitchFamily="18" charset="0"/>
            </a:endParaRPr>
          </a:p>
        </p:txBody>
      </p:sp>
      <p:sp>
        <p:nvSpPr>
          <p:cNvPr id="3" name="Rectangle 2"/>
          <p:cNvSpPr/>
          <p:nvPr/>
        </p:nvSpPr>
        <p:spPr>
          <a:xfrm>
            <a:off x="1654404" y="880276"/>
            <a:ext cx="6179270" cy="2831544"/>
          </a:xfrm>
          <a:prstGeom prst="rect">
            <a:avLst/>
          </a:prstGeom>
        </p:spPr>
        <p:txBody>
          <a:bodyPr wrap="square">
            <a:spAutoFit/>
          </a:bodyPr>
          <a:lstStyle/>
          <a:p>
            <a:pPr algn="ctr"/>
            <a:r>
              <a:rPr lang="en-US" sz="2800" dirty="0">
                <a:latin typeface="+mj-lt"/>
              </a:rPr>
              <a:t>2016 Community Foundation's </a:t>
            </a:r>
            <a:endParaRPr lang="en-US" sz="2800" dirty="0" smtClean="0">
              <a:latin typeface="+mj-lt"/>
            </a:endParaRPr>
          </a:p>
          <a:p>
            <a:pPr algn="ctr"/>
            <a:r>
              <a:rPr lang="en-US" sz="3200" b="1" dirty="0" smtClean="0">
                <a:latin typeface="+mj-lt"/>
              </a:rPr>
              <a:t>Women's </a:t>
            </a:r>
            <a:r>
              <a:rPr lang="en-US" sz="3200" b="1" dirty="0">
                <a:latin typeface="+mj-lt"/>
              </a:rPr>
              <a:t>Fund </a:t>
            </a:r>
            <a:r>
              <a:rPr lang="en-US" sz="3200" b="1" dirty="0" smtClean="0">
                <a:latin typeface="+mj-lt"/>
              </a:rPr>
              <a:t>Luncheon</a:t>
            </a:r>
          </a:p>
          <a:p>
            <a:pPr algn="ctr"/>
            <a:endParaRPr lang="en-US" sz="2800" dirty="0" smtClean="0">
              <a:latin typeface="+mj-lt"/>
            </a:endParaRPr>
          </a:p>
          <a:p>
            <a:pPr algn="ctr"/>
            <a:r>
              <a:rPr lang="en-US" sz="1800" dirty="0" smtClean="0">
                <a:latin typeface="+mj-lt"/>
              </a:rPr>
              <a:t>Tuesday, </a:t>
            </a:r>
            <a:r>
              <a:rPr lang="en-US" sz="1800" dirty="0" smtClean="0">
                <a:latin typeface="+mj-lt"/>
              </a:rPr>
              <a:t>March 15</a:t>
            </a:r>
            <a:r>
              <a:rPr lang="en-US" sz="1800" baseline="30000" dirty="0" smtClean="0">
                <a:latin typeface="+mj-lt"/>
              </a:rPr>
              <a:t>th</a:t>
            </a:r>
            <a:r>
              <a:rPr lang="en-US" sz="1800" dirty="0" smtClean="0">
                <a:latin typeface="+mj-lt"/>
              </a:rPr>
              <a:t>, 2016   11:45-1:30 pm</a:t>
            </a:r>
          </a:p>
          <a:p>
            <a:pPr algn="ctr"/>
            <a:r>
              <a:rPr lang="en-US" sz="1800" dirty="0" smtClean="0">
                <a:latin typeface="+mj-lt"/>
              </a:rPr>
              <a:t>Emerson Suites, Ithaca College</a:t>
            </a:r>
          </a:p>
          <a:p>
            <a:pPr algn="ctr"/>
            <a:r>
              <a:rPr lang="en-US" sz="1800" dirty="0" smtClean="0">
                <a:latin typeface="+mj-lt"/>
              </a:rPr>
              <a:t>Tickets $25, register at </a:t>
            </a:r>
            <a:r>
              <a:rPr lang="en-US" sz="1800" dirty="0" smtClean="0">
                <a:latin typeface="+mj-lt"/>
                <a:hlinkClick r:id="rId3"/>
              </a:rPr>
              <a:t>www.cftompkins.org</a:t>
            </a:r>
            <a:endParaRPr lang="en-US" sz="1800" dirty="0" smtClean="0">
              <a:latin typeface="+mj-lt"/>
            </a:endParaRPr>
          </a:p>
          <a:p>
            <a:pPr algn="ctr"/>
            <a:endParaRPr lang="en-US" sz="1800" dirty="0">
              <a:latin typeface="+mj-lt"/>
            </a:endParaRPr>
          </a:p>
          <a:p>
            <a:pPr algn="ctr"/>
            <a:r>
              <a:rPr lang="en-US" sz="1800" dirty="0" smtClean="0">
                <a:latin typeface="+mj-lt"/>
              </a:rPr>
              <a:t>Over $32,000 of grants will be awarded</a:t>
            </a:r>
            <a:endParaRPr lang="en-US" sz="1800" dirty="0">
              <a:latin typeface="+mj-lt"/>
            </a:endParaRPr>
          </a:p>
        </p:txBody>
      </p:sp>
      <p:pic>
        <p:nvPicPr>
          <p:cNvPr id="1026" name="Picture 2" descr="https://mlsvc01-prod.s3.amazonaws.com/21d5713a001/6cabbb31-a8b5-4299-83d9-1f228086854e.jpg?ver=1454425595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09" y="2845455"/>
            <a:ext cx="1617908" cy="23243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4404" y="4093873"/>
            <a:ext cx="3921591" cy="954107"/>
          </a:xfrm>
          <a:prstGeom prst="rect">
            <a:avLst/>
          </a:prstGeom>
        </p:spPr>
        <p:txBody>
          <a:bodyPr wrap="square">
            <a:spAutoFit/>
          </a:bodyPr>
          <a:lstStyle/>
          <a:p>
            <a:pPr algn="ctr"/>
            <a:r>
              <a:rPr lang="en-US" sz="2000" dirty="0" smtClean="0">
                <a:latin typeface="Cambria, Georgia, Times New Roman, serif"/>
              </a:rPr>
              <a:t>Keynote Speaker</a:t>
            </a:r>
            <a:r>
              <a:rPr lang="en-US" sz="2000" b="1" dirty="0" smtClean="0">
                <a:latin typeface="Cambria, Georgia, Times New Roman, serif"/>
              </a:rPr>
              <a:t>:  </a:t>
            </a:r>
          </a:p>
          <a:p>
            <a:pPr algn="ctr"/>
            <a:r>
              <a:rPr lang="en-US" sz="2000" b="1" dirty="0" smtClean="0">
                <a:latin typeface="Cambria, Georgia, Times New Roman, serif"/>
              </a:rPr>
              <a:t>Elizabeth </a:t>
            </a:r>
            <a:r>
              <a:rPr lang="en-US" sz="2000" b="1" dirty="0" err="1">
                <a:latin typeface="Cambria, Georgia, Times New Roman, serif"/>
              </a:rPr>
              <a:t>Classen</a:t>
            </a:r>
            <a:r>
              <a:rPr lang="en-US" sz="2000" b="1" dirty="0">
                <a:latin typeface="Cambria, Georgia, Times New Roman, serif"/>
              </a:rPr>
              <a:t> Ambrose</a:t>
            </a:r>
            <a:endParaRPr lang="en-US" sz="2000" dirty="0">
              <a:latin typeface="Arial" panose="020B0604020202020204" pitchFamily="34" charset="0"/>
            </a:endParaRPr>
          </a:p>
          <a:p>
            <a:pPr algn="ctr"/>
            <a:r>
              <a:rPr lang="en-US" sz="1600" dirty="0">
                <a:latin typeface="Cambria, Georgia, Times New Roman, serif"/>
              </a:rPr>
              <a:t>Proprietor, Bridges Cornell Heights</a:t>
            </a:r>
            <a:endParaRPr lang="en-US" sz="1600" b="0" i="0" dirty="0">
              <a:effectLst/>
              <a:latin typeface="Arial" panose="020B0604020202020204" pitchFamily="34" charset="0"/>
            </a:endParaRPr>
          </a:p>
        </p:txBody>
      </p:sp>
      <p:pic>
        <p:nvPicPr>
          <p:cNvPr id="1028" name="Picture 4" descr="https://mlsvc01-prod.s3.amazonaws.com/21d5713a001/0283dc17-4f1a-4dde-8edf-609dbcb968e3.jpg?ver=1454425635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053" y="3711821"/>
            <a:ext cx="1906885" cy="24026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80847" y="5462819"/>
            <a:ext cx="3747155" cy="646331"/>
          </a:xfrm>
          <a:prstGeom prst="rect">
            <a:avLst/>
          </a:prstGeom>
        </p:spPr>
        <p:txBody>
          <a:bodyPr wrap="square">
            <a:spAutoFit/>
          </a:bodyPr>
          <a:lstStyle/>
          <a:p>
            <a:pPr algn="ctr"/>
            <a:r>
              <a:rPr lang="en-US" sz="2000" b="1" dirty="0" smtClean="0">
                <a:latin typeface="Cambria, Georgia, Times New Roman, serif"/>
              </a:rPr>
              <a:t>Phoebe </a:t>
            </a:r>
            <a:r>
              <a:rPr lang="en-US" sz="2000" b="1" dirty="0">
                <a:latin typeface="Cambria, Georgia, Times New Roman, serif"/>
              </a:rPr>
              <a:t>Brown</a:t>
            </a:r>
            <a:endParaRPr lang="en-US" sz="2000" dirty="0">
              <a:latin typeface="Cambria, Georgia, Times New Roman, serif"/>
            </a:endParaRPr>
          </a:p>
          <a:p>
            <a:pPr algn="ctr"/>
            <a:r>
              <a:rPr lang="en-US" sz="1600" dirty="0">
                <a:latin typeface="Cambria, Georgia, Times New Roman, serif"/>
              </a:rPr>
              <a:t>2016 Laura Holmberg </a:t>
            </a:r>
            <a:r>
              <a:rPr lang="en-US" sz="1600" dirty="0" smtClean="0">
                <a:latin typeface="Cambria, Georgia, Times New Roman, serif"/>
              </a:rPr>
              <a:t>Awardee</a:t>
            </a:r>
            <a:endParaRPr lang="en-US" sz="1600" b="0" i="0" dirty="0">
              <a:effectLst/>
              <a:latin typeface="Cambria, Georgia, Times New Roman, serif"/>
            </a:endParaRPr>
          </a:p>
        </p:txBody>
      </p:sp>
    </p:spTree>
    <p:extLst>
      <p:ext uri="{BB962C8B-B14F-4D97-AF65-F5344CB8AC3E}">
        <p14:creationId xmlns:p14="http://schemas.microsoft.com/office/powerpoint/2010/main" val="95963476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9251" y="2298596"/>
            <a:ext cx="6791220" cy="3836994"/>
          </a:xfrm>
        </p:spPr>
        <p:txBody>
          <a:bodyPr>
            <a:normAutofit fontScale="55000" lnSpcReduction="20000"/>
          </a:bodyPr>
          <a:lstStyle/>
          <a:p>
            <a:pPr marL="0" indent="0" fontAlgn="base">
              <a:buNone/>
            </a:pPr>
            <a:r>
              <a:rPr lang="en-US" b="1" dirty="0" smtClean="0"/>
              <a:t>1). To </a:t>
            </a:r>
            <a:r>
              <a:rPr lang="en-US" b="1" dirty="0"/>
              <a:t>promote educational, economic, social and political equality for women</a:t>
            </a:r>
            <a:endParaRPr lang="en-US" dirty="0"/>
          </a:p>
          <a:p>
            <a:pPr fontAlgn="base"/>
            <a:r>
              <a:rPr lang="en-US" dirty="0" smtClean="0"/>
              <a:t>$3,000 for assisting low income immigrant women when applying for work authorization and citizenship benefits </a:t>
            </a:r>
            <a:r>
              <a:rPr lang="en-US" dirty="0" smtClean="0"/>
              <a:t>to </a:t>
            </a:r>
            <a:r>
              <a:rPr lang="en-US" b="1" u="sng" dirty="0" smtClean="0"/>
              <a:t>Catholic Charities</a:t>
            </a:r>
            <a:endParaRPr lang="en-US" b="1" u="sng" dirty="0" smtClean="0"/>
          </a:p>
          <a:p>
            <a:pPr fontAlgn="base"/>
            <a:r>
              <a:rPr lang="en-US" dirty="0" smtClean="0"/>
              <a:t>$3,250 for emerging women leaders to access community building workshops building confidence, inspiration, and leadership networks to </a:t>
            </a:r>
            <a:r>
              <a:rPr lang="en-US" b="1" u="sng" dirty="0" smtClean="0"/>
              <a:t>Natural Leaders Initiative</a:t>
            </a:r>
          </a:p>
          <a:p>
            <a:pPr fontAlgn="base"/>
            <a:r>
              <a:rPr lang="en-US" dirty="0" smtClean="0"/>
              <a:t>$</a:t>
            </a:r>
            <a:r>
              <a:rPr lang="en-US" dirty="0"/>
              <a:t>3,300 for teen girls to build self-esteem and job skills to </a:t>
            </a:r>
            <a:r>
              <a:rPr lang="en-US" b="1" u="sng" dirty="0"/>
              <a:t>GIAC</a:t>
            </a:r>
          </a:p>
          <a:p>
            <a:pPr fontAlgn="base"/>
            <a:r>
              <a:rPr lang="en-US" dirty="0"/>
              <a:t>$1,500 for young women </a:t>
            </a:r>
            <a:r>
              <a:rPr lang="en-US" dirty="0" smtClean="0"/>
              <a:t>from the </a:t>
            </a:r>
            <a:r>
              <a:rPr lang="en-US" b="1" u="sng" dirty="0" smtClean="0"/>
              <a:t>Lehman Alternative Community School</a:t>
            </a:r>
            <a:r>
              <a:rPr lang="en-US" dirty="0" smtClean="0"/>
              <a:t> to </a:t>
            </a:r>
            <a:r>
              <a:rPr lang="en-US" dirty="0"/>
              <a:t>learn basic carpentry skills for picnic tables for the West Hill community</a:t>
            </a:r>
          </a:p>
          <a:p>
            <a:pPr fontAlgn="base"/>
            <a:r>
              <a:rPr lang="en-US" dirty="0"/>
              <a:t>$1,475 for </a:t>
            </a:r>
            <a:r>
              <a:rPr lang="en-US" dirty="0" smtClean="0"/>
              <a:t>provide scholarships for women </a:t>
            </a:r>
            <a:r>
              <a:rPr lang="en-US" dirty="0"/>
              <a:t>and girls to attend Sister Friends, an annual celebration of diverse women </a:t>
            </a:r>
            <a:r>
              <a:rPr lang="en-US" dirty="0" smtClean="0"/>
              <a:t>coordinated by the</a:t>
            </a:r>
            <a:r>
              <a:rPr lang="en-US" dirty="0" smtClean="0"/>
              <a:t> </a:t>
            </a:r>
            <a:r>
              <a:rPr lang="en-US" b="1" u="sng" dirty="0"/>
              <a:t>Multicultural Resource Center</a:t>
            </a:r>
          </a:p>
          <a:p>
            <a:endParaRPr lang="en-US" dirty="0"/>
          </a:p>
        </p:txBody>
      </p:sp>
      <p:pic>
        <p:nvPicPr>
          <p:cNvPr id="5" name="Picture 4" descr="Logo_FUNDS women's.jpeg"/>
          <p:cNvPicPr>
            <a:picLocks noChangeAspect="1"/>
          </p:cNvPicPr>
          <p:nvPr/>
        </p:nvPicPr>
        <p:blipFill>
          <a:blip r:embed="rId3" cstate="print"/>
          <a:stretch>
            <a:fillRect/>
          </a:stretch>
        </p:blipFill>
        <p:spPr>
          <a:xfrm>
            <a:off x="4637986" y="339319"/>
            <a:ext cx="3980067" cy="724462"/>
          </a:xfrm>
          <a:prstGeom prst="rect">
            <a:avLst/>
          </a:prstGeom>
        </p:spPr>
      </p:pic>
      <p:sp>
        <p:nvSpPr>
          <p:cNvPr id="3" name="TextBox 2"/>
          <p:cNvSpPr txBox="1"/>
          <p:nvPr/>
        </p:nvSpPr>
        <p:spPr>
          <a:xfrm>
            <a:off x="2083324" y="1461155"/>
            <a:ext cx="5354424" cy="492443"/>
          </a:xfrm>
          <a:prstGeom prst="rect">
            <a:avLst/>
          </a:prstGeom>
          <a:noFill/>
        </p:spPr>
        <p:txBody>
          <a:bodyPr wrap="square" rtlCol="0">
            <a:spAutoFit/>
          </a:bodyPr>
          <a:lstStyle/>
          <a:p>
            <a:r>
              <a:rPr lang="en-US" dirty="0" smtClean="0"/>
              <a:t>2016 Women’s Fund Grant Awards</a:t>
            </a:r>
            <a:endParaRPr lang="en-US" dirty="0"/>
          </a:p>
        </p:txBody>
      </p:sp>
    </p:spTree>
    <p:extLst>
      <p:ext uri="{BB962C8B-B14F-4D97-AF65-F5344CB8AC3E}">
        <p14:creationId xmlns:p14="http://schemas.microsoft.com/office/powerpoint/2010/main" val="169618725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ual Report 2014 c" id="{E4196C37-C856-48F7-9658-8DAB665A7297}" vid="{354337B4-89D1-4064-8B5D-E8020CAD5BE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ual Report 2014 c" id="{E4196C37-C856-48F7-9658-8DAB665A7297}" vid="{0D7F4F4F-2BD4-4131-B588-862F894B688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nual Report 2014 c" id="{E4196C37-C856-48F7-9658-8DAB665A7297}" vid="{383C1DEE-CA61-468E-8B15-C3713EFB6B98}"/>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25005</TotalTime>
  <Words>2670</Words>
  <Application>Microsoft Office PowerPoint</Application>
  <PresentationFormat>On-screen Show (4:3)</PresentationFormat>
  <Paragraphs>265</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Cambria</vt:lpstr>
      <vt:lpstr>Cambria, Georgia, Times New Roman, serif</vt:lpstr>
      <vt:lpstr>Symbol</vt:lpstr>
      <vt:lpstr>Times New Roman</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Williams Marketing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Foundations</dc:title>
  <dc:creator>Williams Marketing Services</dc:creator>
  <cp:lastModifiedBy>Janet Cotraccia</cp:lastModifiedBy>
  <cp:revision>1568</cp:revision>
  <cp:lastPrinted>2001-11-07T21:22:01Z</cp:lastPrinted>
  <dcterms:created xsi:type="dcterms:W3CDTF">1999-04-19T18:36:54Z</dcterms:created>
  <dcterms:modified xsi:type="dcterms:W3CDTF">2016-03-03T19:27:45Z</dcterms:modified>
</cp:coreProperties>
</file>