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1.xml" ContentType="application/vnd.openxmlformats-officedocument.presentationml.tags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2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671" r:id="rId2"/>
    <p:sldMasterId id="2147484008" r:id="rId3"/>
    <p:sldMasterId id="2147484012" r:id="rId4"/>
    <p:sldMasterId id="2147484013" r:id="rId5"/>
    <p:sldMasterId id="2147484014" r:id="rId6"/>
    <p:sldMasterId id="2147484015" r:id="rId7"/>
    <p:sldMasterId id="2147484016" r:id="rId8"/>
    <p:sldMasterId id="2147484017" r:id="rId9"/>
    <p:sldMasterId id="2147484018" r:id="rId10"/>
    <p:sldMasterId id="2147484019" r:id="rId11"/>
    <p:sldMasterId id="2147484020" r:id="rId12"/>
    <p:sldMasterId id="2147484021" r:id="rId13"/>
    <p:sldMasterId id="2147484022" r:id="rId14"/>
    <p:sldMasterId id="2147484023" r:id="rId15"/>
    <p:sldMasterId id="2147484024" r:id="rId16"/>
  </p:sldMasterIdLst>
  <p:notesMasterIdLst>
    <p:notesMasterId r:id="rId36"/>
  </p:notesMasterIdLst>
  <p:sldIdLst>
    <p:sldId id="277" r:id="rId17"/>
    <p:sldId id="288" r:id="rId18"/>
    <p:sldId id="289" r:id="rId19"/>
    <p:sldId id="290" r:id="rId20"/>
    <p:sldId id="285" r:id="rId21"/>
    <p:sldId id="279" r:id="rId22"/>
    <p:sldId id="312" r:id="rId23"/>
    <p:sldId id="286" r:id="rId24"/>
    <p:sldId id="309" r:id="rId25"/>
    <p:sldId id="310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</p:sldIdLst>
  <p:sldSz cx="10058400" cy="7772400"/>
  <p:notesSz cx="7010400" cy="9296400"/>
  <p:custDataLst>
    <p:tags r:id="rId37"/>
  </p:custDataLst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5C5C5"/>
    <a:srgbClr val="898989"/>
    <a:srgbClr val="E1E1E1"/>
    <a:srgbClr val="215B33"/>
    <a:srgbClr val="7C211E"/>
    <a:srgbClr val="3D8E33"/>
    <a:srgbClr val="75AADB"/>
    <a:srgbClr val="FCA1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9647" autoAdjust="0"/>
  </p:normalViewPr>
  <p:slideViewPr>
    <p:cSldViewPr snapToGrid="0" snapToObjects="1">
      <p:cViewPr>
        <p:scale>
          <a:sx n="75" d="100"/>
          <a:sy n="75" d="100"/>
        </p:scale>
        <p:origin x="-870" y="-408"/>
      </p:cViewPr>
      <p:guideLst>
        <p:guide orient="horz" pos="1328"/>
        <p:guide orient="horz" pos="4660"/>
        <p:guide pos="607"/>
        <p:guide pos="5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a-sbs\DocLib\Client%20Data\Tompkins%20County\Performance\Charts\Tompkins%20SRI%20Char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perspective val="0"/>
    </c:view3D>
    <c:plotArea>
      <c:layout>
        <c:manualLayout>
          <c:layoutTarget val="inner"/>
          <c:xMode val="edge"/>
          <c:yMode val="edge"/>
          <c:x val="0.21973036375005492"/>
          <c:y val="0.14175859108098726"/>
          <c:w val="0.57457956909547292"/>
          <c:h val="0.82906872281164756"/>
        </c:manualLayout>
      </c:layout>
      <c:pie3DChart>
        <c:varyColors val="1"/>
        <c:ser>
          <c:idx val="0"/>
          <c:order val="0"/>
          <c:tx>
            <c:strRef>
              <c:f>Data!$F$5:$F$8</c:f>
              <c:strCache>
                <c:ptCount val="1"/>
                <c:pt idx="0">
                  <c:v>Equity: 66.1%
(Target: 65%) Real Return Assets: 11.0%
(Target: 11%) Fixed Income: 22.0%
(Target: 24%) Cash: 0.9%
(Target: 0%)</c:v>
                </c:pt>
              </c:strCache>
            </c:strRef>
          </c:tx>
          <c:spPr>
            <a:solidFill>
              <a:srgbClr val="9999FF"/>
            </a:solidFill>
            <a:scene3d>
              <a:camera prst="orthographicFront"/>
              <a:lightRig rig="threePt" dir="t"/>
            </a:scene3d>
            <a:sp3d>
              <a:bevelT w="127000" h="127000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3.1909638002381752E-2"/>
                  <c:y val="5.8571715658512505E-2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-1.008989202601572E-2"/>
                  <c:y val="-3.0924115924024619E-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-5.9772422225674096E-3"/>
                  <c:y val="-3.093580819798919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3.4395548811330334E-2"/>
                  <c:y val="-1.5467904098994593E-2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CatName val="1"/>
          </c:dLbls>
          <c:cat>
            <c:strRef>
              <c:f>Data!$F$5:$F$8</c:f>
              <c:strCache>
                <c:ptCount val="4"/>
                <c:pt idx="0">
                  <c:v>Equity: 66.1%
(Target: 65%)</c:v>
                </c:pt>
                <c:pt idx="1">
                  <c:v>Real Return Assets: 11.0%
(Target: 11%)</c:v>
                </c:pt>
                <c:pt idx="2">
                  <c:v>Fixed Income: 22.0%
(Target: 24%)</c:v>
                </c:pt>
                <c:pt idx="3">
                  <c:v>Cash: 0.9%
(Target: 0%)</c:v>
                </c:pt>
              </c:strCache>
            </c:strRef>
          </c:cat>
          <c:val>
            <c:numRef>
              <c:f>Data!$I$5:$I$8</c:f>
              <c:numCache>
                <c:formatCode>0.0%</c:formatCode>
                <c:ptCount val="4"/>
                <c:pt idx="0">
                  <c:v>0.66100000000000059</c:v>
                </c:pt>
                <c:pt idx="1">
                  <c:v>0.11000000000000001</c:v>
                </c:pt>
                <c:pt idx="2">
                  <c:v>0.22000000000000003</c:v>
                </c:pt>
                <c:pt idx="3">
                  <c:v>9.0000000000000045E-3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0.34615</cdr:x>
      <cdr:y>0.02919</cdr:y>
    </cdr:from>
    <cdr:to>
      <cdr:x>0.65075</cdr:x>
      <cdr:y>0.12668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83976" y="117730"/>
          <a:ext cx="1927648" cy="394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>
              <a:latin typeface="Times New Roman" pitchFamily="18" charset="0"/>
              <a:cs typeface="Times New Roman" pitchFamily="18" charset="0"/>
            </a:rPr>
            <a:t>Overall Portfolio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576DEF-3AAB-4966-A3B6-8EE385C35E71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2867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2D3118-8246-4A84-B747-E3DC72A0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8079-498F-4E0F-BF03-D3D73F4F6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9FEE-0F34-49E4-B520-BDD880DA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F8558-CFE8-403F-88AC-D8C975C56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2FE0-5F5B-4555-B734-C647F445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2983-8952-431F-92CE-D968BA7E6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1E9D-885E-40CC-897F-ADA73342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BDF17-DB3F-4AFB-B060-D8154AAF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5072-999F-4576-B1E4-4E971056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F3672-F729-47B9-A0FC-04E9265F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7CBE-AABF-43AC-B9D6-4AA001991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AEF7-3F7E-46DF-BDA4-0B0DA225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F212-DD1F-4B94-851B-9E8E3E33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BB36-8683-4E28-9409-EEFBF93C0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5FBC-746F-48EE-B326-17531E6C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964-A2ED-45EF-9B40-E9DAAA14D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3B65-AFCC-4AE4-A3FB-7D76ED6B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29B4-BB79-44D5-8BE1-B1DC5920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2649-DFF7-42A3-AF34-189D5BB1E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16CE-D7E7-4454-90EA-F25D74E3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BA3C-DB67-43A9-9C74-5A98CA780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1265-1754-4C3B-A48A-9128F926B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DF1E-6CF8-463B-8AC7-52F445446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3F24-D820-4C05-8AB4-995A67515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6FF89-63B9-454E-8ED5-9F5753D9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EF4BB-BD91-4C23-82B4-C96B57B4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BCDD-E813-4A3B-826D-2C2739688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D196-3433-4DEB-9DED-14B42ABA8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2D6A-5BCD-445F-945F-0D673670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135C-C297-4F6C-8060-614A2F26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89D2-1F0A-4171-8BF1-FCBE9BF5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F08A-D4A1-4C2A-9586-8436D5B4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B4C6-49D4-47F9-8F97-6402E4CD3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4FCE-FE10-4636-812E-66D90EEF7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A3F7-AA4E-4FF9-9218-B309B3415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CDD0-814F-485E-96E1-C4A29270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042F-8EB5-4FFB-9105-10CA724BA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2C39-3B8E-4295-BF0F-8765C6DAC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7227-4C1C-4C47-803F-F51AE792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3F37-00F0-43AD-BD7F-E8D293087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D713-D8C7-41EE-8139-A781DC8EE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1DEE-35CC-416E-99B9-1AD751723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7923-60E1-4AB3-8C0A-ADA16202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9DA2-ED3B-42E2-B909-05E0C7669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2438-DA89-4C0C-897C-0E676F783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2E13-AC05-4529-B468-4D4D448AC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9461-D5AB-4A84-85AC-833D6C8D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BEDA-E31D-40FD-81FE-2296E9FE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A84C2-314A-43C7-97B8-4496A367C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6CDC-0BDA-4FDB-855A-BD6B687A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A47C-609F-449B-A6E5-5E6F40BC7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F6B2-20FF-4129-9B51-B4FAB5AE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F1-ACAB-470D-831C-1621E10E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E2C01-D1E1-44F1-B222-9EABA4C1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D403-4C26-44DB-A8E9-E6FE2A84F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D633-2C48-4F17-AD47-AE0DA0555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F156-3CCB-4ABC-9E71-7B63575B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AB56-DB3C-4698-92D5-ADCC8410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F8B3-C003-41A8-9330-1E567360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E612-95EA-462C-93E0-A2238DACC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9E29-92DA-4741-BA95-36E36E671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C08F-D9EE-4EC9-B644-69AB9B36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5B37-07FD-4EF6-9436-AEC4FE165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180A-B92D-44F5-82AF-006A0065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4C71E-73DF-4F83-865E-5C938CC8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2EA6-D3CB-4400-B76D-C014E545A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F4FA-DA24-4154-8854-1DCEACD1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51A9-B8B3-47BB-AE35-68E1B0EF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F358-5477-4BBB-B7D8-718EFAFA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D607-238C-48AD-89CC-C48A3BC4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9ECF-0EBE-4091-AC34-8F820CA9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FACD-4351-4536-9389-9EB37175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8556-7637-4EB9-A82D-26BBEDB4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4D87-1CBC-4627-A8DF-1CF532A0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6767-22E5-4B31-AAAE-F358E395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7260-A3EA-4FE4-BB7B-19E21D7A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C137-AE1B-4C27-8581-A174DCEE8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5B65-CE43-4F21-A46A-23E5F883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FE64-3115-4500-80AA-DFE4B175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2B16A-D9C3-45FA-A6CB-DF9F35A6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B0E9-C61A-4BB1-8144-2B441121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1E94-FDDF-4AD2-B56B-BC1D6053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9C88-1578-487B-A04E-A2E2B5392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F53A-D1EA-43E0-AC5E-B846E4E8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1208-CB0A-4E7E-AB51-F20462349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FA25-F202-480E-9647-DC988652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1ED4-4822-4206-AA7E-11B1CE3B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59FF-0CC4-4AF3-B68B-1621F5B62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2306-5413-41DF-831C-687DC9D1C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CCB5-B71D-4804-9FB9-4EFFC9E3E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BB9C-68C1-49C1-BE02-E916747DC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51A2-0B2B-4DE7-9B8F-01FA2908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C712-767B-4DBF-B4DF-9276B0B8D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DFB4-2697-4155-A995-C3630BE40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B72F-16CD-4587-A632-C08045462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6BA4-F0B3-4FFD-A825-DD0114868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1243-4BFF-46B4-B650-00DAC79C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A06A-BC24-41E2-98B2-150036D5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0C17-288B-4719-AD78-67958355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7B06-CB28-4C95-AC23-5129DF52D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9043-1531-4EA0-842C-DCC6EC960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15C2-FDB8-4553-A404-21C683D6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34E2-91D0-486C-A355-F08B9891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FE9A-B6D7-491A-B07F-4DF009DD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DBAE-FBF4-4E90-B5F8-99C54BFE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4350-85FB-42F6-9CB5-1035CFB2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5A85-5952-4C41-BE6E-60BBD9A12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7041-B336-48F7-94CA-57C4C2E7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497C-1C86-4CD7-A4AA-D6558571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8646-CEF4-4CC6-BB52-606AA5298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80BC-18E3-4FD1-AC4F-E9947A30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17BA-475E-4C8A-B7C7-A8A7E0E13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1CB8-A67A-43E0-80CF-E299EB7B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03DB-7E31-4798-978E-D66AADDB8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9A89-E3AA-4242-8EB3-286529AF5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D030-EDC1-4B22-B08F-04BED57B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38D5-7A80-4C20-8EE8-86046F72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7620-D8C6-4318-B53C-79149C43C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3BFD-1062-4CB7-90A6-4103460C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5D97-7084-4656-AFF5-210680370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7512-BB7C-49C6-869C-798F39A05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640E-69AE-4EB5-9033-50C6BD33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A999-ACBE-4FD9-BC00-D95C72BF9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40C5-391A-4853-B5D9-B9E86A7A4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A38E-7696-41EC-8B75-3CC3C6A7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7EB1-2728-4F1F-921C-599DD781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B61F-CF86-4093-9C11-DE9A5D10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3CEB-375F-4A33-86FC-A5C37A0FB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7F30-0E08-4846-9308-A48603D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39EE-0308-424C-8CF3-5914B78D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A78E-5BAF-430F-8EA0-27DC59B7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9BE9-1AAB-4AED-8CF9-9A4FE9AF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0482-3E45-4823-B670-3C1EAEC52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2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2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2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27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1028" name="Rectangle 17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685323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8778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0" name="Picture 11" descr="AlescoAdvisors36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8243888" y="7405688"/>
            <a:ext cx="148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www.alescoadvisors.com</a:t>
            </a:r>
          </a:p>
        </p:txBody>
      </p: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376238" y="7400925"/>
            <a:ext cx="2252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SERVICE   |   INTEGRITY   |   VALUE</a:t>
            </a:r>
          </a:p>
        </p:txBody>
      </p:sp>
      <p:sp>
        <p:nvSpPr>
          <p:cNvPr id="1033" name="Slide Number Placeholder 5"/>
          <p:cNvSpPr txBox="1">
            <a:spLocks/>
          </p:cNvSpPr>
          <p:nvPr userDrawn="1"/>
        </p:nvSpPr>
        <p:spPr bwMode="auto">
          <a:xfrm>
            <a:off x="3865563" y="74072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>
              <a:solidFill>
                <a:srgbClr val="C5C5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91BF17BF-BE03-4327-84E9-F11422B66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41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42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39944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39945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46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251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3700B1C7-2571-4F3B-868D-F184B570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13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3014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43016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43017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3018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275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3F4A145B-1372-4894-B41E-F14F3EE2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85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6086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46087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46088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46089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6090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2299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342153A1-D1F2-406F-9004-152DB4AB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1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0182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50184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50185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0186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3323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B98E9CB3-39EE-4BE1-B58B-51B425BE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253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3254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53255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53256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53257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3258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4347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87462EB7-46FA-44A0-9A53-A1C7BF189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5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6326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56327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56328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56329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6330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5371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A4DC92FA-DD54-4A8F-8298-1E3294B4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9397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9398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59399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59400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59401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9402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395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51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2052" name="Rectangle 17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685323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3" name="Rectangle 19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8778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4" name="Picture 11" descr="AlescoAdvisors36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9"/>
          <p:cNvSpPr txBox="1">
            <a:spLocks noChangeArrowheads="1"/>
          </p:cNvSpPr>
          <p:nvPr userDrawn="1"/>
        </p:nvSpPr>
        <p:spPr bwMode="auto">
          <a:xfrm>
            <a:off x="376238" y="7400925"/>
            <a:ext cx="2252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SERVICE   |   INTEGRITY   |   VALUE</a:t>
            </a:r>
          </a:p>
        </p:txBody>
      </p:sp>
      <p:sp>
        <p:nvSpPr>
          <p:cNvPr id="2056" name="TextBox 10"/>
          <p:cNvSpPr txBox="1">
            <a:spLocks noChangeArrowheads="1"/>
          </p:cNvSpPr>
          <p:nvPr userDrawn="1"/>
        </p:nvSpPr>
        <p:spPr bwMode="auto">
          <a:xfrm>
            <a:off x="8243888" y="7405688"/>
            <a:ext cx="148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www.alescoadvisors.com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75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3076" name="Rectangle 17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685323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7" name="Rectangle 19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8778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8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9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5910263" y="936625"/>
            <a:ext cx="347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of 12/31/2012 </a:t>
            </a:r>
          </a:p>
        </p:txBody>
      </p:sp>
      <p:sp>
        <p:nvSpPr>
          <p:cNvPr id="3080" name="TextBox 1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2652713" y="714375"/>
            <a:ext cx="6737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>
              <a:defRPr/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</a:t>
            </a:r>
          </a:p>
        </p:txBody>
      </p:sp>
      <p:sp>
        <p:nvSpPr>
          <p:cNvPr id="3081" name="Slide Number Placeholder 5"/>
          <p:cNvSpPr txBox="1">
            <a:spLocks/>
          </p:cNvSpPr>
          <p:nvPr userDrawn="1"/>
        </p:nvSpPr>
        <p:spPr bwMode="auto">
          <a:xfrm>
            <a:off x="3865563" y="74072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7785250-93E8-410F-8A0E-438C8E8D169D}" type="slidenum">
              <a:rPr lang="en-US" sz="120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‹#›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15"/>
          <p:cNvSpPr txBox="1">
            <a:spLocks noChangeArrowheads="1"/>
          </p:cNvSpPr>
          <p:nvPr userDrawn="1"/>
        </p:nvSpPr>
        <p:spPr bwMode="auto">
          <a:xfrm>
            <a:off x="8243888" y="7405688"/>
            <a:ext cx="148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www.alescoadvisors.com</a:t>
            </a:r>
          </a:p>
        </p:txBody>
      </p:sp>
      <p:sp>
        <p:nvSpPr>
          <p:cNvPr id="3083" name="TextBox 16"/>
          <p:cNvSpPr txBox="1">
            <a:spLocks noChangeArrowheads="1"/>
          </p:cNvSpPr>
          <p:nvPr userDrawn="1"/>
        </p:nvSpPr>
        <p:spPr bwMode="auto">
          <a:xfrm>
            <a:off x="376238" y="7400925"/>
            <a:ext cx="2252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SERVICE   |   INTEGRITY   |   VALUE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099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4100" name="Rectangle 17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685323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1" name="Rectangle 19"/>
          <p:cNvSpPr>
            <a:spLocks noChangeArrowheads="1"/>
          </p:cNvSpPr>
          <p:nvPr userDrawn="1"/>
        </p:nvSpPr>
        <p:spPr bwMode="auto">
          <a:xfrm>
            <a:off x="384175" y="533400"/>
            <a:ext cx="9271000" cy="8778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02" name="Picture 11" descr="AlescoAdvisors36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9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5910263" y="936625"/>
            <a:ext cx="347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of 12/31/2012 </a:t>
            </a:r>
          </a:p>
        </p:txBody>
      </p:sp>
      <p:sp>
        <p:nvSpPr>
          <p:cNvPr id="4104" name="Slide Number Placeholder 5"/>
          <p:cNvSpPr txBox="1">
            <a:spLocks/>
          </p:cNvSpPr>
          <p:nvPr userDrawn="1"/>
        </p:nvSpPr>
        <p:spPr bwMode="auto">
          <a:xfrm>
            <a:off x="3865563" y="74072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938E4E07-25B2-4831-AD0F-B6EE75F2F407}" type="slidenum">
              <a:rPr lang="en-US" sz="120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‹#›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 userDrawn="1"/>
        </p:nvSpPr>
        <p:spPr bwMode="auto">
          <a:xfrm>
            <a:off x="8243888" y="7405688"/>
            <a:ext cx="148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www.alescoadvisors.com</a:t>
            </a:r>
          </a:p>
        </p:txBody>
      </p:sp>
      <p:sp>
        <p:nvSpPr>
          <p:cNvPr id="4106" name="TextBox 16"/>
          <p:cNvSpPr txBox="1">
            <a:spLocks noChangeArrowheads="1"/>
          </p:cNvSpPr>
          <p:nvPr userDrawn="1"/>
        </p:nvSpPr>
        <p:spPr bwMode="auto">
          <a:xfrm>
            <a:off x="376238" y="7400925"/>
            <a:ext cx="2252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5C5C5"/>
                </a:solidFill>
                <a:latin typeface="Times New Roman" pitchFamily="18" charset="0"/>
                <a:cs typeface="Times New Roman" pitchFamily="18" charset="0"/>
              </a:rPr>
              <a:t>SERVICE   |   INTEGRITY   |   VALUE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F990CDEA-E8C0-4261-AF3B-08FB2EA2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85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86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20488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20489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90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5131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16F78FCA-4971-45B3-A48A-CB89D51C6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57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8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23560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23561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2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6155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65CDDBEC-55F7-4628-A734-2F2FFFF77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630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26632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26633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634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7179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9682CB90-A22E-49E4-A941-A4571A33C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797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8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33800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33801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2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41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17888" y="7204075"/>
            <a:ext cx="3184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8978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Arial" charset="0"/>
              <a:buNone/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fld id="{DDCDA020-745B-4DDE-9A40-AA5D1214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 userDrawn="1"/>
        </p:nvSpPr>
        <p:spPr bwMode="auto">
          <a:xfrm>
            <a:off x="-19050" y="7250113"/>
            <a:ext cx="10058400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870" name="Text Box 50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388938" y="7386638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382588" y="1411288"/>
            <a:ext cx="9271000" cy="258762"/>
          </a:xfrm>
          <a:prstGeom prst="rect">
            <a:avLst/>
          </a:prstGeom>
          <a:solidFill>
            <a:srgbClr val="17375E"/>
          </a:solidFill>
          <a:ln w="635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36872" name="Straight Connector 18"/>
          <p:cNvCxnSpPr>
            <a:cxnSpLocks noChangeShapeType="1"/>
          </p:cNvCxnSpPr>
          <p:nvPr userDrawn="1"/>
        </p:nvCxnSpPr>
        <p:spPr bwMode="auto">
          <a:xfrm>
            <a:off x="382588" y="1800225"/>
            <a:ext cx="9271000" cy="1588"/>
          </a:xfrm>
          <a:prstGeom prst="line">
            <a:avLst/>
          </a:prstGeom>
          <a:noFill/>
          <a:ln w="38100" algn="ctr">
            <a:solidFill>
              <a:srgbClr val="215B33"/>
            </a:solidFill>
            <a:round/>
            <a:headEnd/>
            <a:tailEnd/>
          </a:ln>
          <a:effectLst>
            <a:outerShdw dist="25400" dir="5879997" rotWithShape="0">
              <a:srgbClr val="000000">
                <a:alpha val="42998"/>
              </a:srgbClr>
            </a:outerShdw>
          </a:effectLst>
        </p:spPr>
      </p:cxnSp>
      <p:sp>
        <p:nvSpPr>
          <p:cNvPr id="36873" name="Rectangle 17"/>
          <p:cNvSpPr>
            <a:spLocks noChangeArrowheads="1"/>
          </p:cNvSpPr>
          <p:nvPr userDrawn="1"/>
        </p:nvSpPr>
        <p:spPr bwMode="auto">
          <a:xfrm>
            <a:off x="384175" y="374650"/>
            <a:ext cx="9271000" cy="7011988"/>
          </a:xfrm>
          <a:prstGeom prst="rect">
            <a:avLst/>
          </a:prstGeom>
          <a:noFill/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874" name="Rectangle 19"/>
          <p:cNvSpPr>
            <a:spLocks noChangeArrowheads="1"/>
          </p:cNvSpPr>
          <p:nvPr userDrawn="1"/>
        </p:nvSpPr>
        <p:spPr bwMode="auto">
          <a:xfrm>
            <a:off x="384175" y="381000"/>
            <a:ext cx="9271000" cy="10302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0253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9227" name="Picture 11" descr="AlescoAdvisors36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075" y="714375"/>
            <a:ext cx="1457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50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051800" y="7386638"/>
            <a:ext cx="1484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5" tIns="50911" rIns="101825" bIns="50911"/>
          <a:lstStyle/>
          <a:p>
            <a:pPr>
              <a:buClr>
                <a:srgbClr val="BFBFBF"/>
              </a:buClr>
              <a:buFont typeface="Times New Roman" pitchFamily="18" charset="0"/>
              <a:buChar char=" "/>
              <a:defRPr/>
            </a:pPr>
            <a:endParaRPr lang="en-US" sz="1000">
              <a:solidFill>
                <a:srgbClr val="BFBFBF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978025" y="4143375"/>
            <a:ext cx="6096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of 12/31/2012 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978025" y="3851275"/>
            <a:ext cx="6096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Investment Review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978025" y="3121025"/>
            <a:ext cx="6096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</a:t>
            </a:r>
          </a:p>
        </p:txBody>
      </p:sp>
      <p:graphicFrame>
        <p:nvGraphicFramePr>
          <p:cNvPr id="65540" name="Table 5"/>
          <p:cNvGraphicFramePr>
            <a:graphicFrameLocks noGrp="1"/>
          </p:cNvGraphicFramePr>
          <p:nvPr/>
        </p:nvGraphicFramePr>
        <p:xfrm>
          <a:off x="963613" y="2108200"/>
          <a:ext cx="7251063" cy="4106536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712150"/>
                <a:gridCol w="557213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Holdings: Continued...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FIXED INCOME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TOTAL BOND MARKET INDEX FUND -SIG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VBTSX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141,196.219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1,475,171.83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1,565,866.10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RIDGEWORTH SEIX FLOATING RATE I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SAMBX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32,843.535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295,490.50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294,934.94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GNMA FUND-ADMIRAL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VFIJX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6,508.527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70,829.52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71,008.03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1,841,491.85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1,931,809.07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1,841,491.85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1,931,809.07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 RETURN ASSETS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INFLATION PROTECTED SECURITIES FD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VAIPX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11,919.640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25.26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301,112.39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28.54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340,186.52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PIMCO COMMODITIESPLUS STRATEGY FUND - INST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PCLIX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23,448.637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263,681.27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256,293.60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DOW JONES REIT ETF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RWR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52.98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172,193.93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72.97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237,152.50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</a:t>
            </a:r>
          </a:p>
        </p:txBody>
      </p:sp>
      <p:graphicFrame>
        <p:nvGraphicFramePr>
          <p:cNvPr id="67588" name="Table 5"/>
          <p:cNvGraphicFramePr>
            <a:graphicFrameLocks noGrp="1"/>
          </p:cNvGraphicFramePr>
          <p:nvPr/>
        </p:nvGraphicFramePr>
        <p:xfrm>
          <a:off x="963613" y="2108200"/>
          <a:ext cx="7251700" cy="2319333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Holdings: Continued...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DJ WILSHIRE INTERNATIONAL REAL ESTATE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RWX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40.22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104,567.55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41.35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107,510.00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841,555.15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941,142.63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841,555.15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941,142.63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GRAND 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7,625,670.72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8,611,071.60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6778" y="2108200"/>
          <a:ext cx="7157244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2108200"/>
            <a:ext cx="781685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2108200"/>
            <a:ext cx="713422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Table 1"/>
          <p:cNvGraphicFramePr>
            <a:graphicFrameLocks noGrp="1"/>
          </p:cNvGraphicFramePr>
          <p:nvPr/>
        </p:nvGraphicFramePr>
        <p:xfrm>
          <a:off x="963613" y="2081213"/>
          <a:ext cx="6875770" cy="3754751"/>
        </p:xfrm>
        <a:graphic>
          <a:graphicData uri="http://schemas.openxmlformats.org/drawingml/2006/table">
            <a:tbl>
              <a:tblPr/>
              <a:tblGrid>
                <a:gridCol w="208270"/>
                <a:gridCol w="1651000"/>
                <a:gridCol w="1003300"/>
                <a:gridCol w="1003300"/>
                <a:gridCol w="1003300"/>
                <a:gridCol w="1003300"/>
                <a:gridCol w="1003300"/>
              </a:tblGrid>
              <a:tr h="3048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Portfolio Activity and Performance</a:t>
                      </a:r>
                    </a:p>
                  </a:txBody>
                  <a:tcPr marL="45717" marR="91435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Activity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4Q 2012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Year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Years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Years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Since Inception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Value at Beginning of Period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1,394,618.80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1,316,170.56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1,259,437.66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977,651.68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730,662.31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Contributions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7,370.75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75,096.96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455,808.86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765,270.98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Withdrawals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-30,824.27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-97,427.49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-249,475.44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-362,108.53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-436,099.61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Income Received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21,811.94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35,207.71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87,920.42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139,761.18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178,649.36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Capital Gain/Loss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9,475.77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133,760.70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222,102.63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183,969.04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156,599.19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Value at End of Period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1,395,082.23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1,395,082.23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1,395,082.23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1,395,082.23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1,395,082.23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 Investment Gain after Fees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31,287.71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168,968.41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310,023.05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323,730.22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335,248.55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Performance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Portfolio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2.26%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13.17%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7.97%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2.78%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2.62%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Inception Date: 01/31/2007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Periods greater than 12 months are annualized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60" name="TextBox 4"/>
          <p:cNvSpPr txBox="1">
            <a:spLocks noChangeArrowheads="1"/>
          </p:cNvSpPr>
          <p:nvPr/>
        </p:nvSpPr>
        <p:spPr bwMode="auto">
          <a:xfrm>
            <a:off x="963613" y="71516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Performance is net of fees; Performance is based on time weighted 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Table 3"/>
          <p:cNvGraphicFramePr>
            <a:graphicFrameLocks noGrp="1"/>
          </p:cNvGraphicFramePr>
          <p:nvPr/>
        </p:nvGraphicFramePr>
        <p:xfrm>
          <a:off x="962025" y="2081213"/>
          <a:ext cx="5727700" cy="3741085"/>
        </p:xfrm>
        <a:graphic>
          <a:graphicData uri="http://schemas.openxmlformats.org/drawingml/2006/table">
            <a:tbl>
              <a:tblPr/>
              <a:tblGrid>
                <a:gridCol w="1692275"/>
                <a:gridCol w="733425"/>
                <a:gridCol w="825500"/>
                <a:gridCol w="825500"/>
                <a:gridCol w="825500"/>
                <a:gridCol w="825500"/>
              </a:tblGrid>
              <a:tr h="3048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Performance</a:t>
                      </a:r>
                    </a:p>
                  </a:txBody>
                  <a:tcPr marL="45719" marR="91439"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5719" marR="45719" marT="45711" marB="45711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4Q 2012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Year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Year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Year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Since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Inception</a:t>
                      </a:r>
                      <a:r>
                        <a:rPr kumimoji="0" lang="en-US" sz="1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EQUITIES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3.40%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18.06%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9.18%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Broad Market 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Index</a:t>
                      </a:r>
                      <a:r>
                        <a:rPr kumimoji="0" lang="en-US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13.94%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8.87%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S&amp;P 500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-0.38%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16.00%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10.87%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1.66%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S&amp;P 400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3.61%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17.88%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13.62%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5.14%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4.33%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Russell 2000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16.35%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12.25%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MSCI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EAFE</a:t>
                      </a:r>
                      <a:r>
                        <a:rPr kumimoji="0" lang="en-US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6.57%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17.32%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FIXED INCOME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-0.12%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3.96%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5.91%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4.97%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BarCap Aggregate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0.21%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4.22%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6.19%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5.95%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6.21%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REAL RETURN ASSETS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9.15%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Consumer Price Index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-0.19%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 PORTFOLIO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13.17%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7.97%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2.78%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2.62%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984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80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80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87" name="TextBox 4"/>
          <p:cNvSpPr txBox="1">
            <a:spLocks noChangeArrowheads="1"/>
          </p:cNvSpPr>
          <p:nvPr/>
        </p:nvSpPr>
        <p:spPr bwMode="auto">
          <a:xfrm>
            <a:off x="963613" y="6381750"/>
            <a:ext cx="5957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Performance is net of fees; Performance is based on time weighted returns</a:t>
            </a:r>
          </a:p>
          <a:p>
            <a:r>
              <a:rPr lang="en-US" sz="1000" baseline="30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Inception Dates: 05/01/2007 for Equities, 01/31/2007 for Fixed Income, 08/01/2011 for Real Return Assets</a:t>
            </a:r>
          </a:p>
          <a:p>
            <a:r>
              <a:rPr lang="en-US" sz="1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Broad Market Social Index is comprised of KLD All-Cap Sustainability index (discontinued) from inception through 6/30/10, MSCI USA Broad ESG Index from 7/1/10 - 7/31/11, and 77% MSCI USA Broad ESG Index/23% MSCI World ex USA ESG Index from 8/1/11 - present</a:t>
            </a:r>
          </a:p>
          <a:p>
            <a:r>
              <a:rPr lang="en-US" sz="10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International position incepted on 8/1/11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SRI Account</a:t>
            </a:r>
          </a:p>
        </p:txBody>
      </p:sp>
      <p:graphicFrame>
        <p:nvGraphicFramePr>
          <p:cNvPr id="13316" name="Table 5"/>
          <p:cNvGraphicFramePr>
            <a:graphicFrameLocks noGrp="1"/>
          </p:cNvGraphicFramePr>
          <p:nvPr/>
        </p:nvGraphicFramePr>
        <p:xfrm>
          <a:off x="963613" y="2108200"/>
          <a:ext cx="7251700" cy="4474204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 AND EQUIVALENTS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12,232.49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EQUITIES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U.S. SOCIAL CORE EQUITY 2 PORTFOLIO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DFUEX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41,805.664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363,577.56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395,899.66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28.38%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FTSE SOCIAL INDX-IV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VFTSX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40,651.012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313,997.48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349,192.19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INTL SUSTAINABILITY CORE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DFSPX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13,518.736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115,916.02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112,881.45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8.09%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EMERGING MARKETS SOCIAL CORE EQUITY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DFESX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4,934.412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70,313.10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64,887.52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863,804.17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922,860.81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66.15%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863,804.17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922,860.81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66.15%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650" name="TextBox 6"/>
          <p:cNvSpPr txBox="1">
            <a:spLocks noChangeArrowheads="1"/>
          </p:cNvSpPr>
          <p:nvPr/>
        </p:nvSpPr>
        <p:spPr bwMode="auto">
          <a:xfrm>
            <a:off x="2905125" y="338138"/>
            <a:ext cx="2597150" cy="230187"/>
          </a:xfrm>
          <a:prstGeom prst="rect">
            <a:avLst/>
          </a:prstGeom>
          <a:noFill/>
          <a:ln w="9525" algn="ctr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 sz="900">
              <a:solidFill>
                <a:srgbClr val="66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SRI Account</a:t>
            </a:r>
          </a:p>
        </p:txBody>
      </p:sp>
      <p:graphicFrame>
        <p:nvGraphicFramePr>
          <p:cNvPr id="63492" name="Table 5"/>
          <p:cNvGraphicFramePr>
            <a:graphicFrameLocks noGrp="1"/>
          </p:cNvGraphicFramePr>
          <p:nvPr/>
        </p:nvGraphicFramePr>
        <p:xfrm>
          <a:off x="963613" y="2108200"/>
          <a:ext cx="7251700" cy="4838052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Holdings: Continued...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FIXED INCOME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GNMA FUND-ADMIRAL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VFIJX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9,478.773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105,025.63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103,413.41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7.41%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BARCLAYS 7-10 YEAR TREASURY BOND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IEF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98.89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71,695.63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107.49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77,930.25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PIMCO TOTAL RETURN FUND III INSTL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PTSAX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6,910.105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67,309.41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68,340.94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4.90%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BARCLAYS AGENCY BOND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AGZ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111.26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30,597.65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113.30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31,156.13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BARCLAYS 3-7 YEAR TREASURY BOND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IEI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119.46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25,087.15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123.22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25,876.20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299,715.47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306,716.93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21.99%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299,715.47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306,716.93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21.99%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 RETURN ASSETS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VANGUARD INFLATION PROTECTED SECURITIES FD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VAIPX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2,045.725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27.53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56,315.34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28.54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58,385.00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4.19%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POWERSHARES DB COMMODITY INDEX TRACKING FD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DBC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42,305.31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40,281.00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2.89%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DOW JONES REIT ETF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RWR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66.02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36,312.04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72.97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40,133.50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SRI Account</a:t>
            </a:r>
          </a:p>
        </p:txBody>
      </p:sp>
      <p:graphicFrame>
        <p:nvGraphicFramePr>
          <p:cNvPr id="64516" name="Table 5"/>
          <p:cNvGraphicFramePr>
            <a:graphicFrameLocks noGrp="1"/>
          </p:cNvGraphicFramePr>
          <p:nvPr/>
        </p:nvGraphicFramePr>
        <p:xfrm>
          <a:off x="963613" y="2108200"/>
          <a:ext cx="7251700" cy="2319333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Holdings: Continued...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DJ WILSHIRE INTERNATIONAL REAL ESTATE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RWX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13,658.95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41.35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14,472.50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148,591.64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153,272.00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10.99%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148,591.64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153,272.00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10.99%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GRAND 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1,324,343.77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1,395,082.23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pic>
        <p:nvPicPr>
          <p:cNvPr id="18435" name="Picture 3" descr="b128e2e0-bcfe-4ee5-8104-9e40e96cf008.B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2084388"/>
            <a:ext cx="7864475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270375" y="2081213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Equity Portfolio</a:t>
            </a:r>
          </a:p>
        </p:txBody>
      </p:sp>
      <p:pic>
        <p:nvPicPr>
          <p:cNvPr id="19460" name="Picture 5" descr="98a7a613-01c6-4f0d-84f4-139b89194010.B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2513"/>
            <a:ext cx="74803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1b580b1-e6f4-4cc7-96a6-420805aa4950.B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663" y="2762250"/>
            <a:ext cx="20208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09575" y="7075488"/>
            <a:ext cx="469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The sum of the values may not equal 100% due to rounding.</a:t>
            </a:r>
          </a:p>
        </p:txBody>
      </p:sp>
      <p:pic>
        <p:nvPicPr>
          <p:cNvPr id="20483" name="Picture 4" descr="544b3949-cd9f-4db5-b01d-15dd0e0663a3.B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81213"/>
            <a:ext cx="7343775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Table 1"/>
          <p:cNvGraphicFramePr>
            <a:graphicFrameLocks noGrp="1"/>
          </p:cNvGraphicFramePr>
          <p:nvPr/>
        </p:nvGraphicFramePr>
        <p:xfrm>
          <a:off x="963613" y="2081213"/>
          <a:ext cx="6875770" cy="3999226"/>
        </p:xfrm>
        <a:graphic>
          <a:graphicData uri="http://schemas.openxmlformats.org/drawingml/2006/table">
            <a:tbl>
              <a:tblPr/>
              <a:tblGrid>
                <a:gridCol w="208270"/>
                <a:gridCol w="1651000"/>
                <a:gridCol w="1003300"/>
                <a:gridCol w="1003300"/>
                <a:gridCol w="1003300"/>
                <a:gridCol w="1003300"/>
                <a:gridCol w="1003300"/>
              </a:tblGrid>
              <a:tr h="3048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Portfolio Activity and Performance</a:t>
                      </a:r>
                    </a:p>
                  </a:txBody>
                  <a:tcPr marL="45717" marR="91435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Activity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4Q 2012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Year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Years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Years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Since Inception ($)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Value at Beginning of Period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6,616,796.85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5,953,321.91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3,830,466.24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2,707,106.54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2,666,367.95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Contributions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2,012,662.52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2,184,396.45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4,104,309.89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5,759,674.56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5,980,856.15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Withdrawals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-126,455.95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-302,725.00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-845,302.39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-1,198,357.59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-1,410,901.01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Income Received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82,153.59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178,237.15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470,179.61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623,069.20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702,396.63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Capital Gain/Loss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25,914.59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597,841.09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1,051,418.24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719,578.88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672,351.88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Value at End of Period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8,611,071.60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8,611,071.60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8,611,071.60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8,611,071.60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8,611,071.60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 Investment Gain after Fees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108,068.18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776,078.24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1,521,597.85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1,342,648.08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1,374,748.51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Performance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Portfolio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1.36%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12.73%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9.06%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3.03%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Weighted Benchmark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Return</a:t>
                      </a:r>
                      <a:r>
                        <a:rPr kumimoji="0" lang="en-US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11.98%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8.53%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2.93%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3.32%</a:t>
                      </a:r>
                    </a:p>
                  </a:txBody>
                  <a:tcPr marL="91435" marR="91435" marT="45719" marB="45719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Inception Date: 02/13/2007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Periods greater than 12 months are annualized</a:t>
                      </a:r>
                    </a:p>
                  </a:txBody>
                  <a:tcPr marL="91435" marR="91435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91" name="TextBox 4"/>
          <p:cNvSpPr txBox="1">
            <a:spLocks noChangeArrowheads="1"/>
          </p:cNvSpPr>
          <p:nvPr/>
        </p:nvSpPr>
        <p:spPr bwMode="auto">
          <a:xfrm>
            <a:off x="963613" y="6843713"/>
            <a:ext cx="73167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Performance is net of fees; Performance is based on time weighted returns</a:t>
            </a:r>
          </a:p>
          <a:p>
            <a:r>
              <a:rPr lang="en-US" sz="10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Weighted Benchmark is comprised of 55.25% Russell 3000, 9.75% MSCI ACW exUS, 11% CPI, 24% Barclays Aggregate from inception - 11/30/10 and   53.62% Russell 3000, 11.38% MSCI ACW exUS, 11% CPI, 24% Barclays Aggregate from 12/1/10 -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963613" y="6845300"/>
            <a:ext cx="61356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Performance is net of fees; Performance is based on time weighted returns</a:t>
            </a:r>
          </a:p>
          <a:p>
            <a:r>
              <a:rPr lang="en-US" sz="10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Weighted Equity Benchmark is comprised of 85% Russell 3000, 15% MSCI ACW exUS from inception - 11/30/10 and  82.5% Russell 3000, 17.5% MSCI ACW exUS from 12/1/10 - present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962025" y="2081213"/>
          <a:ext cx="5727700" cy="3741085"/>
        </p:xfrm>
        <a:graphic>
          <a:graphicData uri="http://schemas.openxmlformats.org/drawingml/2006/table">
            <a:tbl>
              <a:tblPr/>
              <a:tblGrid>
                <a:gridCol w="1781175"/>
                <a:gridCol w="711200"/>
                <a:gridCol w="758825"/>
                <a:gridCol w="825500"/>
                <a:gridCol w="825500"/>
                <a:gridCol w="825500"/>
              </a:tblGrid>
              <a:tr h="3048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Performance</a:t>
                      </a:r>
                    </a:p>
                  </a:txBody>
                  <a:tcPr marL="45719" marR="91439"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5719" marR="45719" marT="45711" marB="45711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4Q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2012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Year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Year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Year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Since Inception Annualized</a:t>
                      </a:r>
                    </a:p>
                  </a:txBody>
                  <a:tcPr marL="45719" marR="45719" marT="45711" marB="45711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EQUITIES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16.92%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10.24%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Weighted Equity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Benchmark</a:t>
                      </a:r>
                      <a:r>
                        <a:rPr kumimoji="0" lang="en-US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10.00%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S&amp;P 500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-0.38%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16.00%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10.87%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1.66%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1.99%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S&amp;P 400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3.61%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17.88%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13.62%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5.14%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4.72%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Russell 2000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16.35%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12.25%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MSCI EAFE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6.57%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17.32%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3.56%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-3.69%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-1.80%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FIXED INCOME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0.22%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4.48%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6.01%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6.09%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6.26%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BarCap Aggregate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0.21%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4.22%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6.19%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5.95%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6.21%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REAL RETURN ASSETS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1.02%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10.18%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11.21%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7.44%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5.57%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Consumer Price Index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-0.19%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1.74%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2.05%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2.18%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 PORTFOLIO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12.73%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9.06%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3.03%</a:t>
                      </a:r>
                    </a:p>
                  </a:txBody>
                  <a:tcPr marL="91439" marR="91439" marT="45711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9843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Inception Date: 02/13/2007</a:t>
                      </a: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80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9" marR="91439" marT="4571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804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2057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</a:t>
            </a:r>
          </a:p>
        </p:txBody>
      </p:sp>
      <p:graphicFrame>
        <p:nvGraphicFramePr>
          <p:cNvPr id="13316" name="Table 5"/>
          <p:cNvGraphicFramePr>
            <a:graphicFrameLocks noGrp="1"/>
          </p:cNvGraphicFramePr>
          <p:nvPr/>
        </p:nvGraphicFramePr>
        <p:xfrm>
          <a:off x="963613" y="2108200"/>
          <a:ext cx="7251700" cy="5158094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 AND EQUIVALENTS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58,947.98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58,947.98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SCHWAB ADVISOR CASH RESERVES-PREMIER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SWZXX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55,566.30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55,566.30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114,514.28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114,514.28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114,514.28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114,514.28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9E0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EQUITIES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S&amp;P 500 SPDR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SPY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17,225.000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118.31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2,037,902.52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142.41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2,453,012.25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28.49%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CORE S&amp;P 400 MIDCAP INDEX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IJH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75.23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415,658.84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101.70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561,892.50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MSCI EAFE INDEX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EFA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8,425.000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56.35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474,748.66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56.86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479,045.50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5.56%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ISHARES CORE S&amp;P 600 SMALLCAP INDEX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IJR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5,425.000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62.05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336,595.67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78.10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423,692.50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4.92%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US MICRO-CAP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DFSCX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22,636.525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262,230.85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330,493.27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3.84%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US LARGE-CAP VALUE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DFLVX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12,284.068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18.95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232,733.51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22.90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281,305.16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3.27%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DOW JONES INDUSTRIAL AVERAGE ETF TRST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114.03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245,153.85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130.58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280,747.00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3.26%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EMERGING MARKETS VALUE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DFEVX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8,455.254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28.47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240,749.33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29.84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252,304.78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725" name="TextBox 6"/>
          <p:cNvSpPr txBox="1">
            <a:spLocks noChangeArrowheads="1"/>
          </p:cNvSpPr>
          <p:nvPr/>
        </p:nvSpPr>
        <p:spPr bwMode="auto">
          <a:xfrm>
            <a:off x="2905125" y="338138"/>
            <a:ext cx="2597150" cy="230187"/>
          </a:xfrm>
          <a:prstGeom prst="rect">
            <a:avLst/>
          </a:prstGeom>
          <a:noFill/>
          <a:ln w="9525" algn="ctr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 sz="900">
              <a:solidFill>
                <a:srgbClr val="66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651125" y="712788"/>
            <a:ext cx="674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/>
            <a:r>
              <a:rPr lang="en-US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Foundation of Tompkins County </a:t>
            </a:r>
          </a:p>
        </p:txBody>
      </p:sp>
      <p:graphicFrame>
        <p:nvGraphicFramePr>
          <p:cNvPr id="63492" name="Table 5"/>
          <p:cNvGraphicFramePr>
            <a:graphicFrameLocks noGrp="1"/>
          </p:cNvGraphicFramePr>
          <p:nvPr/>
        </p:nvGraphicFramePr>
        <p:xfrm>
          <a:off x="963613" y="2108200"/>
          <a:ext cx="7251700" cy="3507094"/>
        </p:xfrm>
        <a:graphic>
          <a:graphicData uri="http://schemas.openxmlformats.org/drawingml/2006/table">
            <a:tbl>
              <a:tblPr/>
              <a:tblGrid>
                <a:gridCol w="241300"/>
                <a:gridCol w="2006600"/>
                <a:gridCol w="635000"/>
                <a:gridCol w="635000"/>
                <a:gridCol w="635000"/>
                <a:gridCol w="825500"/>
                <a:gridCol w="635000"/>
                <a:gridCol w="1003300"/>
                <a:gridCol w="635000"/>
              </a:tblGrid>
              <a:tr h="2794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 Holdings: Continued...</a:t>
                      </a:r>
                    </a:p>
                  </a:txBody>
                  <a:tcPr marL="45719" marR="91439"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($)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 of Portfolio</a:t>
                      </a: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EMERGING MARKETS SMALL-CAP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DEMSX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6,615.995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148,182.17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140,060.61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1.63%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INTERNATIONAL SMALL-CAP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DFISX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8,781.055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140,338.19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139,882.21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DFA INTERNATIONAL VALUE PORTFOLIO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DFIVX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6,779.448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17.56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119,050.93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112,538.84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BRIDGEWAY ULTRA-SMALL COMPANY MARKET FUND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BRSIX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7,357.600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92,000.00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91,970.00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SPDR S&amp;P BANKS ETF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KBE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3,150.000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25.77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81,168.40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23.83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75,064.50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APPLE INC.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AAPL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532.17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1,596.52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532.17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1,596.52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0.02%</a:t>
                      </a:r>
                    </a:p>
                  </a:txBody>
                  <a:tcPr marL="45719" marR="45719" marT="45719" marB="4571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4,828,109.44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5,623,605.63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65.31%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4,828,109.44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5,623,605.63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65.31%</a:t>
                      </a:r>
                    </a:p>
                  </a:txBody>
                  <a:tcPr marL="45719" marR="45719" marT="45719" marB="45719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ERATEDBY" val="Assette"/>
  <p:tag name="AS_NET" val="4.0.30319.296"/>
  <p:tag name="AS_OS" val="Microsoft Windows NT 5.1.2600 Service Pack 3"/>
  <p:tag name="AS_RELEASE_DATE" val="2011.03.07"/>
  <p:tag name="AS_VERSION" val="5.0.2.0"/>
  <p:tag name="AS_TITLE" val="Aspose.Slides for .NET"/>
  <p:tag name="PAGENUMBERFORMAT" val="X"/>
  <p:tag name="POWERPOINTVERSION" val="14.0"/>
  <p:tag name="FILEHASH" val="5A-29-98-21-81-FF-94-A3-1B-6D-4E-94-2A-7D-74-58-13-E5-CD-81"/>
  <p:tag name="PROPERTY" val="&lt;Properties&gt;&lt;Property Name=&quot;82&quot; ProID=&quot;1&quot; StartSlide=&quot;7&quot; Text=&quot;Realized  Gains and Losses&quot; Values=&quot;Yes|No&quot; Type=&quot;ddlb&quot; EndSlide=&quot;8&quot;&gt;Yes&lt;/Property&gt;&lt;Property Name=&quot;82&quot; ProID=&quot;2&quot; StartSlide=&quot;9&quot; Text=&quot;Subaccount Holdings&quot; Values=&quot;Yes|No&quot; Type=&quot;ddlb&quot; EndSlide=&quot;10&quot;&gt;Yes&lt;/Property&gt;&lt;/Properties&gt;"/>
  <p:tag name="ISPROPERTYCHANGEFLAG" val="False"/>
  <p:tag name="ASSETTE" val="Ass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80"/>
  <p:tag name="TYPE" val="Normal"/>
  <p:tag name="OBJECTTAG" val=" &lt;BTASmartLabel&gt;/BTA/Dynamic/Shared/Data/ALLData/ReportDate&lt;/BTASmartLabel&gt;"/>
  <p:tag name="ISPROPERTYCHANGEFLAG" val="False"/>
  <p:tag name="INSTANCEID" val="634807158673793683"/>
  <p:tag name="HASPROPERT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72"/>
  <p:tag name="TYPE" val="Normal"/>
  <p:tag name="OBJECTTAG" val="&lt;BTASmartLabel&gt;/BTA/Dynamic/Shared/Data/ALLData/AccountName&lt;/BTASmartLabel&gt;"/>
  <p:tag name="ISPROPERTYCHANGEFLAG" val="False"/>
  <p:tag name="INSTANCEID" val="634807158568038006"/>
  <p:tag name="HASPROPERT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80"/>
  <p:tag name="TYPE" val="Normal"/>
  <p:tag name="OBJECTTAG" val=" &lt;BTASmartLabel&gt;/BTA/Dynamic/Shared/Data/ALLData/ReportDate&lt;/BTASmartLabel&gt;"/>
  <p:tag name="ISPROPERTYCHANGEFLAG" val="False"/>
  <p:tag name="INSTANCEID" val="634807158673793683"/>
  <p:tag name="HASPROPERT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6"/>
  <p:tag name="TYPE" val="Normal"/>
  <p:tag name="OBJECTTAG" val="&lt;BTALabel&gt;/BTA/Dynamic/Shared/Data/ALLData/footerlbl&lt;/BTALabel&gt;"/>
  <p:tag name="ISPROPERTYCHANGEFLAG" val="False"/>
  <p:tag name="INSTANCEID" val="634304472124997355"/>
  <p:tag name="HASPROPERTY" val="1"/>
</p:tagLst>
</file>

<file path=ppt/theme/theme1.xml><?xml version="1.0" encoding="utf-8"?>
<a:theme xmlns:a="http://schemas.openxmlformats.org/drawingml/2006/main" name="Report Cover">
  <a:themeElements>
    <a:clrScheme name="Report Cov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Cov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Cov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 Body">
  <a:themeElements>
    <a:clrScheme name="Report Bod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Bod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Bod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port Body - Sub-Accounts">
  <a:themeElements>
    <a:clrScheme name="Report Body - Sub-Account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Body - Sub-Accou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Body - Sub-Account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Report Section Header">
  <a:themeElements>
    <a:clrScheme name="Report Section Head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port Section 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 Section Head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eport Body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Report Body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15211</TotalTime>
  <Words>1606</Words>
  <Application>Microsoft Office PowerPoint</Application>
  <PresentationFormat>Custom</PresentationFormat>
  <Paragraphs>728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Calibri</vt:lpstr>
      <vt:lpstr>Times New Roman</vt:lpstr>
      <vt:lpstr>Report Cover</vt:lpstr>
      <vt:lpstr>Report Section Header</vt:lpstr>
      <vt:lpstr>Report Body</vt:lpstr>
      <vt:lpstr>Report Body - Sub-Accounts</vt:lpstr>
      <vt:lpstr>1_Report Section Header</vt:lpstr>
      <vt:lpstr>2_Report Section Header</vt:lpstr>
      <vt:lpstr>3_Report Section Header</vt:lpstr>
      <vt:lpstr>4_Report Section Header</vt:lpstr>
      <vt:lpstr>5_Report Section Header</vt:lpstr>
      <vt:lpstr>6_Report Section Header</vt:lpstr>
      <vt:lpstr>7_Report Section Header</vt:lpstr>
      <vt:lpstr>8_Report Section Header</vt:lpstr>
      <vt:lpstr>9_Report Section Header</vt:lpstr>
      <vt:lpstr>10_Report Section Header</vt:lpstr>
      <vt:lpstr>11_Report Section Header</vt:lpstr>
      <vt:lpstr>12_Report Section Header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DBMS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 Daniels</dc:creator>
  <cp:lastModifiedBy>George P. Ferrari</cp:lastModifiedBy>
  <cp:revision>444</cp:revision>
  <dcterms:created xsi:type="dcterms:W3CDTF">2011-10-19T14:45:08Z</dcterms:created>
  <dcterms:modified xsi:type="dcterms:W3CDTF">2013-02-04T19:32:17Z</dcterms:modified>
</cp:coreProperties>
</file>