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9" r:id="rId3"/>
    <p:sldId id="257" r:id="rId4"/>
    <p:sldId id="271" r:id="rId5"/>
    <p:sldId id="260" r:id="rId6"/>
    <p:sldId id="261" r:id="rId7"/>
    <p:sldId id="270" r:id="rId8"/>
    <p:sldId id="262" r:id="rId9"/>
    <p:sldId id="272" r:id="rId10"/>
    <p:sldId id="263" r:id="rId11"/>
    <p:sldId id="264" r:id="rId12"/>
    <p:sldId id="265" r:id="rId13"/>
    <p:sldId id="266" r:id="rId14"/>
    <p:sldId id="267" r:id="rId15"/>
    <p:sldId id="273" r:id="rId16"/>
    <p:sldId id="258" r:id="rId17"/>
    <p:sldId id="268" r:id="rId18"/>
    <p:sldId id="269"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610" y="7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114550"/>
            <a:ext cx="6400800" cy="131445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4FBC16F-B9EF-4BCE-8664-83DE1EEC6760}" type="datetimeFigureOut">
              <a:rPr lang="en-US" smtClean="0"/>
              <a:t>2/29/2016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228D7D07-C8DD-403B-97FB-4C25548B0ACA}" type="slidenum">
              <a:rPr lang="en-US" smtClean="0"/>
              <a:t>‹#›</a:t>
            </a:fld>
            <a:endParaRPr lang="en-US"/>
          </a:p>
        </p:txBody>
      </p:sp>
      <p:sp>
        <p:nvSpPr>
          <p:cNvPr id="8" name="Title 7"/>
          <p:cNvSpPr>
            <a:spLocks noGrp="1"/>
          </p:cNvSpPr>
          <p:nvPr>
            <p:ph type="ctrTitle"/>
          </p:nvPr>
        </p:nvSpPr>
        <p:spPr>
          <a:xfrm>
            <a:off x="685800" y="285750"/>
            <a:ext cx="7772400" cy="131445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FBC16F-B9EF-4BCE-8664-83DE1EEC6760}" type="datetimeFigureOut">
              <a:rPr lang="en-US" smtClean="0"/>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8D7D07-C8DD-403B-97FB-4C25548B0AC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2257426"/>
            <a:ext cx="457200" cy="330994"/>
          </a:xfrm>
        </p:spPr>
        <p:txBody>
          <a:bodyPr/>
          <a:lstStyle/>
          <a:p>
            <a:fld id="{228D7D07-C8DD-403B-97FB-4C25548B0ACA}" type="slidenum">
              <a:rPr lang="en-US" smtClean="0"/>
              <a:t>‹#›</a:t>
            </a:fld>
            <a:endParaRPr lang="en-US"/>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FBC16F-B9EF-4BCE-8664-83DE1EEC6760}" type="datetimeFigureOut">
              <a:rPr lang="en-US" smtClean="0"/>
              <a:t>2/29/2016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228601"/>
            <a:ext cx="1447800" cy="4388644"/>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4FBC16F-B9EF-4BCE-8664-83DE1EEC6760}" type="datetimeFigureOut">
              <a:rPr lang="en-US" smtClean="0"/>
              <a:t>2/29/2016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769779"/>
            <a:ext cx="457200" cy="330994"/>
          </a:xfrm>
        </p:spPr>
        <p:txBody>
          <a:bodyPr/>
          <a:lstStyle/>
          <a:p>
            <a:fld id="{228D7D07-C8DD-403B-97FB-4C25548B0ACA}" type="slidenum">
              <a:rPr lang="en-US" smtClean="0"/>
              <a:t>‹#›</a:t>
            </a:fld>
            <a:endParaRPr lang="en-US"/>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A4FBC16F-B9EF-4BCE-8664-83DE1EEC6760}" type="datetimeFigureOut">
              <a:rPr lang="en-US" smtClean="0"/>
              <a:t>2/29/2016</a:t>
            </a:fld>
            <a:endParaRPr lang="en-US"/>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1649588"/>
            <a:ext cx="457200" cy="330994"/>
          </a:xfrm>
        </p:spPr>
        <p:txBody>
          <a:bodyPr/>
          <a:lstStyle>
            <a:lvl1pPr>
              <a:defRPr>
                <a:solidFill>
                  <a:schemeClr val="accent3">
                    <a:shade val="75000"/>
                  </a:schemeClr>
                </a:solidFill>
              </a:defRPr>
            </a:lvl1pPr>
          </a:lstStyle>
          <a:p>
            <a:fld id="{228D7D07-C8DD-403B-97FB-4C25548B0ACA}" type="slidenum">
              <a:rPr lang="en-US" smtClean="0"/>
              <a:t>‹#›</a:t>
            </a:fld>
            <a:endParaRPr lang="en-US"/>
          </a:p>
        </p:txBody>
      </p:sp>
      <p:sp>
        <p:nvSpPr>
          <p:cNvPr id="2" name="Title 1"/>
          <p:cNvSpPr>
            <a:spLocks noGrp="1"/>
          </p:cNvSpPr>
          <p:nvPr>
            <p:ph type="title"/>
          </p:nvPr>
        </p:nvSpPr>
        <p:spPr>
          <a:xfrm>
            <a:off x="722313" y="400050"/>
            <a:ext cx="7772400" cy="1143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4807458"/>
            <a:ext cx="3044952" cy="274320"/>
          </a:xfrm>
        </p:spPr>
        <p:txBody>
          <a:bodyPr/>
          <a:lstStyle/>
          <a:p>
            <a:fld id="{A4FBC16F-B9EF-4BCE-8664-83DE1EEC6760}" type="datetimeFigureOut">
              <a:rPr lang="en-US" smtClean="0"/>
              <a:t>2/29/2016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8D7D07-C8DD-403B-97FB-4C25548B0ACA}" type="slidenum">
              <a:rPr lang="en-US" smtClean="0"/>
              <a:t>‹#›</a:t>
            </a:fld>
            <a:endParaRPr lang="en-US"/>
          </a:p>
        </p:txBody>
      </p:sp>
      <p:sp>
        <p:nvSpPr>
          <p:cNvPr id="8" name="Straight Connector 7"/>
          <p:cNvSpPr>
            <a:spLocks noChangeShapeType="1"/>
          </p:cNvSpPr>
          <p:nvPr/>
        </p:nvSpPr>
        <p:spPr bwMode="auto">
          <a:xfrm flipV="1">
            <a:off x="4563081" y="1181739"/>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1"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4FBC16F-B9EF-4BCE-8664-83DE1EEC6760}" type="datetimeFigureOut">
              <a:rPr lang="en-US" smtClean="0"/>
              <a:t>2/29/2016</a:t>
            </a:fld>
            <a:endParaRPr lang="en-US"/>
          </a:p>
        </p:txBody>
      </p:sp>
      <p:sp>
        <p:nvSpPr>
          <p:cNvPr id="8" name="Footer Placeholder 7"/>
          <p:cNvSpPr>
            <a:spLocks noGrp="1"/>
          </p:cNvSpPr>
          <p:nvPr>
            <p:ph type="ftr" sz="quarter" idx="11"/>
          </p:nvPr>
        </p:nvSpPr>
        <p:spPr>
          <a:xfrm>
            <a:off x="304800" y="4807458"/>
            <a:ext cx="3581400" cy="274320"/>
          </a:xfrm>
        </p:spPr>
        <p:txBody>
          <a:bodyPr/>
          <a:lstStyle/>
          <a:p>
            <a:endParaRPr lang="en-US"/>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781812"/>
            <a:ext cx="457200" cy="330994"/>
          </a:xfrm>
        </p:spPr>
        <p:txBody>
          <a:bodyPr/>
          <a:lstStyle>
            <a:lvl1pPr algn="ctr">
              <a:defRPr/>
            </a:lvl1pPr>
          </a:lstStyle>
          <a:p>
            <a:fld id="{228D7D07-C8DD-403B-97FB-4C25548B0ACA}"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4FBC16F-B9EF-4BCE-8664-83DE1EEC6760}" type="datetimeFigureOut">
              <a:rPr lang="en-US" smtClean="0"/>
              <a:t>2/29/2016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777015"/>
            <a:ext cx="457200" cy="330994"/>
          </a:xfrm>
        </p:spPr>
        <p:txBody>
          <a:bodyPr/>
          <a:lstStyle/>
          <a:p>
            <a:fld id="{228D7D07-C8DD-403B-97FB-4C25548B0A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4793743"/>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4FBC16F-B9EF-4BCE-8664-83DE1EEC6760}" type="datetimeFigureOut">
              <a:rPr lang="en-US" smtClean="0"/>
              <a:t>2/29/2016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228D7D07-C8DD-403B-97FB-4C25548B0A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685800"/>
            <a:ext cx="2362200" cy="74295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485901"/>
            <a:ext cx="2362200" cy="3108722"/>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234554"/>
            <a:ext cx="457200" cy="330994"/>
          </a:xfrm>
        </p:spPr>
        <p:txBody>
          <a:bodyPr/>
          <a:lstStyle>
            <a:lvl1pPr>
              <a:defRPr>
                <a:solidFill>
                  <a:schemeClr val="accent3">
                    <a:shade val="75000"/>
                  </a:schemeClr>
                </a:solidFill>
              </a:defRPr>
            </a:lvl1pPr>
          </a:lstStyle>
          <a:p>
            <a:fld id="{228D7D07-C8DD-403B-97FB-4C25548B0ACA}" type="slidenum">
              <a:rPr lang="en-US" smtClean="0"/>
              <a:t>‹#›</a:t>
            </a:fld>
            <a:endParaRPr lang="en-US"/>
          </a:p>
        </p:txBody>
      </p:sp>
      <p:sp>
        <p:nvSpPr>
          <p:cNvPr id="21" name="Rectangle 20"/>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4FBC16F-B9EF-4BCE-8664-83DE1EEC6760}" type="datetimeFigureOut">
              <a:rPr lang="en-US" smtClean="0"/>
              <a:t>2/29/2016</a:t>
            </a:fld>
            <a:endParaRPr lang="en-US"/>
          </a:p>
        </p:txBody>
      </p:sp>
      <p:sp>
        <p:nvSpPr>
          <p:cNvPr id="6" name="Footer Placeholder 5"/>
          <p:cNvSpPr>
            <a:spLocks noGrp="1"/>
          </p:cNvSpPr>
          <p:nvPr>
            <p:ph type="ftr" sz="quarter" idx="11"/>
          </p:nvPr>
        </p:nvSpPr>
        <p:spPr>
          <a:xfrm>
            <a:off x="301752" y="4808136"/>
            <a:ext cx="3383280" cy="27432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234554"/>
            <a:ext cx="457200" cy="330994"/>
          </a:xfrm>
        </p:spPr>
        <p:txBody>
          <a:bodyPr/>
          <a:lstStyle/>
          <a:p>
            <a:fld id="{228D7D07-C8DD-403B-97FB-4C25548B0ACA}" type="slidenum">
              <a:rPr lang="en-US" smtClean="0"/>
              <a:t>‹#›</a:t>
            </a:fld>
            <a:endParaRPr lang="en-US"/>
          </a:p>
        </p:txBody>
      </p:sp>
      <p:sp>
        <p:nvSpPr>
          <p:cNvPr id="2" name="Title 1"/>
          <p:cNvSpPr>
            <a:spLocks noGrp="1"/>
          </p:cNvSpPr>
          <p:nvPr>
            <p:ph type="title"/>
          </p:nvPr>
        </p:nvSpPr>
        <p:spPr>
          <a:xfrm>
            <a:off x="3000375" y="3771900"/>
            <a:ext cx="5867400" cy="9144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457200"/>
            <a:ext cx="5867400" cy="32004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4803738"/>
            <a:ext cx="3044952" cy="274320"/>
          </a:xfrm>
        </p:spPr>
        <p:txBody>
          <a:bodyPr/>
          <a:lstStyle/>
          <a:p>
            <a:fld id="{A4FBC16F-B9EF-4BCE-8664-83DE1EEC6760}" type="datetimeFigureOut">
              <a:rPr lang="en-US" smtClean="0"/>
              <a:t>2/29/2016</a:t>
            </a:fld>
            <a:endParaRPr lang="en-US"/>
          </a:p>
        </p:txBody>
      </p:sp>
      <p:sp>
        <p:nvSpPr>
          <p:cNvPr id="6" name="Footer Placeholder 5"/>
          <p:cNvSpPr>
            <a:spLocks noGrp="1"/>
          </p:cNvSpPr>
          <p:nvPr>
            <p:ph type="ftr" sz="quarter" idx="11"/>
          </p:nvPr>
        </p:nvSpPr>
        <p:spPr>
          <a:xfrm>
            <a:off x="301752" y="4808136"/>
            <a:ext cx="3584448" cy="27432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4791289"/>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4803738"/>
            <a:ext cx="3044952" cy="274320"/>
          </a:xfrm>
          <a:prstGeom prst="rect">
            <a:avLst/>
          </a:prstGeom>
        </p:spPr>
        <p:txBody>
          <a:bodyPr vert="horz"/>
          <a:lstStyle>
            <a:lvl1pPr algn="r" eaLnBrk="1" latinLnBrk="0" hangingPunct="1">
              <a:defRPr kumimoji="0" sz="1400">
                <a:solidFill>
                  <a:srgbClr val="FFFFFF"/>
                </a:solidFill>
              </a:defRPr>
            </a:lvl1pPr>
          </a:lstStyle>
          <a:p>
            <a:fld id="{A4FBC16F-B9EF-4BCE-8664-83DE1EEC6760}" type="datetimeFigureOut">
              <a:rPr lang="en-US" smtClean="0"/>
              <a:t>2/29/2016</a:t>
            </a:fld>
            <a:endParaRPr lang="en-US"/>
          </a:p>
        </p:txBody>
      </p:sp>
      <p:sp>
        <p:nvSpPr>
          <p:cNvPr id="3" name="Footer Placeholder 2"/>
          <p:cNvSpPr>
            <a:spLocks noGrp="1"/>
          </p:cNvSpPr>
          <p:nvPr>
            <p:ph type="ftr" sz="quarter" idx="3"/>
          </p:nvPr>
        </p:nvSpPr>
        <p:spPr>
          <a:xfrm>
            <a:off x="304800" y="4808136"/>
            <a:ext cx="3581400" cy="27432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780131"/>
            <a:ext cx="457200" cy="330994"/>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28D7D07-C8DD-403B-97FB-4C25548B0ACA}" type="slidenum">
              <a:rPr lang="en-US" smtClean="0"/>
              <a:t>‹#›</a:t>
            </a:fld>
            <a:endParaRPr lang="en-US"/>
          </a:p>
        </p:txBody>
      </p:sp>
      <p:sp>
        <p:nvSpPr>
          <p:cNvPr id="22" name="Title Placeholder 21"/>
          <p:cNvSpPr>
            <a:spLocks noGrp="1"/>
          </p:cNvSpPr>
          <p:nvPr>
            <p:ph type="title"/>
          </p:nvPr>
        </p:nvSpPr>
        <p:spPr>
          <a:xfrm>
            <a:off x="301752" y="171450"/>
            <a:ext cx="8534400" cy="569214"/>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143000"/>
            <a:ext cx="8534400" cy="344957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724150"/>
            <a:ext cx="6400800" cy="990600"/>
          </a:xfrm>
        </p:spPr>
        <p:txBody>
          <a:bodyPr anchor="ctr">
            <a:normAutofit/>
          </a:bodyPr>
          <a:lstStyle/>
          <a:p>
            <a:r>
              <a:rPr lang="en-US" sz="2200" dirty="0" smtClean="0"/>
              <a:t>The role </a:t>
            </a:r>
            <a:r>
              <a:rPr lang="en-US" sz="2200" dirty="0" smtClean="0"/>
              <a:t>of Trusted advisors </a:t>
            </a:r>
            <a:r>
              <a:rPr lang="en-US" sz="2200" dirty="0" smtClean="0"/>
              <a:t>in philanthropy</a:t>
            </a:r>
            <a:endParaRPr lang="en-US" sz="2200" dirty="0"/>
          </a:p>
        </p:txBody>
      </p:sp>
      <p:sp>
        <p:nvSpPr>
          <p:cNvPr id="2" name="Title 1"/>
          <p:cNvSpPr>
            <a:spLocks noGrp="1"/>
          </p:cNvSpPr>
          <p:nvPr>
            <p:ph type="ctrTitle"/>
          </p:nvPr>
        </p:nvSpPr>
        <p:spPr/>
        <p:txBody>
          <a:bodyPr>
            <a:normAutofit fontScale="90000"/>
          </a:bodyPr>
          <a:lstStyle/>
          <a:p>
            <a:r>
              <a:rPr lang="en-US" dirty="0" smtClean="0"/>
              <a:t>The HNW Client &amp; Gift Planning</a:t>
            </a:r>
            <a:endParaRPr lang="en-US" dirty="0"/>
          </a:p>
        </p:txBody>
      </p:sp>
    </p:spTree>
    <p:extLst>
      <p:ext uri="{BB962C8B-B14F-4D97-AF65-F5344CB8AC3E}">
        <p14:creationId xmlns:p14="http://schemas.microsoft.com/office/powerpoint/2010/main" val="37014835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What do you need to do differently?</a:t>
            </a:r>
            <a:endParaRPr lang="en-US" dirty="0"/>
          </a:p>
        </p:txBody>
      </p:sp>
      <p:sp>
        <p:nvSpPr>
          <p:cNvPr id="6" name="Content Placeholder 5"/>
          <p:cNvSpPr>
            <a:spLocks noGrp="1"/>
          </p:cNvSpPr>
          <p:nvPr>
            <p:ph sz="quarter" idx="1"/>
          </p:nvPr>
        </p:nvSpPr>
        <p:spPr/>
        <p:txBody>
          <a:bodyPr anchor="ctr"/>
          <a:lstStyle/>
          <a:p>
            <a:r>
              <a:rPr lang="en-US" dirty="0" smtClean="0"/>
              <a:t>Learn how to develop a strategic giving plan</a:t>
            </a:r>
          </a:p>
          <a:p>
            <a:r>
              <a:rPr lang="en-US" dirty="0" smtClean="0"/>
              <a:t>Understand philanthropic instruments and their utilization</a:t>
            </a:r>
          </a:p>
          <a:p>
            <a:r>
              <a:rPr lang="en-US" dirty="0" smtClean="0"/>
              <a:t>Integrate philanthropic goals into overall financial plan</a:t>
            </a:r>
          </a:p>
          <a:p>
            <a:r>
              <a:rPr lang="en-US" dirty="0" smtClean="0"/>
              <a:t>Engage the next generation</a:t>
            </a:r>
            <a:endParaRPr lang="en-US" dirty="0"/>
          </a:p>
        </p:txBody>
      </p:sp>
    </p:spTree>
    <p:extLst>
      <p:ext uri="{BB962C8B-B14F-4D97-AF65-F5344CB8AC3E}">
        <p14:creationId xmlns:p14="http://schemas.microsoft.com/office/powerpoint/2010/main" val="18968144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Giving Plan</a:t>
            </a:r>
            <a:endParaRPr lang="en-US" dirty="0"/>
          </a:p>
        </p:txBody>
      </p:sp>
      <p:sp>
        <p:nvSpPr>
          <p:cNvPr id="3" name="Text Placeholder 2"/>
          <p:cNvSpPr>
            <a:spLocks noGrp="1"/>
          </p:cNvSpPr>
          <p:nvPr>
            <p:ph type="body" idx="2"/>
          </p:nvPr>
        </p:nvSpPr>
        <p:spPr>
          <a:xfrm>
            <a:off x="381000" y="2266949"/>
            <a:ext cx="2362200" cy="2327673"/>
          </a:xfrm>
        </p:spPr>
        <p:txBody>
          <a:bodyPr/>
          <a:lstStyle/>
          <a:p>
            <a:r>
              <a:rPr lang="en-US" dirty="0" smtClean="0"/>
              <a:t>Helping a client integrate giving into their current </a:t>
            </a:r>
            <a:r>
              <a:rPr lang="en-US" dirty="0" smtClean="0"/>
              <a:t>financial/estate </a:t>
            </a:r>
            <a:r>
              <a:rPr lang="en-US" dirty="0" smtClean="0"/>
              <a:t>plan takes effort, but it can be worth it in the long run.</a:t>
            </a:r>
            <a:endParaRPr lang="en-US" dirty="0"/>
          </a:p>
        </p:txBody>
      </p:sp>
      <p:sp>
        <p:nvSpPr>
          <p:cNvPr id="4" name="Content Placeholder 3"/>
          <p:cNvSpPr>
            <a:spLocks noGrp="1"/>
          </p:cNvSpPr>
          <p:nvPr>
            <p:ph sz="quarter" idx="1"/>
          </p:nvPr>
        </p:nvSpPr>
        <p:spPr/>
        <p:txBody>
          <a:bodyPr/>
          <a:lstStyle/>
          <a:p>
            <a:r>
              <a:rPr lang="en-US" dirty="0" smtClean="0"/>
              <a:t>Identify individual motivators</a:t>
            </a:r>
          </a:p>
          <a:p>
            <a:r>
              <a:rPr lang="en-US" dirty="0"/>
              <a:t>Determine philanthropic </a:t>
            </a:r>
            <a:r>
              <a:rPr lang="en-US" dirty="0" smtClean="0"/>
              <a:t>intent-</a:t>
            </a:r>
          </a:p>
          <a:p>
            <a:pPr lvl="1"/>
            <a:r>
              <a:rPr lang="en-US" sz="1600" dirty="0" smtClean="0"/>
              <a:t>Gift during life</a:t>
            </a:r>
          </a:p>
          <a:p>
            <a:pPr lvl="1"/>
            <a:r>
              <a:rPr lang="en-US" sz="1600" dirty="0" smtClean="0"/>
              <a:t>Gift via estate</a:t>
            </a:r>
          </a:p>
          <a:p>
            <a:pPr lvl="1"/>
            <a:r>
              <a:rPr lang="en-US" sz="1600" dirty="0" smtClean="0"/>
              <a:t>Gift use- endowment, capital project, scholarship, naming rights, </a:t>
            </a:r>
            <a:r>
              <a:rPr lang="en-US" sz="1600" dirty="0" err="1" smtClean="0"/>
              <a:t>etc</a:t>
            </a:r>
            <a:endParaRPr lang="en-US" sz="1600" dirty="0"/>
          </a:p>
          <a:p>
            <a:r>
              <a:rPr lang="en-US" dirty="0" smtClean="0"/>
              <a:t>Categorize asset types for lifetime gifts or estate gifts</a:t>
            </a:r>
          </a:p>
          <a:p>
            <a:r>
              <a:rPr lang="en-US" dirty="0" smtClean="0"/>
              <a:t>Identify possible instrument(s)</a:t>
            </a:r>
          </a:p>
          <a:p>
            <a:r>
              <a:rPr lang="en-US" dirty="0" smtClean="0"/>
              <a:t>SWOT analysis of plan</a:t>
            </a:r>
            <a:endParaRPr lang="en-US" dirty="0"/>
          </a:p>
        </p:txBody>
      </p:sp>
    </p:spTree>
    <p:extLst>
      <p:ext uri="{BB962C8B-B14F-4D97-AF65-F5344CB8AC3E}">
        <p14:creationId xmlns:p14="http://schemas.microsoft.com/office/powerpoint/2010/main" val="23929506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71550"/>
            <a:ext cx="2362200" cy="742950"/>
          </a:xfrm>
        </p:spPr>
        <p:txBody>
          <a:bodyPr/>
          <a:lstStyle/>
          <a:p>
            <a:r>
              <a:rPr lang="en-US" dirty="0" smtClean="0"/>
              <a:t>Understand what’s in your tool belt.	</a:t>
            </a:r>
            <a:endParaRPr lang="en-US" dirty="0"/>
          </a:p>
        </p:txBody>
      </p:sp>
      <p:sp>
        <p:nvSpPr>
          <p:cNvPr id="3" name="Text Placeholder 2"/>
          <p:cNvSpPr>
            <a:spLocks noGrp="1"/>
          </p:cNvSpPr>
          <p:nvPr>
            <p:ph type="body" idx="2"/>
          </p:nvPr>
        </p:nvSpPr>
        <p:spPr>
          <a:xfrm>
            <a:off x="381000" y="2419350"/>
            <a:ext cx="2362200" cy="2175272"/>
          </a:xfrm>
        </p:spPr>
        <p:txBody>
          <a:bodyPr/>
          <a:lstStyle/>
          <a:p>
            <a:r>
              <a:rPr lang="en-US" dirty="0" smtClean="0"/>
              <a:t>The tools professional philanthropists use is extensive.  </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smtClean="0"/>
              <a:t>Outright gifts</a:t>
            </a:r>
          </a:p>
          <a:p>
            <a:pPr lvl="1"/>
            <a:r>
              <a:rPr lang="en-US" sz="1600" dirty="0"/>
              <a:t>Cash, appreciated securities, personal property, real estate</a:t>
            </a:r>
            <a:r>
              <a:rPr lang="en-US" sz="1600" dirty="0" smtClean="0"/>
              <a:t>, artwork, </a:t>
            </a:r>
            <a:r>
              <a:rPr lang="en-US" sz="1600" dirty="0"/>
              <a:t>closely held business interests, LLC membership, </a:t>
            </a:r>
            <a:r>
              <a:rPr lang="en-US" sz="1600" dirty="0" smtClean="0"/>
              <a:t>Gifts-in-Kind, “Related-use”, etc</a:t>
            </a:r>
            <a:r>
              <a:rPr lang="en-US" sz="1600" dirty="0"/>
              <a:t>.</a:t>
            </a:r>
          </a:p>
          <a:p>
            <a:r>
              <a:rPr lang="en-US" dirty="0" smtClean="0"/>
              <a:t>Donor Advised Funds</a:t>
            </a:r>
          </a:p>
          <a:p>
            <a:pPr lvl="1"/>
            <a:r>
              <a:rPr lang="en-US" sz="1500" dirty="0" smtClean="0"/>
              <a:t>Popular gift instrument for its unique characteristics</a:t>
            </a:r>
            <a:endParaRPr lang="en-US" sz="1400" dirty="0"/>
          </a:p>
          <a:p>
            <a:r>
              <a:rPr lang="en-US" dirty="0" smtClean="0"/>
              <a:t>Gifts that pay income</a:t>
            </a:r>
          </a:p>
          <a:p>
            <a:pPr lvl="1"/>
            <a:r>
              <a:rPr lang="en-US" sz="1400" dirty="0"/>
              <a:t>Charitable Gift Annuities, Charitable Remainder Trusts (CRAT, CRUT, NICRUT, NIMCRUT, Flip, </a:t>
            </a:r>
            <a:r>
              <a:rPr lang="en-US" sz="1400" dirty="0" smtClean="0"/>
              <a:t>etc.)</a:t>
            </a:r>
          </a:p>
          <a:p>
            <a:r>
              <a:rPr lang="en-US" dirty="0" smtClean="0"/>
              <a:t>Other types of Charitable Trusts</a:t>
            </a:r>
          </a:p>
          <a:p>
            <a:pPr lvl="1"/>
            <a:r>
              <a:rPr lang="en-US" sz="1400" dirty="0" smtClean="0"/>
              <a:t>Charitable Lead Trusts (grantor &amp; non grantor, shark fin, etc.)</a:t>
            </a:r>
          </a:p>
          <a:p>
            <a:r>
              <a:rPr lang="en-US" dirty="0" smtClean="0"/>
              <a:t>Gifts that cost nothing during life</a:t>
            </a:r>
          </a:p>
          <a:p>
            <a:pPr lvl="1"/>
            <a:r>
              <a:rPr lang="en-US" sz="1400" dirty="0" smtClean="0"/>
              <a:t>Bequests, ILIT, Income for a beneficiary, Beneficiary designations, IRD items, QTIP, etc.</a:t>
            </a:r>
          </a:p>
        </p:txBody>
      </p:sp>
    </p:spTree>
    <p:extLst>
      <p:ext uri="{BB962C8B-B14F-4D97-AF65-F5344CB8AC3E}">
        <p14:creationId xmlns:p14="http://schemas.microsoft.com/office/powerpoint/2010/main" val="14161394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2362200" cy="438150"/>
          </a:xfrm>
        </p:spPr>
        <p:txBody>
          <a:bodyPr/>
          <a:lstStyle/>
          <a:p>
            <a:r>
              <a:rPr lang="en-US" dirty="0"/>
              <a:t>I</a:t>
            </a:r>
            <a:r>
              <a:rPr lang="en-US" dirty="0" smtClean="0"/>
              <a:t>ntegration</a:t>
            </a:r>
            <a:endParaRPr lang="en-US" dirty="0"/>
          </a:p>
        </p:txBody>
      </p:sp>
      <p:sp>
        <p:nvSpPr>
          <p:cNvPr id="3" name="Text Placeholder 2"/>
          <p:cNvSpPr>
            <a:spLocks noGrp="1"/>
          </p:cNvSpPr>
          <p:nvPr>
            <p:ph type="body" idx="2"/>
          </p:nvPr>
        </p:nvSpPr>
        <p:spPr>
          <a:xfrm>
            <a:off x="381000" y="2266949"/>
            <a:ext cx="2362200" cy="2327673"/>
          </a:xfrm>
        </p:spPr>
        <p:txBody>
          <a:bodyPr/>
          <a:lstStyle/>
          <a:p>
            <a:r>
              <a:rPr lang="en-US" dirty="0" smtClean="0"/>
              <a:t>Does your glossy financial  and wealth management plan take into account their philanthropy?  Really?</a:t>
            </a:r>
            <a:endParaRPr lang="en-US" dirty="0"/>
          </a:p>
        </p:txBody>
      </p:sp>
      <p:sp>
        <p:nvSpPr>
          <p:cNvPr id="4" name="Content Placeholder 3"/>
          <p:cNvSpPr>
            <a:spLocks noGrp="1"/>
          </p:cNvSpPr>
          <p:nvPr>
            <p:ph sz="quarter" idx="1"/>
          </p:nvPr>
        </p:nvSpPr>
        <p:spPr/>
        <p:txBody>
          <a:bodyPr>
            <a:normAutofit fontScale="92500" lnSpcReduction="10000"/>
          </a:bodyPr>
          <a:lstStyle/>
          <a:p>
            <a:r>
              <a:rPr lang="en-US" dirty="0"/>
              <a:t>Implement their charitable mission </a:t>
            </a:r>
          </a:p>
          <a:p>
            <a:r>
              <a:rPr lang="en-US" dirty="0" smtClean="0"/>
              <a:t>Distribute assets to their various interests as efficiently as possible</a:t>
            </a:r>
          </a:p>
          <a:p>
            <a:r>
              <a:rPr lang="en-US" dirty="0" smtClean="0"/>
              <a:t>Income source options for retirement or survivors</a:t>
            </a:r>
          </a:p>
          <a:p>
            <a:r>
              <a:rPr lang="en-US" dirty="0" smtClean="0"/>
              <a:t>Investment performance of trust assets</a:t>
            </a:r>
          </a:p>
          <a:p>
            <a:r>
              <a:rPr lang="en-US" dirty="0" smtClean="0"/>
              <a:t>Tax implications for survivors and heirs</a:t>
            </a:r>
          </a:p>
          <a:p>
            <a:r>
              <a:rPr lang="en-US" dirty="0" smtClean="0"/>
              <a:t>So much more…</a:t>
            </a:r>
          </a:p>
          <a:p>
            <a:pPr marL="0" indent="0">
              <a:buNone/>
            </a:pPr>
            <a:endParaRPr lang="en-US" dirty="0" smtClean="0"/>
          </a:p>
        </p:txBody>
      </p:sp>
    </p:spTree>
    <p:extLst>
      <p:ext uri="{BB962C8B-B14F-4D97-AF65-F5344CB8AC3E}">
        <p14:creationId xmlns:p14="http://schemas.microsoft.com/office/powerpoint/2010/main" val="2116782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G2</a:t>
            </a:r>
            <a:br>
              <a:rPr lang="en-US" dirty="0" smtClean="0"/>
            </a:br>
            <a:endParaRPr lang="en-US" dirty="0"/>
          </a:p>
        </p:txBody>
      </p:sp>
      <p:sp>
        <p:nvSpPr>
          <p:cNvPr id="3" name="Text Placeholder 2"/>
          <p:cNvSpPr>
            <a:spLocks noGrp="1"/>
          </p:cNvSpPr>
          <p:nvPr>
            <p:ph type="body" idx="2"/>
          </p:nvPr>
        </p:nvSpPr>
        <p:spPr>
          <a:xfrm>
            <a:off x="381000" y="2114549"/>
            <a:ext cx="2362200" cy="2480073"/>
          </a:xfrm>
        </p:spPr>
        <p:txBody>
          <a:bodyPr/>
          <a:lstStyle/>
          <a:p>
            <a:r>
              <a:rPr lang="en-US" dirty="0" smtClean="0"/>
              <a:t>What does the next generation think about all of this?  Are they as involved as they should be?</a:t>
            </a:r>
            <a:endParaRPr lang="en-US" dirty="0"/>
          </a:p>
        </p:txBody>
      </p:sp>
      <p:sp>
        <p:nvSpPr>
          <p:cNvPr id="4" name="Content Placeholder 3"/>
          <p:cNvSpPr>
            <a:spLocks noGrp="1"/>
          </p:cNvSpPr>
          <p:nvPr>
            <p:ph sz="quarter" idx="1"/>
          </p:nvPr>
        </p:nvSpPr>
        <p:spPr/>
        <p:txBody>
          <a:bodyPr/>
          <a:lstStyle/>
          <a:p>
            <a:r>
              <a:rPr lang="en-US" dirty="0" smtClean="0"/>
              <a:t>Can you help your clients educate heirs about the family’s philanthropic priorities?</a:t>
            </a:r>
          </a:p>
          <a:p>
            <a:r>
              <a:rPr lang="en-US" dirty="0" smtClean="0"/>
              <a:t>Are you willing to let them be involved?</a:t>
            </a:r>
          </a:p>
          <a:p>
            <a:r>
              <a:rPr lang="en-US" dirty="0" smtClean="0"/>
              <a:t>Have you met their executor(</a:t>
            </a:r>
            <a:r>
              <a:rPr lang="en-US" dirty="0" err="1" smtClean="0"/>
              <a:t>rix</a:t>
            </a:r>
            <a:r>
              <a:rPr lang="en-US" dirty="0" smtClean="0"/>
              <a:t>)?</a:t>
            </a:r>
          </a:p>
          <a:p>
            <a:r>
              <a:rPr lang="en-US" dirty="0" smtClean="0"/>
              <a:t>Isn’t this beneficial to you as well?</a:t>
            </a:r>
          </a:p>
        </p:txBody>
      </p:sp>
    </p:spTree>
    <p:extLst>
      <p:ext uri="{BB962C8B-B14F-4D97-AF65-F5344CB8AC3E}">
        <p14:creationId xmlns:p14="http://schemas.microsoft.com/office/powerpoint/2010/main" val="32105495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876550"/>
            <a:ext cx="6480174" cy="435769"/>
          </a:xfrm>
        </p:spPr>
        <p:txBody>
          <a:bodyPr>
            <a:normAutofit/>
          </a:bodyPr>
          <a:lstStyle/>
          <a:p>
            <a:r>
              <a:rPr lang="en-US" sz="2200" dirty="0" smtClean="0"/>
              <a:t>Reality Check</a:t>
            </a:r>
            <a:endParaRPr lang="en-US" sz="2200" dirty="0"/>
          </a:p>
        </p:txBody>
      </p:sp>
      <p:sp>
        <p:nvSpPr>
          <p:cNvPr id="3" name="Title 2"/>
          <p:cNvSpPr>
            <a:spLocks noGrp="1"/>
          </p:cNvSpPr>
          <p:nvPr>
            <p:ph type="title"/>
          </p:nvPr>
        </p:nvSpPr>
        <p:spPr>
          <a:xfrm>
            <a:off x="674545" y="475114"/>
            <a:ext cx="7772400" cy="723900"/>
          </a:xfrm>
        </p:spPr>
        <p:txBody>
          <a:bodyPr>
            <a:normAutofit fontScale="90000"/>
          </a:bodyPr>
          <a:lstStyle/>
          <a:p>
            <a:r>
              <a:rPr lang="en-US" dirty="0" smtClean="0"/>
              <a:t>III</a:t>
            </a:r>
            <a:endParaRPr lang="en-US" dirty="0"/>
          </a:p>
        </p:txBody>
      </p:sp>
    </p:spTree>
    <p:extLst>
      <p:ext uri="{BB962C8B-B14F-4D97-AF65-F5344CB8AC3E}">
        <p14:creationId xmlns:p14="http://schemas.microsoft.com/office/powerpoint/2010/main" val="1226849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Misplaced Focus</a:t>
            </a:r>
            <a:endParaRPr lang="en-US" dirty="0"/>
          </a:p>
        </p:txBody>
      </p:sp>
      <p:sp>
        <p:nvSpPr>
          <p:cNvPr id="8" name="Content Placeholder 7"/>
          <p:cNvSpPr>
            <a:spLocks noGrp="1"/>
          </p:cNvSpPr>
          <p:nvPr>
            <p:ph sz="quarter" idx="1"/>
          </p:nvPr>
        </p:nvSpPr>
        <p:spPr/>
        <p:txBody>
          <a:bodyPr anchor="ctr">
            <a:normAutofit/>
          </a:bodyPr>
          <a:lstStyle/>
          <a:p>
            <a:r>
              <a:rPr lang="en-US" dirty="0" smtClean="0"/>
              <a:t>Tax benefits are </a:t>
            </a:r>
            <a:r>
              <a:rPr lang="en-US" u="sng" dirty="0" smtClean="0"/>
              <a:t>not</a:t>
            </a:r>
            <a:r>
              <a:rPr lang="en-US" dirty="0" smtClean="0"/>
              <a:t> the primary driver of philanthropy </a:t>
            </a:r>
          </a:p>
          <a:p>
            <a:r>
              <a:rPr lang="en-US" dirty="0" smtClean="0"/>
              <a:t>Focusing on technical issues fails to uncover the real motivation for giving</a:t>
            </a:r>
          </a:p>
          <a:p>
            <a:r>
              <a:rPr lang="en-US" dirty="0" smtClean="0"/>
              <a:t>The next generation (your client’s heirs) aren’t being engaged adequately</a:t>
            </a:r>
            <a:endParaRPr lang="en-US" dirty="0"/>
          </a:p>
        </p:txBody>
      </p:sp>
    </p:spTree>
    <p:extLst>
      <p:ext uri="{BB962C8B-B14F-4D97-AF65-F5344CB8AC3E}">
        <p14:creationId xmlns:p14="http://schemas.microsoft.com/office/powerpoint/2010/main" val="21802008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Misplaced Fear</a:t>
            </a:r>
            <a:endParaRPr lang="en-US" dirty="0"/>
          </a:p>
        </p:txBody>
      </p:sp>
      <p:sp>
        <p:nvSpPr>
          <p:cNvPr id="3" name="Content Placeholder 2"/>
          <p:cNvSpPr>
            <a:spLocks noGrp="1"/>
          </p:cNvSpPr>
          <p:nvPr>
            <p:ph sz="quarter" idx="1"/>
          </p:nvPr>
        </p:nvSpPr>
        <p:spPr/>
        <p:txBody>
          <a:bodyPr>
            <a:normAutofit/>
          </a:bodyPr>
          <a:lstStyle/>
          <a:p>
            <a:r>
              <a:rPr lang="en-US" dirty="0" smtClean="0"/>
              <a:t>Advisors fear engaging in this discussion out of fear they </a:t>
            </a:r>
            <a:r>
              <a:rPr lang="en-US" dirty="0" smtClean="0"/>
              <a:t>will </a:t>
            </a:r>
            <a:r>
              <a:rPr lang="en-US" dirty="0" smtClean="0"/>
              <a:t>lose assets under management</a:t>
            </a:r>
          </a:p>
          <a:p>
            <a:r>
              <a:rPr lang="en-US" dirty="0" smtClean="0"/>
              <a:t>Many </a:t>
            </a:r>
            <a:r>
              <a:rPr lang="en-US" dirty="0"/>
              <a:t>options exist for retaining the </a:t>
            </a:r>
            <a:r>
              <a:rPr lang="en-US" dirty="0" smtClean="0"/>
              <a:t>assets- CRT’s, CLT’s, DAF’s, and more </a:t>
            </a:r>
            <a:r>
              <a:rPr lang="en-US" u="sng" dirty="0" smtClean="0"/>
              <a:t>can</a:t>
            </a:r>
            <a:r>
              <a:rPr lang="en-US" dirty="0" smtClean="0"/>
              <a:t> retain the advisor relationship</a:t>
            </a:r>
          </a:p>
          <a:p>
            <a:r>
              <a:rPr lang="en-US" dirty="0" smtClean="0"/>
              <a:t>Other strategies exist for leveraging assets for wealth replacement strategies</a:t>
            </a:r>
          </a:p>
          <a:p>
            <a:pPr marL="0" indent="0">
              <a:buNone/>
            </a:pPr>
            <a:endParaRPr lang="en-US" dirty="0" smtClean="0"/>
          </a:p>
          <a:p>
            <a:pPr lvl="1"/>
            <a:endParaRPr lang="en-US" dirty="0" smtClean="0"/>
          </a:p>
          <a:p>
            <a:endParaRPr lang="en-US" dirty="0" smtClean="0"/>
          </a:p>
          <a:p>
            <a:pPr lvl="1"/>
            <a:endParaRPr lang="en-US" dirty="0"/>
          </a:p>
          <a:p>
            <a:pPr marL="274320" lvl="1" indent="0">
              <a:buNone/>
            </a:pPr>
            <a:endParaRPr lang="en-US" dirty="0" smtClean="0"/>
          </a:p>
        </p:txBody>
      </p:sp>
    </p:spTree>
    <p:extLst>
      <p:ext uri="{BB962C8B-B14F-4D97-AF65-F5344CB8AC3E}">
        <p14:creationId xmlns:p14="http://schemas.microsoft.com/office/powerpoint/2010/main" val="4215761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Ethical Issues for the Advisor</a:t>
            </a:r>
            <a:endParaRPr lang="en-US" dirty="0"/>
          </a:p>
        </p:txBody>
      </p:sp>
      <p:sp>
        <p:nvSpPr>
          <p:cNvPr id="3" name="Content Placeholder 2"/>
          <p:cNvSpPr>
            <a:spLocks noGrp="1"/>
          </p:cNvSpPr>
          <p:nvPr>
            <p:ph sz="quarter" idx="1"/>
          </p:nvPr>
        </p:nvSpPr>
        <p:spPr/>
        <p:txBody>
          <a:bodyPr>
            <a:normAutofit/>
          </a:bodyPr>
          <a:lstStyle/>
          <a:p>
            <a:r>
              <a:rPr lang="en-US" dirty="0" smtClean="0"/>
              <a:t>Primacy of Philanthropy</a:t>
            </a:r>
          </a:p>
          <a:p>
            <a:r>
              <a:rPr lang="en-US" dirty="0" smtClean="0"/>
              <a:t>Respect </a:t>
            </a:r>
          </a:p>
          <a:p>
            <a:r>
              <a:rPr lang="en-US" dirty="0" smtClean="0"/>
              <a:t>Disclosure</a:t>
            </a:r>
          </a:p>
          <a:p>
            <a:r>
              <a:rPr lang="en-US" dirty="0" smtClean="0"/>
              <a:t>Conflict of Interest</a:t>
            </a:r>
          </a:p>
          <a:p>
            <a:r>
              <a:rPr lang="en-US" dirty="0" smtClean="0"/>
              <a:t>Confidentiality</a:t>
            </a:r>
          </a:p>
          <a:p>
            <a:r>
              <a:rPr lang="en-US" dirty="0"/>
              <a:t>Reasonable Compensation</a:t>
            </a:r>
          </a:p>
          <a:p>
            <a:endParaRPr lang="en-US" dirty="0"/>
          </a:p>
        </p:txBody>
      </p:sp>
    </p:spTree>
    <p:extLst>
      <p:ext uri="{BB962C8B-B14F-4D97-AF65-F5344CB8AC3E}">
        <p14:creationId xmlns:p14="http://schemas.microsoft.com/office/powerpoint/2010/main" val="56358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bit of perspective…</a:t>
            </a:r>
            <a:endParaRPr lang="en-US" dirty="0"/>
          </a:p>
        </p:txBody>
      </p:sp>
      <p:sp>
        <p:nvSpPr>
          <p:cNvPr id="3" name="Content Placeholder 2"/>
          <p:cNvSpPr>
            <a:spLocks noGrp="1"/>
          </p:cNvSpPr>
          <p:nvPr>
            <p:ph sz="quarter" idx="1"/>
          </p:nvPr>
        </p:nvSpPr>
        <p:spPr>
          <a:xfrm>
            <a:off x="879144" y="1145286"/>
            <a:ext cx="7391400" cy="3429000"/>
          </a:xfrm>
        </p:spPr>
        <p:txBody>
          <a:bodyPr anchor="ctr"/>
          <a:lstStyle/>
          <a:p>
            <a:pPr marL="274320" lvl="1" indent="0">
              <a:buNone/>
            </a:pPr>
            <a:r>
              <a:rPr lang="en-US" sz="2800" dirty="0" smtClean="0"/>
              <a:t>“To give money away is an easy matter and in any man’s power.  But to decide to whom to give, and how large and when, and for what purpose and how, is neither in every man’s power nor an easy matter.”</a:t>
            </a:r>
          </a:p>
          <a:p>
            <a:pPr marL="2194560" lvl="8" indent="0">
              <a:buNone/>
            </a:pPr>
            <a:r>
              <a:rPr lang="en-US" sz="2000" dirty="0" smtClean="0"/>
              <a:t>		- Aristotle</a:t>
            </a:r>
            <a:r>
              <a:rPr lang="en-US" dirty="0" smtClean="0"/>
              <a:t>				</a:t>
            </a:r>
          </a:p>
        </p:txBody>
      </p:sp>
    </p:spTree>
    <p:extLst>
      <p:ext uri="{BB962C8B-B14F-4D97-AF65-F5344CB8AC3E}">
        <p14:creationId xmlns:p14="http://schemas.microsoft.com/office/powerpoint/2010/main" val="314095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If you want this…</a:t>
            </a:r>
            <a:endParaRPr lang="en-US" dirty="0"/>
          </a:p>
        </p:txBody>
      </p:sp>
      <p:sp>
        <p:nvSpPr>
          <p:cNvPr id="3" name="Text Placeholder 2"/>
          <p:cNvSpPr>
            <a:spLocks noGrp="1"/>
          </p:cNvSpPr>
          <p:nvPr>
            <p:ph type="body" sz="half" idx="3"/>
          </p:nvPr>
        </p:nvSpPr>
        <p:spPr/>
        <p:txBody>
          <a:bodyPr/>
          <a:lstStyle/>
          <a:p>
            <a:r>
              <a:rPr lang="en-US" dirty="0" smtClean="0"/>
              <a:t>Recognize this…</a:t>
            </a:r>
            <a:endParaRPr lang="en-US" dirty="0"/>
          </a:p>
        </p:txBody>
      </p:sp>
      <p:sp>
        <p:nvSpPr>
          <p:cNvPr id="4" name="Content Placeholder 3"/>
          <p:cNvSpPr>
            <a:spLocks noGrp="1"/>
          </p:cNvSpPr>
          <p:nvPr>
            <p:ph sz="quarter" idx="2"/>
          </p:nvPr>
        </p:nvSpPr>
        <p:spPr/>
        <p:txBody>
          <a:bodyPr/>
          <a:lstStyle/>
          <a:p>
            <a:r>
              <a:rPr lang="en-US" dirty="0" smtClean="0"/>
              <a:t>Deeper relationships with existing clients</a:t>
            </a:r>
          </a:p>
          <a:p>
            <a:r>
              <a:rPr lang="en-US" dirty="0"/>
              <a:t>R</a:t>
            </a:r>
            <a:r>
              <a:rPr lang="en-US" dirty="0" smtClean="0"/>
              <a:t>elationships with extended family members</a:t>
            </a:r>
          </a:p>
          <a:p>
            <a:r>
              <a:rPr lang="en-US" dirty="0" smtClean="0"/>
              <a:t>New relationships</a:t>
            </a:r>
          </a:p>
          <a:p>
            <a:endParaRPr lang="en-US" dirty="0"/>
          </a:p>
        </p:txBody>
      </p:sp>
      <p:sp>
        <p:nvSpPr>
          <p:cNvPr id="5" name="Content Placeholder 4"/>
          <p:cNvSpPr>
            <a:spLocks noGrp="1"/>
          </p:cNvSpPr>
          <p:nvPr>
            <p:ph sz="quarter" idx="4"/>
          </p:nvPr>
        </p:nvSpPr>
        <p:spPr/>
        <p:txBody>
          <a:bodyPr>
            <a:normAutofit fontScale="92500" lnSpcReduction="10000"/>
          </a:bodyPr>
          <a:lstStyle/>
          <a:p>
            <a:r>
              <a:rPr lang="en-US" dirty="0" smtClean="0"/>
              <a:t>Fully two-thirds of HNW </a:t>
            </a:r>
            <a:r>
              <a:rPr lang="en-US" dirty="0" smtClean="0"/>
              <a:t>clients who </a:t>
            </a:r>
            <a:r>
              <a:rPr lang="en-US" b="1" dirty="0" smtClean="0"/>
              <a:t>have</a:t>
            </a:r>
            <a:r>
              <a:rPr lang="en-US" dirty="0" smtClean="0"/>
              <a:t> discussed philanthropy with their </a:t>
            </a:r>
            <a:r>
              <a:rPr lang="en-US" dirty="0" smtClean="0"/>
              <a:t>advisors </a:t>
            </a:r>
            <a:r>
              <a:rPr lang="en-US" dirty="0" smtClean="0"/>
              <a:t>failed to receive advice about giving vehicles or assistance in setting one up</a:t>
            </a:r>
            <a:endParaRPr lang="en-US" dirty="0"/>
          </a:p>
        </p:txBody>
      </p:sp>
      <p:sp>
        <p:nvSpPr>
          <p:cNvPr id="6" name="Title 5"/>
          <p:cNvSpPr>
            <a:spLocks noGrp="1"/>
          </p:cNvSpPr>
          <p:nvPr>
            <p:ph type="title"/>
          </p:nvPr>
        </p:nvSpPr>
        <p:spPr/>
        <p:txBody>
          <a:bodyPr>
            <a:normAutofit fontScale="90000"/>
          </a:bodyPr>
          <a:lstStyle/>
          <a:p>
            <a:r>
              <a:rPr lang="en-US" dirty="0" smtClean="0"/>
              <a:t>Advisor/Client Disconnect</a:t>
            </a:r>
            <a:endParaRPr lang="en-US" dirty="0"/>
          </a:p>
        </p:txBody>
      </p:sp>
    </p:spTree>
    <p:extLst>
      <p:ext uri="{BB962C8B-B14F-4D97-AF65-F5344CB8AC3E}">
        <p14:creationId xmlns:p14="http://schemas.microsoft.com/office/powerpoint/2010/main" val="2847103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71600" y="2647950"/>
            <a:ext cx="6480174" cy="838201"/>
          </a:xfrm>
        </p:spPr>
        <p:txBody>
          <a:bodyPr>
            <a:normAutofit fontScale="70000" lnSpcReduction="20000"/>
          </a:bodyPr>
          <a:lstStyle/>
          <a:p>
            <a:endParaRPr lang="en-US" dirty="0" smtClean="0"/>
          </a:p>
          <a:p>
            <a:r>
              <a:rPr lang="en-US" sz="3100" dirty="0" smtClean="0"/>
              <a:t>Philanthropic Motivations and Assumptions</a:t>
            </a:r>
            <a:endParaRPr lang="en-US" sz="3100" dirty="0"/>
          </a:p>
        </p:txBody>
      </p:sp>
      <p:sp>
        <p:nvSpPr>
          <p:cNvPr id="3" name="Title 2"/>
          <p:cNvSpPr>
            <a:spLocks noGrp="1"/>
          </p:cNvSpPr>
          <p:nvPr>
            <p:ph type="title"/>
          </p:nvPr>
        </p:nvSpPr>
        <p:spPr>
          <a:xfrm>
            <a:off x="688193" y="514350"/>
            <a:ext cx="7772400" cy="723900"/>
          </a:xfrm>
        </p:spPr>
        <p:txBody>
          <a:bodyPr>
            <a:normAutofit fontScale="90000"/>
          </a:bodyPr>
          <a:lstStyle/>
          <a:p>
            <a:r>
              <a:rPr lang="en-US" dirty="0" smtClean="0"/>
              <a:t>I</a:t>
            </a:r>
            <a:endParaRPr lang="en-US" dirty="0"/>
          </a:p>
        </p:txBody>
      </p:sp>
    </p:spTree>
    <p:extLst>
      <p:ext uri="{BB962C8B-B14F-4D97-AF65-F5344CB8AC3E}">
        <p14:creationId xmlns:p14="http://schemas.microsoft.com/office/powerpoint/2010/main" val="2286319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66750"/>
            <a:ext cx="2362200" cy="1066800"/>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Top </a:t>
            </a:r>
            <a:r>
              <a:rPr lang="en-US" dirty="0" smtClean="0"/>
              <a:t>3 </a:t>
            </a:r>
            <a:r>
              <a:rPr lang="en-US" u="sng" dirty="0" smtClean="0"/>
              <a:t>Motivators:</a:t>
            </a:r>
            <a:r>
              <a:rPr lang="en-US" dirty="0" smtClean="0"/>
              <a:t> </a:t>
            </a:r>
            <a:r>
              <a:rPr lang="en-US" b="0" i="1" dirty="0" smtClean="0"/>
              <a:t>Doing Good</a:t>
            </a:r>
            <a:r>
              <a:rPr lang="en-US" dirty="0" smtClean="0"/>
              <a:t>	</a:t>
            </a:r>
            <a:endParaRPr lang="en-US" dirty="0"/>
          </a:p>
        </p:txBody>
      </p:sp>
      <p:sp>
        <p:nvSpPr>
          <p:cNvPr id="3" name="Text Placeholder 2"/>
          <p:cNvSpPr>
            <a:spLocks noGrp="1"/>
          </p:cNvSpPr>
          <p:nvPr>
            <p:ph type="body" idx="2"/>
          </p:nvPr>
        </p:nvSpPr>
        <p:spPr>
          <a:xfrm>
            <a:off x="381000" y="2190750"/>
            <a:ext cx="2362200" cy="2403872"/>
          </a:xfrm>
        </p:spPr>
        <p:txBody>
          <a:bodyPr/>
          <a:lstStyle/>
          <a:p>
            <a:r>
              <a:rPr lang="en-US" dirty="0" smtClean="0"/>
              <a:t>What really drives people to make gifts?  Why aren’t we on the same page?</a:t>
            </a:r>
            <a:endParaRPr lang="en-US" dirty="0"/>
          </a:p>
        </p:txBody>
      </p:sp>
      <p:sp>
        <p:nvSpPr>
          <p:cNvPr id="4" name="Content Placeholder 3"/>
          <p:cNvSpPr>
            <a:spLocks noGrp="1"/>
          </p:cNvSpPr>
          <p:nvPr>
            <p:ph sz="quarter" idx="1"/>
          </p:nvPr>
        </p:nvSpPr>
        <p:spPr/>
        <p:txBody>
          <a:bodyPr anchor="ctr"/>
          <a:lstStyle/>
          <a:p>
            <a:r>
              <a:rPr lang="en-US" dirty="0" smtClean="0"/>
              <a:t>Being passionate about a cause </a:t>
            </a:r>
            <a:endParaRPr lang="en-US" sz="1600" dirty="0"/>
          </a:p>
          <a:p>
            <a:r>
              <a:rPr lang="en-US" dirty="0" smtClean="0"/>
              <a:t>Having a strong desire to “give back”</a:t>
            </a:r>
          </a:p>
          <a:p>
            <a:r>
              <a:rPr lang="en-US" dirty="0" smtClean="0"/>
              <a:t>Having a positive impact on society and the </a:t>
            </a:r>
            <a:r>
              <a:rPr lang="en-US" dirty="0" smtClean="0"/>
              <a:t>world</a:t>
            </a:r>
            <a:endParaRPr lang="en-US" dirty="0"/>
          </a:p>
        </p:txBody>
      </p:sp>
    </p:spTree>
    <p:extLst>
      <p:ext uri="{BB962C8B-B14F-4D97-AF65-F5344CB8AC3E}">
        <p14:creationId xmlns:p14="http://schemas.microsoft.com/office/powerpoint/2010/main" val="3191665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824" y="666750"/>
            <a:ext cx="2362200" cy="1447800"/>
          </a:xfrm>
        </p:spPr>
        <p:txBody>
          <a:bodyPr/>
          <a:lstStyle/>
          <a:p>
            <a:r>
              <a:rPr lang="en-US" dirty="0" smtClean="0"/>
              <a:t>Secondary </a:t>
            </a:r>
            <a:r>
              <a:rPr lang="en-US" u="sng" dirty="0"/>
              <a:t>M</a:t>
            </a:r>
            <a:r>
              <a:rPr lang="en-US" u="sng" dirty="0" smtClean="0"/>
              <a:t>otivators:</a:t>
            </a:r>
            <a:r>
              <a:rPr lang="en-US" dirty="0" smtClean="0"/>
              <a:t/>
            </a:r>
            <a:br>
              <a:rPr lang="en-US" dirty="0" smtClean="0"/>
            </a:br>
            <a:r>
              <a:rPr lang="en-US" b="0" i="1" dirty="0" smtClean="0"/>
              <a:t>Responsibility and Duty</a:t>
            </a:r>
            <a:r>
              <a:rPr lang="en-US" sz="2400" dirty="0" smtClean="0"/>
              <a:t>	</a:t>
            </a:r>
            <a:endParaRPr lang="en-US" sz="2400" dirty="0"/>
          </a:p>
        </p:txBody>
      </p:sp>
      <p:sp>
        <p:nvSpPr>
          <p:cNvPr id="3" name="Text Placeholder 2"/>
          <p:cNvSpPr>
            <a:spLocks noGrp="1"/>
          </p:cNvSpPr>
          <p:nvPr>
            <p:ph type="body" idx="2"/>
          </p:nvPr>
        </p:nvSpPr>
        <p:spPr>
          <a:xfrm>
            <a:off x="381000" y="2571750"/>
            <a:ext cx="2362200" cy="2022872"/>
          </a:xfrm>
        </p:spPr>
        <p:txBody>
          <a:bodyPr/>
          <a:lstStyle/>
          <a:p>
            <a:r>
              <a:rPr lang="en-US" dirty="0" smtClean="0"/>
              <a:t>What else do they think about?</a:t>
            </a:r>
            <a:endParaRPr lang="en-US" dirty="0"/>
          </a:p>
        </p:txBody>
      </p:sp>
      <p:sp>
        <p:nvSpPr>
          <p:cNvPr id="4" name="Content Placeholder 3"/>
          <p:cNvSpPr>
            <a:spLocks noGrp="1"/>
          </p:cNvSpPr>
          <p:nvPr>
            <p:ph sz="quarter" idx="1"/>
          </p:nvPr>
        </p:nvSpPr>
        <p:spPr/>
        <p:txBody>
          <a:bodyPr anchor="ctr"/>
          <a:lstStyle/>
          <a:p>
            <a:r>
              <a:rPr lang="en-US" dirty="0" smtClean="0"/>
              <a:t>Encourage giving by the next generation</a:t>
            </a:r>
          </a:p>
          <a:p>
            <a:r>
              <a:rPr lang="en-US" dirty="0" smtClean="0"/>
              <a:t>Religious or spiritual reasons</a:t>
            </a:r>
          </a:p>
          <a:p>
            <a:r>
              <a:rPr lang="en-US" dirty="0" smtClean="0"/>
              <a:t>The obligation wealth brings</a:t>
            </a:r>
            <a:endParaRPr lang="en-US" dirty="0"/>
          </a:p>
        </p:txBody>
      </p:sp>
    </p:spTree>
    <p:extLst>
      <p:ext uri="{BB962C8B-B14F-4D97-AF65-F5344CB8AC3E}">
        <p14:creationId xmlns:p14="http://schemas.microsoft.com/office/powerpoint/2010/main" val="408320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66750"/>
            <a:ext cx="2362200" cy="1123950"/>
          </a:xfrm>
        </p:spPr>
        <p:txBody>
          <a:bodyPr/>
          <a:lstStyle/>
          <a:p>
            <a:r>
              <a:rPr lang="en-US" dirty="0" smtClean="0"/>
              <a:t>Tertiary </a:t>
            </a:r>
            <a:r>
              <a:rPr lang="en-US" u="sng" dirty="0"/>
              <a:t>M</a:t>
            </a:r>
            <a:r>
              <a:rPr lang="en-US" u="sng" dirty="0" smtClean="0"/>
              <a:t>otivators:</a:t>
            </a:r>
            <a:br>
              <a:rPr lang="en-US" u="sng" dirty="0" smtClean="0"/>
            </a:br>
            <a:r>
              <a:rPr lang="en-US" b="0" i="1" dirty="0" smtClean="0"/>
              <a:t>Financial</a:t>
            </a:r>
            <a:r>
              <a:rPr lang="en-US" i="1" dirty="0" smtClean="0"/>
              <a:t> </a:t>
            </a:r>
            <a:endParaRPr lang="en-US" i="1" dirty="0"/>
          </a:p>
        </p:txBody>
      </p:sp>
      <p:sp>
        <p:nvSpPr>
          <p:cNvPr id="3" name="Text Placeholder 2"/>
          <p:cNvSpPr>
            <a:spLocks noGrp="1"/>
          </p:cNvSpPr>
          <p:nvPr>
            <p:ph type="body" idx="2"/>
          </p:nvPr>
        </p:nvSpPr>
        <p:spPr>
          <a:xfrm>
            <a:off x="381000" y="2114551"/>
            <a:ext cx="2362200" cy="2480072"/>
          </a:xfrm>
        </p:spPr>
        <p:txBody>
          <a:bodyPr/>
          <a:lstStyle/>
          <a:p>
            <a:r>
              <a:rPr lang="en-US" dirty="0" smtClean="0"/>
              <a:t>They can be important points but rarely drive the conversation</a:t>
            </a:r>
          </a:p>
          <a:p>
            <a:r>
              <a:rPr lang="en-US" dirty="0" smtClean="0"/>
              <a:t>Unfortunately </a:t>
            </a:r>
            <a:r>
              <a:rPr lang="en-US" dirty="0"/>
              <a:t>these tend to be the things we think of first.  </a:t>
            </a:r>
          </a:p>
          <a:p>
            <a:endParaRPr lang="en-US" dirty="0"/>
          </a:p>
        </p:txBody>
      </p:sp>
      <p:sp>
        <p:nvSpPr>
          <p:cNvPr id="4" name="Content Placeholder 3"/>
          <p:cNvSpPr>
            <a:spLocks noGrp="1"/>
          </p:cNvSpPr>
          <p:nvPr>
            <p:ph sz="quarter" idx="1"/>
          </p:nvPr>
        </p:nvSpPr>
        <p:spPr/>
        <p:txBody>
          <a:bodyPr anchor="ctr"/>
          <a:lstStyle/>
          <a:p>
            <a:r>
              <a:rPr lang="en-US" dirty="0" smtClean="0"/>
              <a:t>Tax savings</a:t>
            </a:r>
          </a:p>
          <a:p>
            <a:r>
              <a:rPr lang="en-US" dirty="0" smtClean="0"/>
              <a:t>“Directing” </a:t>
            </a:r>
            <a:r>
              <a:rPr lang="en-US" dirty="0" smtClean="0"/>
              <a:t>tax dollars</a:t>
            </a:r>
          </a:p>
          <a:p>
            <a:r>
              <a:rPr lang="en-US" dirty="0" smtClean="0"/>
              <a:t>Diversification</a:t>
            </a:r>
          </a:p>
          <a:p>
            <a:endParaRPr lang="en-US" dirty="0"/>
          </a:p>
        </p:txBody>
      </p:sp>
    </p:spTree>
    <p:extLst>
      <p:ext uri="{BB962C8B-B14F-4D97-AF65-F5344CB8AC3E}">
        <p14:creationId xmlns:p14="http://schemas.microsoft.com/office/powerpoint/2010/main" val="6485814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Assumptions</a:t>
            </a:r>
            <a:endParaRPr lang="en-US" dirty="0"/>
          </a:p>
        </p:txBody>
      </p:sp>
      <p:sp>
        <p:nvSpPr>
          <p:cNvPr id="3" name="Text Placeholder 2"/>
          <p:cNvSpPr>
            <a:spLocks noGrp="1"/>
          </p:cNvSpPr>
          <p:nvPr>
            <p:ph type="body" idx="2"/>
          </p:nvPr>
        </p:nvSpPr>
        <p:spPr>
          <a:xfrm>
            <a:off x="381000" y="2266949"/>
            <a:ext cx="2362200" cy="2327673"/>
          </a:xfrm>
        </p:spPr>
        <p:txBody>
          <a:bodyPr/>
          <a:lstStyle/>
          <a:p>
            <a:r>
              <a:rPr lang="en-US" dirty="0" smtClean="0"/>
              <a:t>Could this be closer to what you initially believed?</a:t>
            </a:r>
          </a:p>
          <a:p>
            <a:r>
              <a:rPr lang="en-US" dirty="0"/>
              <a:t>Research suggests a large disconnect between advisors and their HNW clients.</a:t>
            </a:r>
          </a:p>
          <a:p>
            <a:endParaRPr lang="en-US" dirty="0"/>
          </a:p>
        </p:txBody>
      </p:sp>
      <p:sp>
        <p:nvSpPr>
          <p:cNvPr id="4" name="Content Placeholder 3"/>
          <p:cNvSpPr>
            <a:spLocks noGrp="1"/>
          </p:cNvSpPr>
          <p:nvPr>
            <p:ph sz="quarter" idx="1"/>
          </p:nvPr>
        </p:nvSpPr>
        <p:spPr/>
        <p:txBody>
          <a:bodyPr anchor="ctr"/>
          <a:lstStyle/>
          <a:p>
            <a:r>
              <a:rPr lang="en-US" dirty="0" smtClean="0"/>
              <a:t>Reduction of tax liabilities</a:t>
            </a:r>
          </a:p>
          <a:p>
            <a:r>
              <a:rPr lang="en-US" dirty="0" smtClean="0"/>
              <a:t>Creating a family legacy</a:t>
            </a:r>
          </a:p>
          <a:p>
            <a:r>
              <a:rPr lang="en-US" dirty="0" smtClean="0"/>
              <a:t>Prestige/Influence</a:t>
            </a:r>
          </a:p>
          <a:p>
            <a:r>
              <a:rPr lang="en-US" dirty="0" smtClean="0"/>
              <a:t>Social status</a:t>
            </a:r>
          </a:p>
          <a:p>
            <a:pPr marL="0" indent="0">
              <a:buNone/>
            </a:pPr>
            <a:endParaRPr lang="en-US" dirty="0"/>
          </a:p>
        </p:txBody>
      </p:sp>
    </p:spTree>
    <p:extLst>
      <p:ext uri="{BB962C8B-B14F-4D97-AF65-F5344CB8AC3E}">
        <p14:creationId xmlns:p14="http://schemas.microsoft.com/office/powerpoint/2010/main" val="7580449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1368426" y="2876550"/>
            <a:ext cx="6480174" cy="435769"/>
          </a:xfrm>
        </p:spPr>
        <p:txBody>
          <a:bodyPr>
            <a:normAutofit/>
          </a:bodyPr>
          <a:lstStyle/>
          <a:p>
            <a:r>
              <a:rPr lang="en-US" sz="2200" dirty="0" smtClean="0"/>
              <a:t>Gift Planning for the future</a:t>
            </a:r>
            <a:endParaRPr lang="en-US" sz="2200" dirty="0"/>
          </a:p>
        </p:txBody>
      </p:sp>
      <p:sp>
        <p:nvSpPr>
          <p:cNvPr id="3" name="Title 2"/>
          <p:cNvSpPr>
            <a:spLocks noGrp="1"/>
          </p:cNvSpPr>
          <p:nvPr>
            <p:ph type="title"/>
          </p:nvPr>
        </p:nvSpPr>
        <p:spPr>
          <a:xfrm>
            <a:off x="681369" y="509234"/>
            <a:ext cx="7772400" cy="723900"/>
          </a:xfrm>
        </p:spPr>
        <p:txBody>
          <a:bodyPr>
            <a:normAutofit fontScale="90000"/>
          </a:bodyPr>
          <a:lstStyle/>
          <a:p>
            <a:r>
              <a:rPr lang="en-US" dirty="0" smtClean="0"/>
              <a:t>II</a:t>
            </a:r>
            <a:endParaRPr lang="en-US" dirty="0"/>
          </a:p>
        </p:txBody>
      </p:sp>
    </p:spTree>
    <p:extLst>
      <p:ext uri="{BB962C8B-B14F-4D97-AF65-F5344CB8AC3E}">
        <p14:creationId xmlns:p14="http://schemas.microsoft.com/office/powerpoint/2010/main" val="4110314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183</TotalTime>
  <Words>690</Words>
  <Application>Microsoft Office PowerPoint</Application>
  <PresentationFormat>On-screen Show (16:9)</PresentationFormat>
  <Paragraphs>101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Palatino Linotype</vt:lpstr>
      <vt:lpstr>Wingdings</vt:lpstr>
      <vt:lpstr>Wingdings 2</vt:lpstr>
      <vt:lpstr>Civic</vt:lpstr>
      <vt:lpstr>The HNW Client &amp; Gift Planning</vt:lpstr>
      <vt:lpstr>A bit of perspective…</vt:lpstr>
      <vt:lpstr>Advisor/Client Disconnect</vt:lpstr>
      <vt:lpstr>I</vt:lpstr>
      <vt:lpstr>      Top 3 Motivators: Doing Good </vt:lpstr>
      <vt:lpstr>Secondary Motivators: Responsibility and Duty </vt:lpstr>
      <vt:lpstr>Tertiary Motivators: Financial </vt:lpstr>
      <vt:lpstr>Poor Assumptions</vt:lpstr>
      <vt:lpstr>II</vt:lpstr>
      <vt:lpstr>What do you need to do differently?</vt:lpstr>
      <vt:lpstr>Strategic Giving Plan</vt:lpstr>
      <vt:lpstr>Understand what’s in your tool belt. </vt:lpstr>
      <vt:lpstr>Integration</vt:lpstr>
      <vt:lpstr>G2 </vt:lpstr>
      <vt:lpstr>III</vt:lpstr>
      <vt:lpstr>Misplaced Focus</vt:lpstr>
      <vt:lpstr>Misplaced Fear</vt:lpstr>
      <vt:lpstr>Ethical Issues for the Advisor</vt:lpstr>
    </vt:vector>
  </TitlesOfParts>
  <Company>Cornell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HNW Clients &amp; Gift Planning</dc:title>
  <dc:creator>Jason D. Tripp</dc:creator>
  <cp:lastModifiedBy>Jason D. Tripp</cp:lastModifiedBy>
  <cp:revision>19</cp:revision>
  <dcterms:created xsi:type="dcterms:W3CDTF">2014-06-13T18:14:50Z</dcterms:created>
  <dcterms:modified xsi:type="dcterms:W3CDTF">2016-02-29T21:03:38Z</dcterms:modified>
</cp:coreProperties>
</file>