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3"/>
  </p:notesMasterIdLst>
  <p:handoutMasterIdLst>
    <p:handoutMasterId r:id="rId4"/>
  </p:handoutMasterIdLst>
  <p:sldIdLst>
    <p:sldId id="765" r:id="rId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800080"/>
    <a:srgbClr val="0066FF"/>
    <a:srgbClr val="990033"/>
    <a:srgbClr val="FFCCFF"/>
    <a:srgbClr val="C0C0C0"/>
    <a:srgbClr val="EAEAEA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79645" autoAdjust="0"/>
  </p:normalViewPr>
  <p:slideViewPr>
    <p:cSldViewPr>
      <p:cViewPr>
        <p:scale>
          <a:sx n="75" d="100"/>
          <a:sy n="75" d="100"/>
        </p:scale>
        <p:origin x="-444" y="-6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1386" y="-102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098" cy="46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defTabSz="923186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903" y="1"/>
            <a:ext cx="2972097" cy="46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 defTabSz="923186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195"/>
            <a:ext cx="2972098" cy="46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defTabSz="923186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903" y="8832195"/>
            <a:ext cx="2972097" cy="46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 defTabSz="923186" eaLnBrk="1" hangingPunct="1">
              <a:defRPr sz="1200"/>
            </a:lvl1pPr>
          </a:lstStyle>
          <a:p>
            <a:pPr>
              <a:defRPr/>
            </a:pPr>
            <a:fld id="{75C4DDB4-7722-47B6-AEA6-D3FD7E975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098" cy="46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defTabSz="923186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903" y="1"/>
            <a:ext cx="2972097" cy="46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 defTabSz="923186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8500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16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805" y="4416099"/>
            <a:ext cx="5030391" cy="4182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195"/>
            <a:ext cx="2972098" cy="46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defTabSz="923186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903" y="8832195"/>
            <a:ext cx="2972097" cy="46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 defTabSz="923186" eaLnBrk="1" hangingPunct="1">
              <a:defRPr sz="1200"/>
            </a:lvl1pPr>
          </a:lstStyle>
          <a:p>
            <a:pPr>
              <a:defRPr/>
            </a:pPr>
            <a:fld id="{AB551C8D-5628-4A54-A540-444C8FE96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0D0523-238D-46C6-8F30-5C52F2B3D526}" type="slidenum">
              <a:rPr lang="en-US"/>
              <a:pPr/>
              <a:t>1</a:t>
            </a:fld>
            <a:endParaRPr lang="en-US"/>
          </a:p>
        </p:txBody>
      </p:sp>
      <p:sp>
        <p:nvSpPr>
          <p:cNvPr id="40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572" indent="-228572"/>
            <a:r>
              <a:rPr lang="en-US" dirty="0"/>
              <a:t>Consider how one gift of $100,000 can grow.</a:t>
            </a:r>
          </a:p>
          <a:p>
            <a:pPr marL="228572" indent="-228572"/>
            <a:endParaRPr lang="en-US" dirty="0"/>
          </a:p>
          <a:p>
            <a:pPr marL="228572" indent="-228572"/>
            <a:r>
              <a:rPr lang="en-US" dirty="0"/>
              <a:t>In the first 15 years, it has doubled in value: generating $100,000 in grants to support local causes and programs, and retaining all of its original value.</a:t>
            </a:r>
          </a:p>
          <a:p>
            <a:pPr marL="228572" indent="-228572"/>
            <a:endParaRPr lang="en-US" dirty="0"/>
          </a:p>
          <a:p>
            <a:pPr marL="228572" indent="-228572"/>
            <a:r>
              <a:rPr lang="en-US" dirty="0"/>
              <a:t>By year 25, the value has doubled again, having paid out $200,000 in grants while growing to be worth $213,000.</a:t>
            </a:r>
          </a:p>
          <a:p>
            <a:pPr marL="228572" indent="-228572"/>
            <a:endParaRPr lang="en-US" dirty="0"/>
          </a:p>
          <a:p>
            <a:pPr marL="228572" indent="-228572"/>
            <a:r>
              <a:rPr lang="en-US" dirty="0"/>
              <a:t>In just 50 years, the original $100,000 gift has generated nearly $1 million in value: $625,000 in grants, and $355,000 in asset growth.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51811-52DB-424E-A370-EFD7406120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874AE0-3687-4A5A-8766-48095C2CEE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25095-AE79-40EF-8066-DD7E74AC7E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B51EF1-E5F5-41D1-880F-17FD29A3EB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702F40-4133-480E-A387-5FF276E4EF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F4081-0B88-4721-8D6A-8F33E5E97F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AA871C-BCF9-479A-9EDF-D9A3EF50DA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83843-9F1F-44FF-B460-FFD802D8CA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4CFF88-8485-4E9A-A1D0-94BBEE494F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3B5B56-053D-4E67-824D-F077A48B87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6CDD1-609A-4423-9451-74A671F7CB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09B0E72-ECEC-4A07-B290-04C62EC45D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15" descr="Logo small Tow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15200" y="609600"/>
            <a:ext cx="13462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ChangeArrowheads="1"/>
          </p:cNvSpPr>
          <p:nvPr/>
        </p:nvSpPr>
        <p:spPr bwMode="auto">
          <a:xfrm>
            <a:off x="6938963" y="219075"/>
            <a:ext cx="1965325" cy="4589463"/>
          </a:xfrm>
          <a:prstGeom prst="rect">
            <a:avLst/>
          </a:prstGeom>
          <a:solidFill>
            <a:schemeClr val="bg1"/>
          </a:solidFill>
          <a:ln w="9525">
            <a:solidFill>
              <a:srgbClr val="4D4D4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6931025" y="1758950"/>
            <a:ext cx="1968500" cy="3048000"/>
            <a:chOff x="4366" y="1108"/>
            <a:chExt cx="1240" cy="1920"/>
          </a:xfrm>
        </p:grpSpPr>
        <p:pic>
          <p:nvPicPr>
            <p:cNvPr id="407588" name="Picture 36" descr="iSt_000002875001 ppt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3914" t="13786" r="8615"/>
            <a:stretch>
              <a:fillRect/>
            </a:stretch>
          </p:blipFill>
          <p:spPr bwMode="auto">
            <a:xfrm>
              <a:off x="4389" y="1108"/>
              <a:ext cx="1197" cy="1644"/>
            </a:xfrm>
            <a:prstGeom prst="rect">
              <a:avLst/>
            </a:prstGeom>
            <a:noFill/>
          </p:spPr>
        </p:pic>
        <p:sp>
          <p:nvSpPr>
            <p:cNvPr id="407600" name="Rectangle 48"/>
            <p:cNvSpPr>
              <a:spLocks noChangeArrowheads="1"/>
            </p:cNvSpPr>
            <p:nvPr/>
          </p:nvSpPr>
          <p:spPr bwMode="auto">
            <a:xfrm>
              <a:off x="4366" y="2642"/>
              <a:ext cx="1240" cy="386"/>
            </a:xfrm>
            <a:prstGeom prst="rect">
              <a:avLst/>
            </a:prstGeom>
            <a:solidFill>
              <a:srgbClr val="33506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7601" name="Text Box 49"/>
            <p:cNvSpPr txBox="1">
              <a:spLocks noChangeArrowheads="1"/>
            </p:cNvSpPr>
            <p:nvPr/>
          </p:nvSpPr>
          <p:spPr bwMode="auto">
            <a:xfrm>
              <a:off x="4479" y="2789"/>
              <a:ext cx="93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ts val="1900"/>
                </a:lnSpc>
                <a:spcBef>
                  <a:spcPct val="20000"/>
                </a:spcBef>
                <a:spcAft>
                  <a:spcPct val="30000"/>
                </a:spcAft>
              </a:pPr>
              <a:r>
                <a:rPr lang="en-US" sz="1300" b="1">
                  <a:solidFill>
                    <a:schemeClr val="bg1"/>
                  </a:solidFill>
                </a:rPr>
                <a:t>6+ TIMES</a:t>
              </a:r>
            </a:p>
          </p:txBody>
        </p:sp>
      </p:grpSp>
      <p:sp>
        <p:nvSpPr>
          <p:cNvPr id="407555" name="Rectangle 3"/>
          <p:cNvSpPr>
            <a:spLocks noChangeArrowheads="1"/>
          </p:cNvSpPr>
          <p:nvPr/>
        </p:nvSpPr>
        <p:spPr bwMode="auto">
          <a:xfrm>
            <a:off x="4695825" y="219075"/>
            <a:ext cx="1993900" cy="4589463"/>
          </a:xfrm>
          <a:prstGeom prst="rect">
            <a:avLst/>
          </a:prstGeom>
          <a:solidFill>
            <a:schemeClr val="bg1"/>
          </a:solidFill>
          <a:ln w="9525">
            <a:solidFill>
              <a:srgbClr val="4D4D4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7556" name="Rectangle 4"/>
          <p:cNvSpPr>
            <a:spLocks noChangeArrowheads="1"/>
          </p:cNvSpPr>
          <p:nvPr/>
        </p:nvSpPr>
        <p:spPr bwMode="auto">
          <a:xfrm>
            <a:off x="2463800" y="219075"/>
            <a:ext cx="1984375" cy="4589463"/>
          </a:xfrm>
          <a:prstGeom prst="rect">
            <a:avLst/>
          </a:prstGeom>
          <a:solidFill>
            <a:schemeClr val="bg1"/>
          </a:solidFill>
          <a:ln w="9525">
            <a:solidFill>
              <a:srgbClr val="4D4D4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7557" name="Rectangle 5"/>
          <p:cNvSpPr>
            <a:spLocks noChangeArrowheads="1"/>
          </p:cNvSpPr>
          <p:nvPr/>
        </p:nvSpPr>
        <p:spPr bwMode="auto">
          <a:xfrm>
            <a:off x="234950" y="219075"/>
            <a:ext cx="1965325" cy="4584700"/>
          </a:xfrm>
          <a:prstGeom prst="rect">
            <a:avLst/>
          </a:prstGeom>
          <a:solidFill>
            <a:schemeClr val="bg1"/>
          </a:solidFill>
          <a:ln w="9525">
            <a:solidFill>
              <a:srgbClr val="4D4D4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7558" name="Rectangle 6"/>
          <p:cNvSpPr>
            <a:spLocks noChangeArrowheads="1"/>
          </p:cNvSpPr>
          <p:nvPr/>
        </p:nvSpPr>
        <p:spPr bwMode="auto">
          <a:xfrm>
            <a:off x="234950" y="5059363"/>
            <a:ext cx="8686800" cy="1574800"/>
          </a:xfrm>
          <a:prstGeom prst="rect">
            <a:avLst/>
          </a:prstGeom>
          <a:solidFill>
            <a:srgbClr val="628335"/>
          </a:solidFill>
          <a:ln w="9525">
            <a:solidFill>
              <a:srgbClr val="4D4D4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7559" name="Rectangle 7"/>
          <p:cNvSpPr>
            <a:spLocks noGrp="1" noChangeArrowheads="1"/>
          </p:cNvSpPr>
          <p:nvPr>
            <p:ph type="title"/>
          </p:nvPr>
        </p:nvSpPr>
        <p:spPr>
          <a:xfrm>
            <a:off x="398462" y="5637213"/>
            <a:ext cx="8288337" cy="579437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One gift, many generations</a:t>
            </a:r>
          </a:p>
        </p:txBody>
      </p:sp>
      <p:grpSp>
        <p:nvGrpSpPr>
          <p:cNvPr id="3" name="Group 57"/>
          <p:cNvGrpSpPr>
            <a:grpSpLocks/>
          </p:cNvGrpSpPr>
          <p:nvPr/>
        </p:nvGrpSpPr>
        <p:grpSpPr bwMode="auto">
          <a:xfrm>
            <a:off x="2538413" y="341313"/>
            <a:ext cx="1854200" cy="1555750"/>
            <a:chOff x="1599" y="191"/>
            <a:chExt cx="1168" cy="980"/>
          </a:xfrm>
        </p:grpSpPr>
        <p:sp>
          <p:nvSpPr>
            <p:cNvPr id="407565" name="Text Box 13"/>
            <p:cNvSpPr txBox="1">
              <a:spLocks noChangeArrowheads="1"/>
            </p:cNvSpPr>
            <p:nvPr/>
          </p:nvSpPr>
          <p:spPr bwMode="auto">
            <a:xfrm>
              <a:off x="1599" y="191"/>
              <a:ext cx="106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1700" b="1">
                  <a:solidFill>
                    <a:srgbClr val="628335"/>
                  </a:solidFill>
                </a:rPr>
                <a:t>YEAR 15</a:t>
              </a:r>
            </a:p>
          </p:txBody>
        </p:sp>
        <p:sp>
          <p:nvSpPr>
            <p:cNvPr id="407566" name="Text Box 14"/>
            <p:cNvSpPr txBox="1">
              <a:spLocks noChangeArrowheads="1"/>
            </p:cNvSpPr>
            <p:nvPr/>
          </p:nvSpPr>
          <p:spPr bwMode="auto">
            <a:xfrm>
              <a:off x="1615" y="433"/>
              <a:ext cx="1152" cy="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ts val="1900"/>
                </a:lnSpc>
                <a:spcBef>
                  <a:spcPct val="20000"/>
                </a:spcBef>
                <a:spcAft>
                  <a:spcPct val="30000"/>
                </a:spcAft>
              </a:pPr>
              <a:r>
                <a:rPr lang="en-US" sz="1500" b="1">
                  <a:solidFill>
                    <a:srgbClr val="33506F"/>
                  </a:solidFill>
                </a:rPr>
                <a:t>$100,000</a:t>
              </a:r>
              <a:r>
                <a:rPr lang="en-US" sz="1500">
                  <a:solidFill>
                    <a:srgbClr val="333333"/>
                  </a:solidFill>
                </a:rPr>
                <a:t> in cumulative grants and services</a:t>
              </a:r>
            </a:p>
            <a:p>
              <a:pPr algn="l">
                <a:lnSpc>
                  <a:spcPts val="1900"/>
                </a:lnSpc>
                <a:spcBef>
                  <a:spcPct val="20000"/>
                </a:spcBef>
                <a:spcAft>
                  <a:spcPct val="30000"/>
                </a:spcAft>
              </a:pPr>
              <a:r>
                <a:rPr lang="en-US" sz="1500" b="1">
                  <a:solidFill>
                    <a:srgbClr val="33506F"/>
                  </a:solidFill>
                </a:rPr>
                <a:t>$158,000</a:t>
              </a:r>
              <a:r>
                <a:rPr lang="en-US" sz="1500">
                  <a:solidFill>
                    <a:srgbClr val="333333"/>
                  </a:solidFill>
                </a:rPr>
                <a:t> balance</a:t>
              </a:r>
            </a:p>
          </p:txBody>
        </p:sp>
      </p:grpSp>
      <p:grpSp>
        <p:nvGrpSpPr>
          <p:cNvPr id="4" name="Group 58"/>
          <p:cNvGrpSpPr>
            <a:grpSpLocks/>
          </p:cNvGrpSpPr>
          <p:nvPr/>
        </p:nvGrpSpPr>
        <p:grpSpPr bwMode="auto">
          <a:xfrm>
            <a:off x="4832350" y="328613"/>
            <a:ext cx="1833563" cy="1568450"/>
            <a:chOff x="3044" y="183"/>
            <a:chExt cx="1155" cy="988"/>
          </a:xfrm>
        </p:grpSpPr>
        <p:sp>
          <p:nvSpPr>
            <p:cNvPr id="407568" name="Text Box 16"/>
            <p:cNvSpPr txBox="1">
              <a:spLocks noChangeArrowheads="1"/>
            </p:cNvSpPr>
            <p:nvPr/>
          </p:nvSpPr>
          <p:spPr bwMode="auto">
            <a:xfrm>
              <a:off x="3044" y="183"/>
              <a:ext cx="1017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1700" b="1">
                  <a:solidFill>
                    <a:srgbClr val="628335"/>
                  </a:solidFill>
                </a:rPr>
                <a:t>YEAR 25</a:t>
              </a:r>
            </a:p>
          </p:txBody>
        </p:sp>
        <p:sp>
          <p:nvSpPr>
            <p:cNvPr id="407569" name="Text Box 17"/>
            <p:cNvSpPr txBox="1">
              <a:spLocks noChangeArrowheads="1"/>
            </p:cNvSpPr>
            <p:nvPr/>
          </p:nvSpPr>
          <p:spPr bwMode="auto">
            <a:xfrm>
              <a:off x="3056" y="433"/>
              <a:ext cx="1143" cy="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ts val="1900"/>
                </a:lnSpc>
                <a:spcBef>
                  <a:spcPct val="20000"/>
                </a:spcBef>
                <a:spcAft>
                  <a:spcPct val="30000"/>
                </a:spcAft>
              </a:pPr>
              <a:r>
                <a:rPr lang="en-US" sz="1500" b="1">
                  <a:solidFill>
                    <a:srgbClr val="33506F"/>
                  </a:solidFill>
                </a:rPr>
                <a:t>$200,000</a:t>
              </a:r>
              <a:r>
                <a:rPr lang="en-US" sz="1500">
                  <a:solidFill>
                    <a:srgbClr val="333333"/>
                  </a:solidFill>
                </a:rPr>
                <a:t> in cumulative grants and services</a:t>
              </a:r>
            </a:p>
            <a:p>
              <a:pPr algn="l">
                <a:lnSpc>
                  <a:spcPts val="1900"/>
                </a:lnSpc>
                <a:spcBef>
                  <a:spcPct val="20000"/>
                </a:spcBef>
                <a:spcAft>
                  <a:spcPct val="30000"/>
                </a:spcAft>
              </a:pPr>
              <a:r>
                <a:rPr lang="en-US" sz="1500" b="1">
                  <a:solidFill>
                    <a:srgbClr val="33506F"/>
                  </a:solidFill>
                </a:rPr>
                <a:t>$213,000</a:t>
              </a:r>
              <a:r>
                <a:rPr lang="en-US" sz="1500">
                  <a:solidFill>
                    <a:srgbClr val="333333"/>
                  </a:solidFill>
                </a:rPr>
                <a:t> balance</a:t>
              </a:r>
            </a:p>
          </p:txBody>
        </p:sp>
      </p:grpSp>
      <p:sp>
        <p:nvSpPr>
          <p:cNvPr id="407570" name="Text Box 18"/>
          <p:cNvSpPr txBox="1">
            <a:spLocks noChangeArrowheads="1"/>
          </p:cNvSpPr>
          <p:nvPr/>
        </p:nvSpPr>
        <p:spPr bwMode="auto">
          <a:xfrm>
            <a:off x="5167313" y="6369050"/>
            <a:ext cx="36877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i="1">
                <a:solidFill>
                  <a:schemeClr val="bg1"/>
                </a:solidFill>
              </a:rPr>
              <a:t>assumes 5% annual payout and 8.5% rate of return</a:t>
            </a:r>
          </a:p>
        </p:txBody>
      </p: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234950" y="4200525"/>
            <a:ext cx="1965325" cy="600075"/>
            <a:chOff x="148" y="2646"/>
            <a:chExt cx="1238" cy="378"/>
          </a:xfrm>
        </p:grpSpPr>
        <p:sp>
          <p:nvSpPr>
            <p:cNvPr id="407592" name="Rectangle 40"/>
            <p:cNvSpPr>
              <a:spLocks noChangeArrowheads="1"/>
            </p:cNvSpPr>
            <p:nvPr/>
          </p:nvSpPr>
          <p:spPr bwMode="auto">
            <a:xfrm>
              <a:off x="148" y="2646"/>
              <a:ext cx="1238" cy="378"/>
            </a:xfrm>
            <a:prstGeom prst="rect">
              <a:avLst/>
            </a:prstGeom>
            <a:solidFill>
              <a:srgbClr val="33506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7577" name="Text Box 25"/>
            <p:cNvSpPr txBox="1">
              <a:spLocks noChangeArrowheads="1"/>
            </p:cNvSpPr>
            <p:nvPr/>
          </p:nvSpPr>
          <p:spPr bwMode="auto">
            <a:xfrm>
              <a:off x="244" y="2688"/>
              <a:ext cx="1024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spcBef>
                  <a:spcPct val="20000"/>
                </a:spcBef>
                <a:spcAft>
                  <a:spcPct val="30000"/>
                </a:spcAft>
              </a:pPr>
              <a:r>
                <a:rPr lang="en-US" sz="1300" b="1" dirty="0" smtClean="0">
                  <a:solidFill>
                    <a:schemeClr val="bg1"/>
                  </a:solidFill>
                </a:rPr>
                <a:t>INITIAL GIFT INVESTED</a:t>
              </a:r>
            </a:p>
          </p:txBody>
        </p:sp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2454275" y="3362325"/>
            <a:ext cx="1993900" cy="1444625"/>
            <a:chOff x="1546" y="2118"/>
            <a:chExt cx="1256" cy="910"/>
          </a:xfrm>
        </p:grpSpPr>
        <p:pic>
          <p:nvPicPr>
            <p:cNvPr id="407586" name="Picture 34" descr="iSt_000002875001 ppt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962" y="2118"/>
              <a:ext cx="378" cy="556"/>
            </a:xfrm>
            <a:prstGeom prst="rect">
              <a:avLst/>
            </a:prstGeom>
            <a:noFill/>
          </p:spPr>
        </p:pic>
        <p:sp>
          <p:nvSpPr>
            <p:cNvPr id="407593" name="Rectangle 41"/>
            <p:cNvSpPr>
              <a:spLocks noChangeArrowheads="1"/>
            </p:cNvSpPr>
            <p:nvPr/>
          </p:nvSpPr>
          <p:spPr bwMode="auto">
            <a:xfrm>
              <a:off x="1546" y="2650"/>
              <a:ext cx="1256" cy="378"/>
            </a:xfrm>
            <a:prstGeom prst="rect">
              <a:avLst/>
            </a:prstGeom>
            <a:solidFill>
              <a:srgbClr val="33506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7580" name="Text Box 28"/>
            <p:cNvSpPr txBox="1">
              <a:spLocks noChangeArrowheads="1"/>
            </p:cNvSpPr>
            <p:nvPr/>
          </p:nvSpPr>
          <p:spPr bwMode="auto">
            <a:xfrm>
              <a:off x="1666" y="2789"/>
              <a:ext cx="951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ts val="1900"/>
                </a:lnSpc>
                <a:spcBef>
                  <a:spcPct val="20000"/>
                </a:spcBef>
                <a:spcAft>
                  <a:spcPct val="30000"/>
                </a:spcAft>
              </a:pPr>
              <a:r>
                <a:rPr lang="en-US" sz="1300" b="1" dirty="0">
                  <a:solidFill>
                    <a:schemeClr val="bg1"/>
                  </a:solidFill>
                </a:rPr>
                <a:t>1 TIME</a:t>
              </a:r>
            </a:p>
          </p:txBody>
        </p:sp>
      </p:grpSp>
      <p:grpSp>
        <p:nvGrpSpPr>
          <p:cNvPr id="7" name="Group 63"/>
          <p:cNvGrpSpPr>
            <a:grpSpLocks/>
          </p:cNvGrpSpPr>
          <p:nvPr/>
        </p:nvGrpSpPr>
        <p:grpSpPr bwMode="auto">
          <a:xfrm>
            <a:off x="4692650" y="3019425"/>
            <a:ext cx="1993900" cy="1787525"/>
            <a:chOff x="2956" y="1902"/>
            <a:chExt cx="1256" cy="1126"/>
          </a:xfrm>
        </p:grpSpPr>
        <p:pic>
          <p:nvPicPr>
            <p:cNvPr id="407587" name="Picture 35" descr="iSt_000002875001 ppt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16254"/>
            <a:stretch>
              <a:fillRect/>
            </a:stretch>
          </p:blipFill>
          <p:spPr bwMode="auto">
            <a:xfrm>
              <a:off x="3227" y="1902"/>
              <a:ext cx="652" cy="804"/>
            </a:xfrm>
            <a:prstGeom prst="rect">
              <a:avLst/>
            </a:prstGeom>
            <a:noFill/>
          </p:spPr>
        </p:pic>
        <p:sp>
          <p:nvSpPr>
            <p:cNvPr id="407594" name="Rectangle 42"/>
            <p:cNvSpPr>
              <a:spLocks noChangeArrowheads="1"/>
            </p:cNvSpPr>
            <p:nvPr/>
          </p:nvSpPr>
          <p:spPr bwMode="auto">
            <a:xfrm>
              <a:off x="2956" y="2650"/>
              <a:ext cx="1256" cy="378"/>
            </a:xfrm>
            <a:prstGeom prst="rect">
              <a:avLst/>
            </a:prstGeom>
            <a:solidFill>
              <a:srgbClr val="33506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7595" name="Text Box 43"/>
            <p:cNvSpPr txBox="1">
              <a:spLocks noChangeArrowheads="1"/>
            </p:cNvSpPr>
            <p:nvPr/>
          </p:nvSpPr>
          <p:spPr bwMode="auto">
            <a:xfrm>
              <a:off x="3070" y="2789"/>
              <a:ext cx="951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ts val="1900"/>
                </a:lnSpc>
                <a:spcBef>
                  <a:spcPct val="20000"/>
                </a:spcBef>
                <a:spcAft>
                  <a:spcPct val="30000"/>
                </a:spcAft>
              </a:pPr>
              <a:r>
                <a:rPr lang="en-US" sz="1300" b="1">
                  <a:solidFill>
                    <a:schemeClr val="bg1"/>
                  </a:solidFill>
                </a:rPr>
                <a:t>2 TIMES</a:t>
              </a:r>
            </a:p>
          </p:txBody>
        </p:sp>
      </p:grpSp>
      <p:grpSp>
        <p:nvGrpSpPr>
          <p:cNvPr id="8" name="Group 59"/>
          <p:cNvGrpSpPr>
            <a:grpSpLocks/>
          </p:cNvGrpSpPr>
          <p:nvPr/>
        </p:nvGrpSpPr>
        <p:grpSpPr bwMode="auto">
          <a:xfrm>
            <a:off x="7065963" y="355600"/>
            <a:ext cx="1798637" cy="1541463"/>
            <a:chOff x="4451" y="200"/>
            <a:chExt cx="1133" cy="971"/>
          </a:xfrm>
        </p:grpSpPr>
        <p:sp>
          <p:nvSpPr>
            <p:cNvPr id="407572" name="Text Box 20"/>
            <p:cNvSpPr txBox="1">
              <a:spLocks noChangeArrowheads="1"/>
            </p:cNvSpPr>
            <p:nvPr/>
          </p:nvSpPr>
          <p:spPr bwMode="auto">
            <a:xfrm>
              <a:off x="4451" y="200"/>
              <a:ext cx="94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1700" b="1">
                  <a:solidFill>
                    <a:srgbClr val="628335"/>
                  </a:solidFill>
                </a:rPr>
                <a:t>YEAR 50</a:t>
              </a:r>
            </a:p>
          </p:txBody>
        </p:sp>
        <p:sp>
          <p:nvSpPr>
            <p:cNvPr id="407573" name="Text Box 21"/>
            <p:cNvSpPr txBox="1">
              <a:spLocks noChangeArrowheads="1"/>
            </p:cNvSpPr>
            <p:nvPr/>
          </p:nvSpPr>
          <p:spPr bwMode="auto">
            <a:xfrm>
              <a:off x="4459" y="433"/>
              <a:ext cx="1125" cy="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ts val="1900"/>
                </a:lnSpc>
                <a:spcBef>
                  <a:spcPct val="20000"/>
                </a:spcBef>
                <a:spcAft>
                  <a:spcPct val="30000"/>
                </a:spcAft>
              </a:pPr>
              <a:r>
                <a:rPr lang="en-US" sz="1500" b="1">
                  <a:solidFill>
                    <a:srgbClr val="33506F"/>
                  </a:solidFill>
                </a:rPr>
                <a:t>$625,000</a:t>
              </a:r>
              <a:r>
                <a:rPr lang="en-US" sz="1500">
                  <a:solidFill>
                    <a:srgbClr val="333333"/>
                  </a:solidFill>
                </a:rPr>
                <a:t> in cumulative grants and services</a:t>
              </a:r>
            </a:p>
            <a:p>
              <a:pPr algn="l">
                <a:lnSpc>
                  <a:spcPts val="1900"/>
                </a:lnSpc>
                <a:spcBef>
                  <a:spcPct val="20000"/>
                </a:spcBef>
                <a:spcAft>
                  <a:spcPct val="30000"/>
                </a:spcAft>
              </a:pPr>
              <a:r>
                <a:rPr lang="en-US" sz="1500" b="1">
                  <a:solidFill>
                    <a:srgbClr val="33506F"/>
                  </a:solidFill>
                </a:rPr>
                <a:t>$455,000</a:t>
              </a:r>
              <a:r>
                <a:rPr lang="en-US" sz="1500">
                  <a:solidFill>
                    <a:srgbClr val="333333"/>
                  </a:solidFill>
                </a:rPr>
                <a:t> balance</a:t>
              </a:r>
            </a:p>
          </p:txBody>
        </p:sp>
      </p:grpSp>
      <p:grpSp>
        <p:nvGrpSpPr>
          <p:cNvPr id="9" name="Group 56"/>
          <p:cNvGrpSpPr>
            <a:grpSpLocks/>
          </p:cNvGrpSpPr>
          <p:nvPr/>
        </p:nvGrpSpPr>
        <p:grpSpPr bwMode="auto">
          <a:xfrm>
            <a:off x="349250" y="336550"/>
            <a:ext cx="1816100" cy="1571625"/>
            <a:chOff x="220" y="188"/>
            <a:chExt cx="1144" cy="990"/>
          </a:xfrm>
        </p:grpSpPr>
        <p:sp>
          <p:nvSpPr>
            <p:cNvPr id="407562" name="Text Box 10"/>
            <p:cNvSpPr txBox="1">
              <a:spLocks noChangeArrowheads="1"/>
            </p:cNvSpPr>
            <p:nvPr/>
          </p:nvSpPr>
          <p:spPr bwMode="auto">
            <a:xfrm>
              <a:off x="220" y="188"/>
              <a:ext cx="103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1700" b="1">
                  <a:solidFill>
                    <a:srgbClr val="628335"/>
                  </a:solidFill>
                </a:rPr>
                <a:t>YEAR 1</a:t>
              </a:r>
            </a:p>
          </p:txBody>
        </p:sp>
        <p:sp>
          <p:nvSpPr>
            <p:cNvPr id="407563" name="Text Box 11"/>
            <p:cNvSpPr txBox="1">
              <a:spLocks noChangeArrowheads="1"/>
            </p:cNvSpPr>
            <p:nvPr/>
          </p:nvSpPr>
          <p:spPr bwMode="auto">
            <a:xfrm>
              <a:off x="221" y="433"/>
              <a:ext cx="114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ts val="1900"/>
                </a:lnSpc>
                <a:spcBef>
                  <a:spcPct val="20000"/>
                </a:spcBef>
                <a:spcAft>
                  <a:spcPct val="30000"/>
                </a:spcAft>
              </a:pPr>
              <a:r>
                <a:rPr lang="en-US" sz="1500" dirty="0">
                  <a:solidFill>
                    <a:srgbClr val="333333"/>
                  </a:solidFill>
                </a:rPr>
                <a:t>Establish </a:t>
              </a:r>
              <a:r>
                <a:rPr lang="en-US" sz="1500" dirty="0" smtClean="0">
                  <a:solidFill>
                    <a:srgbClr val="333333"/>
                  </a:solidFill>
                </a:rPr>
                <a:t>an endowment </a:t>
              </a:r>
              <a:endParaRPr lang="en-US" sz="1500" b="1" dirty="0">
                <a:solidFill>
                  <a:srgbClr val="33506F"/>
                </a:solidFill>
              </a:endParaRPr>
            </a:p>
          </p:txBody>
        </p:sp>
        <p:sp>
          <p:nvSpPr>
            <p:cNvPr id="407607" name="Text Box 55"/>
            <p:cNvSpPr txBox="1">
              <a:spLocks noChangeArrowheads="1"/>
            </p:cNvSpPr>
            <p:nvPr/>
          </p:nvSpPr>
          <p:spPr bwMode="auto">
            <a:xfrm>
              <a:off x="224" y="968"/>
              <a:ext cx="952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ts val="1900"/>
                </a:lnSpc>
                <a:spcBef>
                  <a:spcPct val="20000"/>
                </a:spcBef>
                <a:spcAft>
                  <a:spcPct val="30000"/>
                </a:spcAft>
              </a:pPr>
              <a:r>
                <a:rPr lang="en-US" sz="1500" b="1">
                  <a:solidFill>
                    <a:srgbClr val="33506F"/>
                  </a:solidFill>
                </a:rPr>
                <a:t>$100,000</a:t>
              </a:r>
              <a:r>
                <a:rPr lang="en-US" sz="1500">
                  <a:solidFill>
                    <a:srgbClr val="333333"/>
                  </a:solidFill>
                </a:rPr>
                <a:t> gift</a:t>
              </a:r>
              <a:endParaRPr lang="en-US"/>
            </a:p>
          </p:txBody>
        </p:sp>
      </p:grpSp>
      <p:sp>
        <p:nvSpPr>
          <p:cNvPr id="407617" name="Rectangle 65"/>
          <p:cNvSpPr>
            <a:spLocks noChangeArrowheads="1"/>
          </p:cNvSpPr>
          <p:nvPr/>
        </p:nvSpPr>
        <p:spPr bwMode="auto">
          <a:xfrm>
            <a:off x="446088" y="5075238"/>
            <a:ext cx="253365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en-US" sz="1500">
                <a:solidFill>
                  <a:schemeClr val="bg1"/>
                </a:solidFill>
              </a:rPr>
              <a:t>LOOKING AHEAD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8856</TotalTime>
  <Words>171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One gift, many generations</vt:lpstr>
    </vt:vector>
  </TitlesOfParts>
  <Company>Gateway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Rural America &amp; Entrepreneurship</dc:title>
  <dc:creator>Valued Gateway Client</dc:creator>
  <cp:lastModifiedBy>George P. Ferrari</cp:lastModifiedBy>
  <cp:revision>603</cp:revision>
  <cp:lastPrinted>1601-01-01T00:00:00Z</cp:lastPrinted>
  <dcterms:created xsi:type="dcterms:W3CDTF">2001-01-02T18:55:33Z</dcterms:created>
  <dcterms:modified xsi:type="dcterms:W3CDTF">2012-06-25T14:19:39Z</dcterms:modified>
</cp:coreProperties>
</file>