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772400" cy="100584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1584" userDrawn="1">
          <p15:clr>
            <a:srgbClr val="A4A3A4"/>
          </p15:clr>
        </p15:guide>
        <p15:guide id="3" pos="3240" userDrawn="1">
          <p15:clr>
            <a:srgbClr val="A4A3A4"/>
          </p15:clr>
        </p15:guide>
        <p15:guide id="4" pos="1656" userDrawn="1">
          <p15:clr>
            <a:srgbClr val="A4A3A4"/>
          </p15:clr>
        </p15:guide>
        <p15:guide id="5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2626"/>
    <a:srgbClr val="453D39"/>
    <a:srgbClr val="000000"/>
    <a:srgbClr val="786A63"/>
    <a:srgbClr val="EE7832"/>
    <a:srgbClr val="B56858"/>
    <a:srgbClr val="CC6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napToGrid="0">
      <p:cViewPr>
        <p:scale>
          <a:sx n="100" d="100"/>
          <a:sy n="100" d="100"/>
        </p:scale>
        <p:origin x="1128" y="-1524"/>
      </p:cViewPr>
      <p:guideLst>
        <p:guide orient="horz" pos="3168"/>
        <p:guide pos="1584"/>
        <p:guide pos="3240"/>
        <p:guide pos="1656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A52E3-FF7C-4E2B-A628-77AD5A552B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Community Foundation of Tompkins County 200 E. Buffalo Street, Suite 202, Ithaca, NY 14850    tel: (607) 272-9333   web:  www.cftompkins.org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D5C3-E131-4B48-9061-AC9D38BD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83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8A7C-8DC0-499C-B8AE-4AD1D3F220C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1163638"/>
            <a:ext cx="24288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Community Foundation of Tompkins County 200 E. Buffalo Street, Suite 202, Ithaca, NY 14850    tel: (607) 272-9333   web:  www.cftompkins.org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42326-1691-4A5A-8CBE-4C7DAD99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58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3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AAC1-15D8-4812-8A8A-CE0E1A98D78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96B1-2D8B-4509-A59D-2BAC4BB1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emf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emf"/><Relationship Id="rId2" Type="http://schemas.openxmlformats.org/officeDocument/2006/relationships/image" Target="../media/image9.jpeg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emf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0" y="9757913"/>
            <a:ext cx="7283669" cy="7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1" y="299542"/>
            <a:ext cx="7283669" cy="235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32" y="654416"/>
            <a:ext cx="2418139" cy="16120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0" y="204047"/>
            <a:ext cx="2979855" cy="595971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5644055" y="1686910"/>
            <a:ext cx="1895965" cy="44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5190" y="1736364"/>
            <a:ext cx="189596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E7832"/>
                </a:solidFill>
                <a:latin typeface="Trebuchet MS" panose="020B0603020202020204" pitchFamily="34" charset="0"/>
              </a:rPr>
              <a:t>Spring </a:t>
            </a:r>
            <a:r>
              <a:rPr lang="en-US" dirty="0" smtClean="0">
                <a:solidFill>
                  <a:srgbClr val="786A63"/>
                </a:solidFill>
                <a:latin typeface="Trebuchet MS" panose="020B0603020202020204" pitchFamily="34" charset="0"/>
              </a:rPr>
              <a:t>2019</a:t>
            </a:r>
            <a:endParaRPr lang="en-US" dirty="0">
              <a:solidFill>
                <a:srgbClr val="786A63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0" y="2742201"/>
            <a:ext cx="7283669" cy="2481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349" y="2736424"/>
            <a:ext cx="38108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53D39"/>
                </a:solidFill>
                <a:latin typeface="Trebuchet MS" panose="020B0603020202020204" pitchFamily="34" charset="0"/>
              </a:rPr>
              <a:t>INSPIRING PHILANTHROPY, STRENGTHENING COMMUNITIES</a:t>
            </a:r>
            <a:endParaRPr lang="en-US" sz="1050" dirty="0">
              <a:solidFill>
                <a:srgbClr val="453D39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/>
          <a:stretch/>
        </p:blipFill>
        <p:spPr bwMode="auto">
          <a:xfrm>
            <a:off x="363260" y="7581900"/>
            <a:ext cx="2046565" cy="118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" b="19315"/>
          <a:stretch/>
        </p:blipFill>
        <p:spPr bwMode="auto">
          <a:xfrm>
            <a:off x="5455812" y="7570734"/>
            <a:ext cx="1923353" cy="1170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0182" y="7570734"/>
            <a:ext cx="2121393" cy="1191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5"/>
          <p:cNvSpPr txBox="1"/>
          <p:nvPr/>
        </p:nvSpPr>
        <p:spPr>
          <a:xfrm>
            <a:off x="420830" y="3046700"/>
            <a:ext cx="4560745" cy="423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l">
              <a:spcBef>
                <a:spcPts val="10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Spotlight</a:t>
            </a:r>
            <a:endParaRPr lang="en-US" sz="2400" b="1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900"/>
              </a:spcAft>
            </a:pPr>
            <a:r>
              <a:rPr lang="en-US" sz="1100" dirty="0" smtClean="0">
                <a:solidFill>
                  <a:srgbClr val="262626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One Grant, Many Connections – Civil Warriors Movie</a:t>
            </a:r>
            <a:endParaRPr lang="en-US" sz="900" dirty="0">
              <a:solidFill>
                <a:srgbClr val="262626"/>
              </a:solidFill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1" y="7137262"/>
            <a:ext cx="7283669" cy="2481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827" y="7137262"/>
            <a:ext cx="153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53D39"/>
                </a:solidFill>
                <a:latin typeface="Trebuchet MS" panose="020B0603020202020204" pitchFamily="34" charset="0"/>
              </a:rPr>
              <a:t>COMMUNITY IMPACT</a:t>
            </a:r>
            <a:endParaRPr lang="en-US" sz="1050" dirty="0">
              <a:solidFill>
                <a:srgbClr val="453D39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1767" y="8856714"/>
            <a:ext cx="23382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A Universe of Stories </a:t>
            </a:r>
            <a:r>
              <a:rPr lang="en-US" sz="8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Summer Reading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Grant Cycle: over $182,000 of grants supporting youth programming through the libraries of the Finger Lakes Library System. </a:t>
            </a:r>
            <a:r>
              <a:rPr lang="en-US" sz="900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Photo: Groton Public Library</a:t>
            </a:r>
            <a:endParaRPr lang="en-US" sz="900" i="1" dirty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9494" y="8926195"/>
            <a:ext cx="25146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Community Education and Events</a:t>
            </a:r>
            <a:endParaRPr lang="en-US" sz="11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hilanthropy </a:t>
            </a:r>
            <a:r>
              <a:rPr lang="en-US" sz="9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continues to engage and empower our community. 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Share your story with us at our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Annual Celebration Luncheon on June 11</a:t>
            </a:r>
            <a:r>
              <a:rPr lang="en-US" sz="900" baseline="30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Register today on Events </a:t>
            </a:r>
            <a:r>
              <a:rPr lang="en-US" sz="900" b="1" dirty="0" smtClean="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www.cftompkins.org</a:t>
            </a:r>
            <a:endParaRPr lang="en-US" sz="600" dirty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350" y="8926916"/>
            <a:ext cx="2266535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Thank You Community Leaders</a:t>
            </a:r>
            <a:endParaRPr lang="en-US" sz="11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Serving </a:t>
            </a:r>
            <a:r>
              <a:rPr lang="en-US" sz="9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on grant review teams, committee and board service, 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community engagement and more</a:t>
            </a:r>
            <a:r>
              <a:rPr lang="en-US" sz="900" i="1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Photo: Beverly Baker, Alice Moore, Stacey Murphy, Suzanne Brache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</a:t>
            </a:r>
            <a:endParaRPr lang="en-US" sz="800" dirty="0" smtClean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</a:t>
            </a:r>
            <a:endParaRPr lang="en-US" sz="900" dirty="0">
              <a:latin typeface="Corbel" panose="020B05030202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260" y="3635852"/>
            <a:ext cx="2298302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 Civil Warriors is a story about determination, and Ithaca is its setting! </a:t>
            </a:r>
            <a:endParaRPr lang="en-US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It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draws much of its power as monologues filmed at historically significant locations around Ithaca. Indeed! One of the filming locations, the St. James AME Zion Church, is a historical conduit for black political organizing and Ithaca's role as a stop on the Underground Railroad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Civil Warriors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narrator Sean Eversley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Bradwell, </a:t>
            </a: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</a:rPr>
              <a:t>"History is not just what we choose to retell. History is also what we choose to recover</a:t>
            </a:r>
            <a:r>
              <a:rPr lang="en-US" sz="105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.“</a:t>
            </a:r>
          </a:p>
          <a:p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This film, Civil Warriors, while reaching national audiences, has the potential to help youth in Tompkins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County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202" y="3635852"/>
            <a:ext cx="2463235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have a deeper understanding of the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legacy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and impact of racism in American society.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Teach-ins and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 facilitated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conversations are included as part of the film’s educational curriculum.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5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en-US" sz="1050" b="1" i="1" dirty="0">
                <a:solidFill>
                  <a:srgbClr val="000000"/>
                </a:solidFill>
                <a:latin typeface="Calibri" panose="020F0502020204030204" pitchFamily="34" charset="0"/>
              </a:rPr>
              <a:t>It is a privilege to support a project that not only celebrates local talent and history, but one that will inspire and engage students and families across the country in a more enlightened narrative of black history."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Janet Cotraccia, Chief Impact Officer, Community Foundation of Tompkins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County.</a:t>
            </a:r>
          </a:p>
          <a:p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 smtClean="0">
                <a:solidFill>
                  <a:srgbClr val="262626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Supported by Community Foundation</a:t>
            </a:r>
            <a:r>
              <a:rPr lang="en-US" sz="1050" dirty="0" smtClean="0">
                <a:solidFill>
                  <a:srgbClr val="262626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dirty="0" smtClean="0">
                <a:solidFill>
                  <a:srgbClr val="262626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Ithaca College, Legacy Foundation, Park Foundation, Tompkins Charitable Gift Fund, and Tompkins County. Funding provided in part, from donor advisors, Thomas Bruce and Judith Pratt.</a:t>
            </a:r>
            <a:endParaRPr lang="en-US" sz="1050" dirty="0">
              <a:solidFill>
                <a:srgbClr val="262626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5142" y="4778865"/>
            <a:ext cx="225825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Production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Photosynthesis Productions, President &amp; Producer, Deborah C. Hoard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Cinematographer, Ithaca College Alumnus, David Huntley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Narrator and Ithaca College professor, Sean Eversley Bradwell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Imagery support, The History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Find out more at our Annual Celebration Luncheon on June 11</a:t>
            </a:r>
            <a:r>
              <a:rPr lang="en-US" sz="900" baseline="30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</a:t>
            </a:r>
            <a:endParaRPr lang="en-US" sz="900" dirty="0" smtClean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Read more at </a:t>
            </a:r>
            <a:r>
              <a:rPr lang="en-US" sz="900" b="1" dirty="0" smtClean="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www.cftompkins.org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 under 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Granting, </a:t>
            </a:r>
            <a:r>
              <a:rPr lang="en-US" sz="9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Grant Impact Stories</a:t>
            </a:r>
            <a:endParaRPr lang="en-US" sz="1000" dirty="0" smtClean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5171" y="9701435"/>
            <a:ext cx="4411303" cy="15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828" y="9677400"/>
            <a:ext cx="7193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786A63"/>
                </a:solidFill>
              </a:rPr>
              <a:t>You can get involved with your Community Foundation, call us, or visit www.cftompkins.org</a:t>
            </a:r>
            <a:endParaRPr lang="en-US" sz="900" dirty="0">
              <a:solidFill>
                <a:srgbClr val="786A6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07" y="3487139"/>
            <a:ext cx="2168459" cy="1211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52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2" y="8949055"/>
            <a:ext cx="7329405" cy="815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1" y="8349498"/>
            <a:ext cx="2979855" cy="595971"/>
          </a:xfrm>
          <a:prstGeom prst="rect">
            <a:avLst/>
          </a:prstGeom>
          <a:effectLst/>
        </p:spPr>
      </p:pic>
      <p:sp>
        <p:nvSpPr>
          <p:cNvPr id="7" name="Text Box 22"/>
          <p:cNvSpPr txBox="1"/>
          <p:nvPr/>
        </p:nvSpPr>
        <p:spPr>
          <a:xfrm>
            <a:off x="185415" y="1791920"/>
            <a:ext cx="2529497" cy="5289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0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1Q19 Investment Performance </a:t>
            </a:r>
            <a:r>
              <a:rPr lang="en-US" sz="8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(net of fees) </a:t>
            </a:r>
            <a:endParaRPr lang="en-US" sz="10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000" dirty="0" smtClean="0">
                <a:solidFill>
                  <a:prstClr val="black"/>
                </a:solidFill>
                <a:latin typeface="Corbel" panose="020B0503020204020204" pitchFamily="34" charset="0"/>
              </a:rPr>
              <a:t>8.9%  General Portfolio </a:t>
            </a:r>
          </a:p>
          <a:p>
            <a:pPr lvl="0"/>
            <a:r>
              <a:rPr lang="en-US" sz="1000" dirty="0" smtClean="0">
                <a:solidFill>
                  <a:prstClr val="black"/>
                </a:solidFill>
                <a:latin typeface="Corbel" panose="020B0503020204020204" pitchFamily="34" charset="0"/>
              </a:rPr>
              <a:t>9.2%  ESG Portfolio</a:t>
            </a:r>
            <a:endParaRPr lang="en-US" sz="1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418" y="9598874"/>
            <a:ext cx="7396480" cy="535517"/>
          </a:xfrm>
        </p:spPr>
        <p:txBody>
          <a:bodyPr/>
          <a:lstStyle/>
          <a:p>
            <a:r>
              <a:rPr lang="en-US" dirty="0" smtClean="0"/>
              <a:t>Community Foundation of Tompkins County 200 E. Buffalo Street, Suite 202, Ithaca, NY 14850    </a:t>
            </a:r>
            <a:r>
              <a:rPr lang="en-US" dirty="0" err="1" smtClean="0"/>
              <a:t>tel</a:t>
            </a:r>
            <a:r>
              <a:rPr lang="en-US" dirty="0" smtClean="0"/>
              <a:t>: (607) 272-9333   web:  www.cftompkins.org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6" y="6761884"/>
            <a:ext cx="7396480" cy="236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" y="198638"/>
            <a:ext cx="7396480" cy="2354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9" b="17203"/>
          <a:stretch/>
        </p:blipFill>
        <p:spPr>
          <a:xfrm rot="10800000">
            <a:off x="417690" y="4303088"/>
            <a:ext cx="2501300" cy="133671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513">
            <a:off x="3035705" y="912328"/>
            <a:ext cx="1952213" cy="12799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85418" y="514350"/>
            <a:ext cx="2273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rebuchet MS" panose="020B0603020202020204" pitchFamily="34" charset="0"/>
              </a:rPr>
              <a:t>By The Numbers </a:t>
            </a:r>
            <a:r>
              <a:rPr lang="en-US" sz="1200" dirty="0" smtClean="0">
                <a:latin typeface="Trebuchet MS" panose="020B0603020202020204" pitchFamily="34" charset="0"/>
              </a:rPr>
              <a:t>(</a:t>
            </a:r>
            <a:r>
              <a:rPr lang="en-US" sz="1200" dirty="0">
                <a:latin typeface="Trebuchet MS" panose="020B0603020202020204" pitchFamily="34" charset="0"/>
              </a:rPr>
              <a:t>3</a:t>
            </a:r>
            <a:r>
              <a:rPr lang="en-US" sz="1200" dirty="0" smtClean="0">
                <a:latin typeface="Trebuchet MS" panose="020B0603020202020204" pitchFamily="34" charset="0"/>
              </a:rPr>
              <a:t>/31/2019)</a:t>
            </a:r>
            <a:endParaRPr lang="en-US" sz="1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5415" y="854917"/>
            <a:ext cx="232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Assets: $</a:t>
            </a:r>
            <a:r>
              <a:rPr lang="en-US" sz="1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19.1 Million</a:t>
            </a:r>
          </a:p>
          <a:p>
            <a:endParaRPr lang="en-US" sz="6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latin typeface="Corbel" panose="020B0503020204020204" pitchFamily="34" charset="0"/>
              </a:rPr>
              <a:t>          $ 12.7 </a:t>
            </a:r>
            <a:r>
              <a:rPr lang="en-US" sz="1000" dirty="0">
                <a:latin typeface="Corbel" panose="020B0503020204020204" pitchFamily="34" charset="0"/>
              </a:rPr>
              <a:t>Million Endowed Funds</a:t>
            </a:r>
          </a:p>
          <a:p>
            <a:endParaRPr lang="en-US" sz="1000" dirty="0" smtClean="0">
              <a:latin typeface="Corbel" panose="020B0503020204020204" pitchFamily="34" charset="0"/>
            </a:endParaRPr>
          </a:p>
          <a:p>
            <a:r>
              <a:rPr lang="en-US" sz="1000" dirty="0">
                <a:latin typeface="Corbel" panose="020B0503020204020204" pitchFamily="34" charset="0"/>
              </a:rPr>
              <a:t> </a:t>
            </a:r>
            <a:r>
              <a:rPr lang="en-US" sz="1000" dirty="0" smtClean="0">
                <a:latin typeface="Corbel" panose="020B0503020204020204" pitchFamily="34" charset="0"/>
              </a:rPr>
              <a:t>         $ 6.4 </a:t>
            </a:r>
            <a:r>
              <a:rPr lang="en-US" sz="1000" dirty="0">
                <a:latin typeface="Corbel" panose="020B0503020204020204" pitchFamily="34" charset="0"/>
              </a:rPr>
              <a:t>Million Non-Endowed Funds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865004"/>
            <a:ext cx="205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Fund Types  (</a:t>
            </a:r>
            <a:r>
              <a:rPr lang="en-US" sz="1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121 </a:t>
            </a:r>
            <a:r>
              <a:rPr lang="en-US" sz="10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Funds</a:t>
            </a:r>
            <a:r>
              <a:rPr lang="en-US" sz="1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)</a:t>
            </a:r>
          </a:p>
          <a:p>
            <a:endParaRPr lang="en-US" sz="6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latin typeface="Corbel" panose="020B0503020204020204" pitchFamily="34" charset="0"/>
              </a:rPr>
              <a:t> 7 </a:t>
            </a:r>
            <a:r>
              <a:rPr lang="en-US" sz="1000" dirty="0">
                <a:latin typeface="Corbel" panose="020B0503020204020204" pitchFamily="34" charset="0"/>
              </a:rPr>
              <a:t>Community Impact </a:t>
            </a:r>
            <a:r>
              <a:rPr lang="en-US" sz="1000" dirty="0" smtClean="0">
                <a:latin typeface="Corbel" panose="020B0503020204020204" pitchFamily="34" charset="0"/>
              </a:rPr>
              <a:t>Funds</a:t>
            </a:r>
          </a:p>
          <a:p>
            <a:endParaRPr lang="en-US" sz="1000" dirty="0">
              <a:latin typeface="Corbel" panose="020B0503020204020204" pitchFamily="34" charset="0"/>
            </a:endParaRPr>
          </a:p>
          <a:p>
            <a:r>
              <a:rPr lang="en-US" sz="1000" dirty="0" smtClean="0">
                <a:latin typeface="Corbel" panose="020B0503020204020204" pitchFamily="34" charset="0"/>
              </a:rPr>
              <a:t>12 </a:t>
            </a:r>
            <a:r>
              <a:rPr lang="en-US" sz="1000" dirty="0">
                <a:latin typeface="Corbel" panose="020B0503020204020204" pitchFamily="34" charset="0"/>
              </a:rPr>
              <a:t>Field of Interest </a:t>
            </a:r>
            <a:r>
              <a:rPr lang="en-US" sz="1000" dirty="0" smtClean="0">
                <a:latin typeface="Corbel" panose="020B0503020204020204" pitchFamily="34" charset="0"/>
              </a:rPr>
              <a:t>Funds</a:t>
            </a:r>
          </a:p>
          <a:p>
            <a:endParaRPr lang="en-US" sz="1000" dirty="0">
              <a:latin typeface="Corbel" panose="020B0503020204020204" pitchFamily="34" charset="0"/>
            </a:endParaRPr>
          </a:p>
          <a:p>
            <a:r>
              <a:rPr lang="en-US" sz="1000" dirty="0" smtClean="0">
                <a:latin typeface="Corbel" panose="020B0503020204020204" pitchFamily="34" charset="0"/>
              </a:rPr>
              <a:t>34 </a:t>
            </a:r>
            <a:r>
              <a:rPr lang="en-US" sz="1000" dirty="0">
                <a:latin typeface="Corbel" panose="020B0503020204020204" pitchFamily="34" charset="0"/>
              </a:rPr>
              <a:t>Agency and Designated Funds</a:t>
            </a:r>
            <a:br>
              <a:rPr lang="en-US" sz="1000" dirty="0">
                <a:latin typeface="Corbel" panose="020B0503020204020204" pitchFamily="34" charset="0"/>
              </a:rPr>
            </a:br>
            <a:r>
              <a:rPr lang="en-US" sz="1000" dirty="0">
                <a:latin typeface="Corbel" panose="020B0503020204020204" pitchFamily="34" charset="0"/>
              </a:rPr>
              <a:t/>
            </a:r>
            <a:br>
              <a:rPr lang="en-US" sz="1000" dirty="0">
                <a:latin typeface="Corbel" panose="020B0503020204020204" pitchFamily="34" charset="0"/>
              </a:rPr>
            </a:br>
            <a:r>
              <a:rPr lang="en-US" sz="1000" dirty="0" smtClean="0">
                <a:latin typeface="Corbel" panose="020B0503020204020204" pitchFamily="34" charset="0"/>
              </a:rPr>
              <a:t>68 </a:t>
            </a:r>
            <a:r>
              <a:rPr lang="en-US" sz="1000" dirty="0">
                <a:latin typeface="Corbel" panose="020B0503020204020204" pitchFamily="34" charset="0"/>
              </a:rPr>
              <a:t>Donor Advised Funds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7" y="1102261"/>
            <a:ext cx="214375" cy="250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" y="1499294"/>
            <a:ext cx="292924" cy="176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74" y="1068348"/>
            <a:ext cx="313751" cy="31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23" y="1436065"/>
            <a:ext cx="236414" cy="239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41" y="1722822"/>
            <a:ext cx="257560" cy="259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09" y="2057886"/>
            <a:ext cx="162403" cy="2388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572" y="8510591"/>
            <a:ext cx="7119161" cy="1077820"/>
          </a:xfrm>
          <a:prstGeom prst="rect">
            <a:avLst/>
          </a:prstGeom>
        </p:spPr>
      </p:pic>
      <p:sp>
        <p:nvSpPr>
          <p:cNvPr id="23" name="Text Box 17"/>
          <p:cNvSpPr txBox="1"/>
          <p:nvPr/>
        </p:nvSpPr>
        <p:spPr>
          <a:xfrm>
            <a:off x="2594785" y="3118208"/>
            <a:ext cx="2586843" cy="4301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l">
              <a:spcBef>
                <a:spcPts val="10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Investments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4662" y="3413848"/>
            <a:ext cx="288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rbel" panose="020B0503020204020204" pitchFamily="34" charset="0"/>
              </a:rPr>
              <a:t>Thank you to our donors who made the following milestones possible! In our 19</a:t>
            </a:r>
            <a:r>
              <a:rPr lang="en-US" sz="1000" baseline="30000" dirty="0" smtClean="0">
                <a:latin typeface="Corbel" panose="020B0503020204020204" pitchFamily="34" charset="0"/>
              </a:rPr>
              <a:t>th</a:t>
            </a:r>
            <a:r>
              <a:rPr lang="en-US" sz="1000" dirty="0" smtClean="0">
                <a:latin typeface="Corbel" panose="020B0503020204020204" pitchFamily="34" charset="0"/>
              </a:rPr>
              <a:t> year with over </a:t>
            </a:r>
            <a:r>
              <a:rPr lang="en-US" sz="1000" dirty="0">
                <a:latin typeface="Corbel" panose="020B0503020204020204" pitchFamily="34" charset="0"/>
              </a:rPr>
              <a:t>$</a:t>
            </a:r>
            <a:r>
              <a:rPr lang="en-US" sz="1000" dirty="0" smtClean="0">
                <a:latin typeface="Corbel" panose="020B0503020204020204" pitchFamily="34" charset="0"/>
              </a:rPr>
              <a:t>14.9 </a:t>
            </a:r>
            <a:r>
              <a:rPr lang="en-US" sz="1000" dirty="0">
                <a:latin typeface="Corbel" panose="020B0503020204020204" pitchFamily="34" charset="0"/>
              </a:rPr>
              <a:t>million in </a:t>
            </a:r>
            <a:r>
              <a:rPr lang="en-US" sz="1000" dirty="0" smtClean="0">
                <a:latin typeface="Corbel" panose="020B0503020204020204" pitchFamily="34" charset="0"/>
              </a:rPr>
              <a:t>3,700 awards, </a:t>
            </a:r>
            <a:r>
              <a:rPr lang="en-US" sz="1000" dirty="0">
                <a:latin typeface="Corbel" panose="020B0503020204020204" pitchFamily="34" charset="0"/>
              </a:rPr>
              <a:t>Community Foundation is a leading public </a:t>
            </a:r>
            <a:r>
              <a:rPr lang="en-US" sz="1000" dirty="0" err="1">
                <a:latin typeface="Corbel" panose="020B0503020204020204" pitchFamily="34" charset="0"/>
              </a:rPr>
              <a:t>grantmaker</a:t>
            </a:r>
            <a:r>
              <a:rPr lang="en-US" sz="1000" dirty="0">
                <a:latin typeface="Corbel" panose="020B0503020204020204" pitchFamily="34" charset="0"/>
              </a:rPr>
              <a:t> in Tompkins County</a:t>
            </a:r>
            <a:r>
              <a:rPr lang="en-US" sz="1000" dirty="0" smtClean="0">
                <a:latin typeface="Corbel" panose="020B0503020204020204" pitchFamily="34" charset="0"/>
              </a:rPr>
              <a:t>.</a:t>
            </a:r>
            <a:endParaRPr lang="en-US" sz="1000" dirty="0">
              <a:latin typeface="Corbel" panose="020B05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97" y="5628701"/>
            <a:ext cx="288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2019 Spring Grant Cycle Review Team </a:t>
            </a:r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(photo taken at one of four meetings, some not present).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923" y="5982978"/>
            <a:ext cx="2497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2019 </a:t>
            </a:r>
            <a:r>
              <a:rPr lang="en-US" sz="10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Grant </a:t>
            </a:r>
            <a:r>
              <a:rPr lang="en-US" sz="1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Cycles ($ granted)</a:t>
            </a:r>
            <a:endParaRPr lang="en-US" sz="10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923" y="6218326"/>
            <a:ext cx="2792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rbel" panose="020B0503020204020204" pitchFamily="34" charset="0"/>
              </a:rPr>
              <a:t>$ </a:t>
            </a:r>
            <a:r>
              <a:rPr lang="en-US" sz="1000" dirty="0" smtClean="0">
                <a:latin typeface="Corbel" panose="020B0503020204020204" pitchFamily="34" charset="0"/>
              </a:rPr>
              <a:t>182,365</a:t>
            </a:r>
            <a:r>
              <a:rPr lang="en-US" sz="1000" dirty="0">
                <a:latin typeface="Corbel" panose="020B0503020204020204" pitchFamily="34" charset="0"/>
              </a:rPr>
              <a:t>	Library Grant Cycle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$ </a:t>
            </a:r>
            <a:r>
              <a:rPr lang="en-US" sz="1000" dirty="0" smtClean="0">
                <a:solidFill>
                  <a:prstClr val="black"/>
                </a:solidFill>
                <a:latin typeface="Corbel" panose="020B0503020204020204" pitchFamily="34" charset="0"/>
              </a:rPr>
              <a:t>134,947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	</a:t>
            </a:r>
            <a:r>
              <a:rPr lang="en-US" sz="1000" dirty="0" smtClean="0">
                <a:solidFill>
                  <a:prstClr val="black"/>
                </a:solidFill>
                <a:latin typeface="Corbel" panose="020B0503020204020204" pitchFamily="34" charset="0"/>
              </a:rPr>
              <a:t>Spring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Grant Cycle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$ </a:t>
            </a:r>
            <a:r>
              <a:rPr lang="en-US" sz="1000" dirty="0" smtClean="0">
                <a:solidFill>
                  <a:prstClr val="black"/>
                </a:solidFill>
                <a:latin typeface="Corbel" panose="020B0503020204020204" pitchFamily="34" charset="0"/>
              </a:rPr>
              <a:t>    2,500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	</a:t>
            </a:r>
            <a:r>
              <a:rPr lang="en-US" sz="1000" dirty="0" smtClean="0">
                <a:solidFill>
                  <a:prstClr val="black"/>
                </a:solidFill>
                <a:latin typeface="Corbel" panose="020B0503020204020204" pitchFamily="34" charset="0"/>
              </a:rPr>
              <a:t>Out of Cycle Requests</a:t>
            </a:r>
          </a:p>
        </p:txBody>
      </p:sp>
      <p:pic>
        <p:nvPicPr>
          <p:cNvPr id="28" name="Picture 2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151" y="7110760"/>
            <a:ext cx="1155713" cy="1265304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24153" y="7174126"/>
            <a:ext cx="4924706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  <a:spcAft>
                <a:spcPts val="900"/>
              </a:spcAft>
            </a:pPr>
            <a:r>
              <a:rPr lang="en-US" sz="1600" b="1" dirty="0">
                <a:solidFill>
                  <a:srgbClr val="262626"/>
                </a:solidFill>
                <a:latin typeface="Trebuchet MS" panose="020B0603020202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Community Connections</a:t>
            </a:r>
            <a:endParaRPr lang="en-US" sz="1600" dirty="0">
              <a:solidFill>
                <a:srgbClr val="262626"/>
              </a:solidFill>
              <a:latin typeface="Trebuchet MS" panose="020B0603020202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50"/>
              </a:lnSpc>
              <a:spcAft>
                <a:spcPts val="900"/>
              </a:spcAft>
            </a:pPr>
            <a:r>
              <a:rPr lang="en-US" sz="1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We would like to recognize our 2019 HEROES Circle corporate members (as of 5/1/19, complete listing at year-end 12/31/19): CFCU Community Credit Union</a:t>
            </a:r>
            <a:r>
              <a:rPr lang="en-US" sz="10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Cornell University, C.S.P. Management, Dermatology Associates of Ithaca, Dryden Mutual Insurance Company, </a:t>
            </a:r>
            <a:r>
              <a:rPr lang="en-US" sz="1000" dirty="0" err="1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Insero</a:t>
            </a:r>
            <a:r>
              <a:rPr lang="en-US" sz="1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&amp; Co CPAs, The Philanthropic Fund, Triad Foundation, Visions Federal Credit Union. </a:t>
            </a:r>
            <a:r>
              <a:rPr lang="en-US" sz="1000" b="1" i="1" dirty="0" smtClean="0">
                <a:solidFill>
                  <a:schemeClr val="accent2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Thank </a:t>
            </a:r>
            <a:r>
              <a:rPr lang="en-US" sz="1000" b="1" i="1" dirty="0">
                <a:solidFill>
                  <a:schemeClr val="accent2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you </a:t>
            </a:r>
            <a:r>
              <a:rPr lang="en-US" sz="10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to our </a:t>
            </a:r>
            <a:r>
              <a:rPr lang="en-US" sz="1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business community and private foundations for your </a:t>
            </a:r>
            <a:r>
              <a:rPr lang="en-US" sz="1000" dirty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partnership in </a:t>
            </a:r>
            <a:r>
              <a:rPr lang="en-US" sz="1000" dirty="0" smtClean="0">
                <a:solidFill>
                  <a:srgbClr val="262626"/>
                </a:solidFill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local philanthropy!</a:t>
            </a:r>
            <a:endParaRPr lang="en-US" sz="1000" dirty="0">
              <a:solidFill>
                <a:srgbClr val="262626"/>
              </a:solidFill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416" y="8365376"/>
            <a:ext cx="26149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Thank you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Dermatology Associates of Ithaca!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Photo: Nancy Massicci</a:t>
            </a:r>
            <a:r>
              <a:rPr lang="en-US" sz="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and Dr. McAllister</a:t>
            </a:r>
            <a:endParaRPr 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0211" y="2397637"/>
            <a:ext cx="2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2019 Fund Advisors Annual Luncheon: 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The Art of Participatory Leadership</a:t>
            </a:r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456" y="2412329"/>
            <a:ext cx="1974529" cy="1714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567" y="2414020"/>
            <a:ext cx="1971418" cy="1711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05786" y="2457807"/>
            <a:ext cx="1951305" cy="170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86569" y="4326573"/>
            <a:ext cx="4288164" cy="24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419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Times New Roman</vt:lpstr>
      <vt:lpstr>Trebuchet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Admin. Coord.</dc:creator>
  <cp:lastModifiedBy>Amy LeViere</cp:lastModifiedBy>
  <cp:revision>184</cp:revision>
  <cp:lastPrinted>2019-05-06T16:28:17Z</cp:lastPrinted>
  <dcterms:created xsi:type="dcterms:W3CDTF">2018-06-20T13:52:48Z</dcterms:created>
  <dcterms:modified xsi:type="dcterms:W3CDTF">2019-05-07T21:07:13Z</dcterms:modified>
</cp:coreProperties>
</file>