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5143500" type="screen16x9"/>
  <p:notesSz cx="6858000" cy="9144000"/>
  <p:embeddedFontLst>
    <p:embeddedFont>
      <p:font typeface="Lora"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Simone and Brett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258b4ea4f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258b4ea4f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Charlie quote: </a:t>
            </a:r>
            <a:r>
              <a:rPr lang="en" sz="1150">
                <a:solidFill>
                  <a:srgbClr val="050505"/>
                </a:solidFill>
                <a:highlight>
                  <a:srgbClr val="FFFFFF"/>
                </a:highlight>
              </a:rPr>
              <a:t>Almost ten months ago, I started engaging in a local mutual aid project and wanted to extend our community efforts towards our unhoused neighbors. I was honestly surprised when I saw a mutual aid project pick up so much involvement, because most Anarchists have been trying to promote mutual aid as a practice for centuries. Before that, indigenous and marginalized communities based their societal survival around this praxis. I define mutual aid as basically, the understanding that everyone has needs, and everyone has something to offer that is valuable to collective survival regardless of monetary value...What I do, is bottom up solidarity. I’ve found some of the most brilliant minds in the bodies that the people up the hill will call the cops on for sleeping in public, the people they will dismiss as “addicts” and cross the street to avoid go out of their way to give me the most beautiful and heartfelt gifts ranging from handmade metalworking and art to high end perfume. The hardest workers you’ll never hire because of their criminal record. I will never understand what is exceedingly “good” of me when most of what I do is just get to know people for their true selves and offer them basic empathy and dignity.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09634185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09634185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258b4ea4f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258b4ea4f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258b4ea4f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258b4ea4f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258b4ea4f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258b4ea4f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258b4ea4f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258b4ea4f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258b4ea4f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258b4ea4f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258b4ea4f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258b4ea4f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130043045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13004304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de6377b2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de6377b2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de6377b2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de6377b2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de6377b2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de6377b2e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for blue statistics</a:t>
            </a:r>
            <a:endParaRPr/>
          </a:p>
        </p:txBody>
      </p:sp>
      <p:sp>
        <p:nvSpPr>
          <p:cNvPr id="78" name="Google Shape;78;gede6377b2e_0_5:notes"/>
          <p:cNvSpPr txBox="1">
            <a:spLocks noGrp="1"/>
          </p:cNvSpPr>
          <p:nvPr>
            <p:ph type="sldNum" idx="12"/>
          </p:nvPr>
        </p:nvSpPr>
        <p:spPr>
          <a:xfrm>
            <a:off x="3884613" y="8685214"/>
            <a:ext cx="29718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de6377b2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de6377b2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de6377b2e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de6377b2e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258b4ea4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258b4ea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258b4ea4f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258b4ea4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258b4ea4f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258b4ea4f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hsctc.org/211tompki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211tompkins.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tda.ny.gov/programs/emergency-rental-assistanc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2.tompkinscountyny.gov/dss" TargetMode="External"/><Relationship Id="rId4" Type="http://schemas.openxmlformats.org/officeDocument/2006/relationships/hyperlink" Target="https://hsctc.org/IED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ityofithaca.org/327/Greater-Ithaca-Activities-Cente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2.tompkinscountyny.gov/dss" TargetMode="External"/><Relationship Id="rId5" Type="http://schemas.openxmlformats.org/officeDocument/2006/relationships/hyperlink" Target="https://www.uwtc.org/united-way-2-1-1-alice" TargetMode="External"/><Relationship Id="rId4" Type="http://schemas.openxmlformats.org/officeDocument/2006/relationships/hyperlink" Target="mailto:vsykes@cityofithaca.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lawny.org/" TargetMode="External"/><Relationship Id="rId7" Type="http://schemas.openxmlformats.org/officeDocument/2006/relationships/hyperlink" Target="http://ithacatu.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ithacatu.org/" TargetMode="External"/><Relationship Id="rId5" Type="http://schemas.openxmlformats.org/officeDocument/2006/relationships/hyperlink" Target="mailto:TenantsLegalHotline@gmail.com" TargetMode="External"/><Relationship Id="rId4" Type="http://schemas.openxmlformats.org/officeDocument/2006/relationships/hyperlink" Target="https://ithacatenantresources.org/tlh"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atholiccharitiestt.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actompkins.org/" TargetMode="External"/><Relationship Id="rId5" Type="http://schemas.openxmlformats.org/officeDocument/2006/relationships/hyperlink" Target="http://learning-web.org" TargetMode="External"/><Relationship Id="rId4" Type="http://schemas.openxmlformats.org/officeDocument/2006/relationships/hyperlink" Target="https://www.learning-web.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p:nvPr/>
        </p:nvSpPr>
        <p:spPr>
          <a:xfrm>
            <a:off x="757700" y="192875"/>
            <a:ext cx="7768800" cy="29457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311708" y="5693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200">
                <a:solidFill>
                  <a:schemeClr val="lt1"/>
                </a:solidFill>
                <a:latin typeface="Lora"/>
                <a:ea typeface="Lora"/>
                <a:cs typeface="Lora"/>
                <a:sym typeface="Lora"/>
              </a:rPr>
              <a:t>Let’s Talk: Housing and 2-1-1 Services</a:t>
            </a:r>
            <a:endParaRPr sz="4200">
              <a:solidFill>
                <a:schemeClr val="lt1"/>
              </a:solidFill>
              <a:latin typeface="Lora"/>
              <a:ea typeface="Lora"/>
              <a:cs typeface="Lora"/>
              <a:sym typeface="Lora"/>
            </a:endParaRPr>
          </a:p>
        </p:txBody>
      </p:sp>
      <p:sp>
        <p:nvSpPr>
          <p:cNvPr id="56" name="Google Shape;56;p13"/>
          <p:cNvSpPr txBox="1">
            <a:spLocks noGrp="1"/>
          </p:cNvSpPr>
          <p:nvPr>
            <p:ph type="subTitle" idx="1"/>
          </p:nvPr>
        </p:nvSpPr>
        <p:spPr>
          <a:xfrm>
            <a:off x="311700" y="3685025"/>
            <a:ext cx="8520600" cy="7926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0"/>
              </a:spcAft>
              <a:buNone/>
            </a:pPr>
            <a:r>
              <a:rPr lang="en">
                <a:solidFill>
                  <a:schemeClr val="dk1"/>
                </a:solidFill>
                <a:latin typeface="Lora"/>
                <a:ea typeface="Lora"/>
                <a:cs typeface="Lora"/>
                <a:sym typeface="Lora"/>
              </a:rPr>
              <a:t>Simone Gatson and Brett Irish, 2-1-1 Housing Specialists</a:t>
            </a:r>
            <a:endParaRPr>
              <a:solidFill>
                <a:schemeClr val="dk1"/>
              </a:solidFill>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610200" y="48100"/>
            <a:ext cx="7923600" cy="1044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000">
                <a:latin typeface="Lora"/>
                <a:ea typeface="Lora"/>
                <a:cs typeface="Lora"/>
                <a:sym typeface="Lora"/>
              </a:rPr>
              <a:t>4. Mutual Aid.</a:t>
            </a:r>
            <a:endParaRPr sz="3000">
              <a:latin typeface="Lora"/>
              <a:ea typeface="Lora"/>
              <a:cs typeface="Lora"/>
              <a:sym typeface="Lora"/>
            </a:endParaRPr>
          </a:p>
        </p:txBody>
      </p:sp>
      <p:pic>
        <p:nvPicPr>
          <p:cNvPr id="129" name="Google Shape;129;p22"/>
          <p:cNvPicPr preferRelativeResize="0"/>
          <p:nvPr/>
        </p:nvPicPr>
        <p:blipFill>
          <a:blip r:embed="rId3">
            <a:alphaModFix/>
          </a:blip>
          <a:stretch>
            <a:fillRect/>
          </a:stretch>
        </p:blipFill>
        <p:spPr>
          <a:xfrm>
            <a:off x="3752850" y="2067475"/>
            <a:ext cx="5237549" cy="1994400"/>
          </a:xfrm>
          <a:prstGeom prst="rect">
            <a:avLst/>
          </a:prstGeom>
          <a:noFill/>
          <a:ln>
            <a:noFill/>
          </a:ln>
        </p:spPr>
      </p:pic>
      <p:pic>
        <p:nvPicPr>
          <p:cNvPr id="130" name="Google Shape;130;p22"/>
          <p:cNvPicPr preferRelativeResize="0"/>
          <p:nvPr/>
        </p:nvPicPr>
        <p:blipFill>
          <a:blip r:embed="rId4">
            <a:alphaModFix/>
          </a:blip>
          <a:stretch>
            <a:fillRect/>
          </a:stretch>
        </p:blipFill>
        <p:spPr>
          <a:xfrm>
            <a:off x="205974" y="1397800"/>
            <a:ext cx="3333750" cy="333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520">
                <a:latin typeface="Lora"/>
                <a:ea typeface="Lora"/>
                <a:cs typeface="Lora"/>
                <a:sym typeface="Lora"/>
              </a:rPr>
              <a:t>What should our community invest in to prevent displacement of our long-term residents?</a:t>
            </a:r>
            <a:endParaRPr sz="2520">
              <a:latin typeface="Lora"/>
              <a:ea typeface="Lora"/>
              <a:cs typeface="Lora"/>
              <a:sym typeface="Lora"/>
            </a:endParaRPr>
          </a:p>
        </p:txBody>
      </p:sp>
      <p:sp>
        <p:nvSpPr>
          <p:cNvPr id="136" name="Google Shape;136;p23"/>
          <p:cNvSpPr txBox="1">
            <a:spLocks noGrp="1"/>
          </p:cNvSpPr>
          <p:nvPr>
            <p:ph type="body" idx="1"/>
          </p:nvPr>
        </p:nvSpPr>
        <p:spPr>
          <a:xfrm>
            <a:off x="311700" y="14449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Lora"/>
              <a:buChar char="➔"/>
            </a:pPr>
            <a:r>
              <a:rPr lang="en">
                <a:highlight>
                  <a:schemeClr val="lt1"/>
                </a:highlight>
                <a:latin typeface="Lora"/>
                <a:ea typeface="Lora"/>
                <a:cs typeface="Lora"/>
                <a:sym typeface="Lora"/>
              </a:rPr>
              <a:t>Encourage landlords you know to connect their tenants with 2-1-1. </a:t>
            </a:r>
            <a:r>
              <a:rPr lang="en">
                <a:latin typeface="Lora"/>
                <a:ea typeface="Lora"/>
                <a:cs typeface="Lora"/>
                <a:sym typeface="Lora"/>
              </a:rPr>
              <a:t>Talk with your neighbors, friends, and family about housing, and connect them to 2-1-1 if they need help. </a:t>
            </a:r>
            <a:endParaRPr>
              <a:latin typeface="Lora"/>
              <a:ea typeface="Lora"/>
              <a:cs typeface="Lora"/>
              <a:sym typeface="Lora"/>
            </a:endParaRPr>
          </a:p>
          <a:p>
            <a:pPr marL="457200" lvl="0" indent="-342900" algn="l" rtl="0">
              <a:lnSpc>
                <a:spcPct val="115000"/>
              </a:lnSpc>
              <a:spcBef>
                <a:spcPts val="1000"/>
              </a:spcBef>
              <a:spcAft>
                <a:spcPts val="0"/>
              </a:spcAft>
              <a:buSzPts val="1800"/>
              <a:buFont typeface="Lora"/>
              <a:buChar char="➔"/>
            </a:pPr>
            <a:r>
              <a:rPr lang="en">
                <a:latin typeface="Lora"/>
                <a:ea typeface="Lora"/>
                <a:cs typeface="Lora"/>
                <a:sym typeface="Lora"/>
              </a:rPr>
              <a:t>Lobby for tenants rights locally to empower tenants and keep them in their housing, especially the right to counsel for eviction cases.</a:t>
            </a:r>
            <a:endParaRPr>
              <a:latin typeface="Lora"/>
              <a:ea typeface="Lora"/>
              <a:cs typeface="Lora"/>
              <a:sym typeface="Lora"/>
            </a:endParaRPr>
          </a:p>
          <a:p>
            <a:pPr marL="914400" lvl="1" indent="-317500" algn="l" rtl="0">
              <a:lnSpc>
                <a:spcPct val="115000"/>
              </a:lnSpc>
              <a:spcBef>
                <a:spcPts val="1000"/>
              </a:spcBef>
              <a:spcAft>
                <a:spcPts val="0"/>
              </a:spcAft>
              <a:buSzPts val="1400"/>
              <a:buFont typeface="Lora"/>
              <a:buChar char="◆"/>
            </a:pPr>
            <a:r>
              <a:rPr lang="en">
                <a:latin typeface="Lora"/>
                <a:ea typeface="Lora"/>
                <a:cs typeface="Lora"/>
                <a:sym typeface="Lora"/>
              </a:rPr>
              <a:t>Call your representative:  County Legislature: 607-274-5434  Anna Kelles: 607-277-8030  </a:t>
            </a:r>
            <a:endParaRPr>
              <a:latin typeface="Lora"/>
              <a:ea typeface="Lora"/>
              <a:cs typeface="Lora"/>
              <a:sym typeface="Lora"/>
            </a:endParaRPr>
          </a:p>
          <a:p>
            <a:pPr marL="457200" lvl="0" indent="-342900" algn="l" rtl="0">
              <a:lnSpc>
                <a:spcPct val="115000"/>
              </a:lnSpc>
              <a:spcBef>
                <a:spcPts val="1000"/>
              </a:spcBef>
              <a:spcAft>
                <a:spcPts val="0"/>
              </a:spcAft>
              <a:buSzPts val="1800"/>
              <a:buFont typeface="Lora"/>
              <a:buChar char="➔"/>
            </a:pPr>
            <a:r>
              <a:rPr lang="en">
                <a:latin typeface="Lora"/>
                <a:ea typeface="Lora"/>
                <a:cs typeface="Lora"/>
                <a:sym typeface="Lora"/>
              </a:rPr>
              <a:t>Invest in local programming and grants for projects that provide financial and legal aid to tenants in crisis through basic income.</a:t>
            </a:r>
            <a:endParaRPr>
              <a:latin typeface="Lora"/>
              <a:ea typeface="Lora"/>
              <a:cs typeface="Lora"/>
              <a:sym typeface="Lora"/>
            </a:endParaRPr>
          </a:p>
          <a:p>
            <a:pPr marL="0" lvl="0" indent="0" algn="l" rtl="0">
              <a:spcBef>
                <a:spcPts val="1000"/>
              </a:spcBef>
              <a:spcAft>
                <a:spcPts val="0"/>
              </a:spcAft>
              <a:buNone/>
            </a:pPr>
            <a:endParaRPr>
              <a:latin typeface="Lora"/>
              <a:ea typeface="Lora"/>
              <a:cs typeface="Lora"/>
              <a:sym typeface="Lora"/>
            </a:endParaRPr>
          </a:p>
          <a:p>
            <a:pPr marL="457200" lvl="0" indent="0" algn="l" rtl="0">
              <a:spcBef>
                <a:spcPts val="1200"/>
              </a:spcBef>
              <a:spcAft>
                <a:spcPts val="1200"/>
              </a:spcAft>
              <a:buNone/>
            </a:pPr>
            <a:endParaRPr>
              <a:latin typeface="Lora"/>
              <a:ea typeface="Lora"/>
              <a:cs typeface="Lora"/>
              <a:sym typeface="Lo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1590000"/>
            <a:ext cx="8520600" cy="19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7200">
                <a:solidFill>
                  <a:schemeClr val="lt1"/>
                </a:solidFill>
                <a:latin typeface="Lora"/>
                <a:ea typeface="Lora"/>
                <a:cs typeface="Lora"/>
                <a:sym typeface="Lora"/>
              </a:rPr>
              <a:t>Questions?</a:t>
            </a:r>
            <a:endParaRPr sz="7200">
              <a:solidFill>
                <a:schemeClr val="lt1"/>
              </a:solidFill>
              <a:latin typeface="Lora"/>
              <a:ea typeface="Lora"/>
              <a:cs typeface="Lora"/>
              <a:sym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Need help finding help? Dial 2-1-1 for assistance.</a:t>
            </a:r>
            <a:endParaRPr/>
          </a:p>
        </p:txBody>
      </p:sp>
      <p:sp>
        <p:nvSpPr>
          <p:cNvPr id="147" name="Google Shape;147;p25"/>
          <p:cNvSpPr txBox="1">
            <a:spLocks noGrp="1"/>
          </p:cNvSpPr>
          <p:nvPr>
            <p:ph type="body" idx="1"/>
          </p:nvPr>
        </p:nvSpPr>
        <p:spPr>
          <a:xfrm>
            <a:off x="224100" y="1198650"/>
            <a:ext cx="8695800" cy="3570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a:t>211 connects people in need with services designed to address that need.  Callers are referred to service providers according to their situation. No question is too big or too small. Wondering about Food Pantries in the area? Trying to find after school programs for your child? Would you like more help finding employment? Need to find housing or health care? We can answer all of these questions, and more.</a:t>
            </a:r>
            <a:endParaRPr/>
          </a:p>
          <a:p>
            <a:pPr marL="0" lvl="0" indent="0" algn="l" rtl="0">
              <a:lnSpc>
                <a:spcPct val="95000"/>
              </a:lnSpc>
              <a:spcBef>
                <a:spcPts val="1200"/>
              </a:spcBef>
              <a:spcAft>
                <a:spcPts val="0"/>
              </a:spcAft>
              <a:buSzPts val="1018"/>
              <a:buNone/>
            </a:pPr>
            <a:r>
              <a:rPr lang="en" b="1"/>
              <a:t>Call:</a:t>
            </a:r>
            <a:r>
              <a:rPr lang="en"/>
              <a:t> 1 (877) 211-8667 or dial 211</a:t>
            </a:r>
            <a:endParaRPr/>
          </a:p>
          <a:p>
            <a:pPr marL="0" lvl="0" indent="0" algn="l" rtl="0">
              <a:lnSpc>
                <a:spcPct val="95000"/>
              </a:lnSpc>
              <a:spcBef>
                <a:spcPts val="1200"/>
              </a:spcBef>
              <a:spcAft>
                <a:spcPts val="0"/>
              </a:spcAft>
              <a:buSzPts val="1018"/>
              <a:buNone/>
            </a:pPr>
            <a:r>
              <a:rPr lang="en" b="1"/>
              <a:t>Website:</a:t>
            </a:r>
            <a:r>
              <a:rPr lang="en"/>
              <a:t> </a:t>
            </a:r>
            <a:r>
              <a:rPr lang="en" u="sng">
                <a:solidFill>
                  <a:schemeClr val="hlink"/>
                </a:solidFill>
                <a:hlinkClick r:id="rId3"/>
              </a:rPr>
              <a:t>https://hsctc.org/211tompkins</a:t>
            </a:r>
            <a:endParaRPr/>
          </a:p>
          <a:p>
            <a:pPr marL="0" lvl="0" indent="0" algn="l" rtl="0">
              <a:lnSpc>
                <a:spcPct val="95000"/>
              </a:lnSpc>
              <a:spcBef>
                <a:spcPts val="1200"/>
              </a:spcBef>
              <a:spcAft>
                <a:spcPts val="0"/>
              </a:spcAft>
              <a:buSzPts val="1018"/>
              <a:buNone/>
            </a:pPr>
            <a:r>
              <a:rPr lang="en" b="1"/>
              <a:t>Text:</a:t>
            </a:r>
            <a:r>
              <a:rPr lang="en"/>
              <a:t> Text your zip code to TXT211 or 898211</a:t>
            </a:r>
            <a:endParaRPr/>
          </a:p>
          <a:p>
            <a:pPr marL="0" lvl="0" indent="0" algn="l" rtl="0">
              <a:lnSpc>
                <a:spcPct val="95000"/>
              </a:lnSpc>
              <a:spcBef>
                <a:spcPts val="1200"/>
              </a:spcBef>
              <a:spcAft>
                <a:spcPts val="0"/>
              </a:spcAft>
              <a:buSzPts val="1018"/>
              <a:buNone/>
            </a:pPr>
            <a:r>
              <a:rPr lang="en" b="1"/>
              <a:t>Email:</a:t>
            </a:r>
            <a:r>
              <a:rPr lang="en"/>
              <a:t> iandr@hsctc.org</a:t>
            </a:r>
            <a:endParaRPr/>
          </a:p>
          <a:p>
            <a:pPr marL="0" lvl="0" indent="0" algn="l" rtl="0">
              <a:lnSpc>
                <a:spcPct val="95000"/>
              </a:lnSpc>
              <a:spcBef>
                <a:spcPts val="1200"/>
              </a:spcBef>
              <a:spcAft>
                <a:spcPts val="1200"/>
              </a:spcAft>
              <a:buSzPts val="1018"/>
              <a:buNone/>
            </a:pPr>
            <a:r>
              <a:rPr lang="en" b="1"/>
              <a:t>Online chat at:</a:t>
            </a:r>
            <a:r>
              <a:rPr lang="en"/>
              <a:t> </a:t>
            </a:r>
            <a:r>
              <a:rPr lang="en" u="sng">
                <a:solidFill>
                  <a:schemeClr val="hlink"/>
                </a:solidFill>
                <a:hlinkClick r:id="rId4"/>
              </a:rPr>
              <a:t>www.211tompkins.org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307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for rent assistance in Tompkins County:</a:t>
            </a:r>
            <a:endParaRPr/>
          </a:p>
        </p:txBody>
      </p:sp>
      <p:sp>
        <p:nvSpPr>
          <p:cNvPr id="153" name="Google Shape;153;p26"/>
          <p:cNvSpPr txBox="1">
            <a:spLocks noGrp="1"/>
          </p:cNvSpPr>
          <p:nvPr>
            <p:ph type="body" idx="1"/>
          </p:nvPr>
        </p:nvSpPr>
        <p:spPr>
          <a:xfrm>
            <a:off x="311700" y="879950"/>
            <a:ext cx="8520600" cy="40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hlinkClick r:id="rId3"/>
              </a:rPr>
              <a:t>Emergency Rental Assistance Program</a:t>
            </a:r>
            <a:r>
              <a:rPr lang="en" b="1"/>
              <a:t>:</a:t>
            </a:r>
            <a:r>
              <a:rPr lang="en"/>
              <a:t> Provides payment of up to 12 months of back due rent directly to the landlord. Can also potentially provide payments for 3 months of forward rent and 12 months of back due utility bills. Dial 2-1-1 (toll-free 877-211-8667) for help applying.</a:t>
            </a:r>
            <a:endParaRPr/>
          </a:p>
          <a:p>
            <a:pPr marL="0" lvl="0" indent="0" algn="l" rtl="0">
              <a:spcBef>
                <a:spcPts val="1200"/>
              </a:spcBef>
              <a:spcAft>
                <a:spcPts val="0"/>
              </a:spcAft>
              <a:buNone/>
            </a:pPr>
            <a:r>
              <a:rPr lang="en" b="1" u="sng">
                <a:solidFill>
                  <a:schemeClr val="hlink"/>
                </a:solidFill>
                <a:hlinkClick r:id="rId4"/>
              </a:rPr>
              <a:t>Housing Stability Support Program</a:t>
            </a:r>
            <a:r>
              <a:rPr lang="en" b="1"/>
              <a:t>:</a:t>
            </a:r>
            <a:r>
              <a:rPr lang="en"/>
              <a:t> Basic income and warm referrals to local resources for low-income City of Ithaca residents. Dial 2-1-1 (toll-free 877-211-8667) to complete an intake with a 2-1-1 Housing Specialist.</a:t>
            </a:r>
            <a:endParaRPr/>
          </a:p>
          <a:p>
            <a:pPr marL="0" lvl="0" indent="0" algn="l" rtl="0">
              <a:spcBef>
                <a:spcPts val="1200"/>
              </a:spcBef>
              <a:spcAft>
                <a:spcPts val="0"/>
              </a:spcAft>
              <a:buNone/>
            </a:pPr>
            <a:r>
              <a:rPr lang="en" b="1" u="sng">
                <a:solidFill>
                  <a:schemeClr val="hlink"/>
                </a:solidFill>
                <a:hlinkClick r:id="rId5"/>
              </a:rPr>
              <a:t>Department of Social Services</a:t>
            </a:r>
            <a:r>
              <a:rPr lang="en" b="1"/>
              <a:t>:</a:t>
            </a:r>
            <a:r>
              <a:rPr lang="en"/>
              <a:t> Help with paying rental arrears for up to 6 months for eligible renters or homeowners that are behind in payments and ongoing utility costs assistance. DSS Special Services can help to serve individuals with emergency needs for housing. Dial (607) 274-5680 to learn more.</a:t>
            </a: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264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for financial assistance in Tompkins County:</a:t>
            </a:r>
            <a:endParaRPr/>
          </a:p>
          <a:p>
            <a:pPr marL="0" lvl="0" indent="0" algn="l" rtl="0">
              <a:spcBef>
                <a:spcPts val="0"/>
              </a:spcBef>
              <a:spcAft>
                <a:spcPts val="0"/>
              </a:spcAft>
              <a:buClr>
                <a:schemeClr val="dk1"/>
              </a:buClr>
              <a:buSzPct val="39285"/>
              <a:buFont typeface="Arial"/>
              <a:buNone/>
            </a:pPr>
            <a:endParaRPr/>
          </a:p>
          <a:p>
            <a:pPr marL="0" lvl="0" indent="0" algn="l" rtl="0">
              <a:spcBef>
                <a:spcPts val="0"/>
              </a:spcBef>
              <a:spcAft>
                <a:spcPts val="0"/>
              </a:spcAft>
              <a:buNone/>
            </a:pPr>
            <a:endParaRPr/>
          </a:p>
        </p:txBody>
      </p:sp>
      <p:sp>
        <p:nvSpPr>
          <p:cNvPr id="159" name="Google Shape;159;p27"/>
          <p:cNvSpPr txBox="1">
            <a:spLocks noGrp="1"/>
          </p:cNvSpPr>
          <p:nvPr>
            <p:ph type="body" idx="1"/>
          </p:nvPr>
        </p:nvSpPr>
        <p:spPr>
          <a:xfrm>
            <a:off x="311700" y="836800"/>
            <a:ext cx="8520600" cy="411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solidFill>
                  <a:schemeClr val="hlink"/>
                </a:solidFill>
                <a:hlinkClick r:id="rId3"/>
              </a:rPr>
              <a:t>Robin Fund</a:t>
            </a:r>
            <a:r>
              <a:rPr lang="en" b="1"/>
              <a:t>:</a:t>
            </a:r>
            <a:r>
              <a:rPr lang="en"/>
              <a:t> Benefits residents who are undergoing hardship or who may have special needs, e.g., emergency mortgage or rent assistance, family crises, special clothing needs, aid in attending summer programs or special events, scholastic needs, etc. Applicants should keep in mind that the Robin Fund has very limited resources. Email </a:t>
            </a:r>
            <a:r>
              <a:rPr lang="en" u="sng">
                <a:solidFill>
                  <a:schemeClr val="hlink"/>
                </a:solidFill>
                <a:hlinkClick r:id="rId4"/>
              </a:rPr>
              <a:t>vsykes@cityofithaca.org</a:t>
            </a:r>
            <a:r>
              <a:rPr lang="en"/>
              <a:t> or call (607)-272-3622.</a:t>
            </a:r>
            <a:endParaRPr/>
          </a:p>
          <a:p>
            <a:pPr marL="0" lvl="0" indent="0" algn="l" rtl="0">
              <a:spcBef>
                <a:spcPts val="1200"/>
              </a:spcBef>
              <a:spcAft>
                <a:spcPts val="0"/>
              </a:spcAft>
              <a:buNone/>
            </a:pPr>
            <a:r>
              <a:rPr lang="en" b="1" u="sng">
                <a:solidFill>
                  <a:schemeClr val="hlink"/>
                </a:solidFill>
                <a:hlinkClick r:id="rId5"/>
              </a:rPr>
              <a:t>United Way/2-1-1 ALICE Program</a:t>
            </a:r>
            <a:r>
              <a:rPr lang="en" b="1"/>
              <a:t>:</a:t>
            </a:r>
            <a:r>
              <a:rPr lang="en"/>
              <a:t> Assistance up to $500 for qualified households, can be used for rental assistance. Dial 2-1-1 (toll-free 877-211-8667) to apply for assistance.</a:t>
            </a:r>
            <a:endParaRPr/>
          </a:p>
          <a:p>
            <a:pPr marL="0" lvl="0" indent="0" algn="l" rtl="0">
              <a:spcBef>
                <a:spcPts val="1200"/>
              </a:spcBef>
              <a:spcAft>
                <a:spcPts val="0"/>
              </a:spcAft>
              <a:buClr>
                <a:schemeClr val="dk1"/>
              </a:buClr>
              <a:buSzPts val="1100"/>
              <a:buFont typeface="Arial"/>
              <a:buNone/>
            </a:pPr>
            <a:r>
              <a:rPr lang="en" b="1" u="sng">
                <a:solidFill>
                  <a:schemeClr val="hlink"/>
                </a:solidFill>
                <a:hlinkClick r:id="rId6"/>
              </a:rPr>
              <a:t>Department of Social Services</a:t>
            </a:r>
            <a:r>
              <a:rPr lang="en" b="1"/>
              <a:t>:</a:t>
            </a:r>
            <a:r>
              <a:rPr lang="en"/>
              <a:t> Provides transitional cash assistance, SNAP benefits, child care assistance and other benefits that can assist individuals and families with meeting ongoing expenses so they can maintain housing. Dial (607) 274-5680 to learn more.</a:t>
            </a:r>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for legal assistance and tenant rights advocacy in Tompkins County:</a:t>
            </a:r>
            <a:endParaRPr/>
          </a:p>
        </p:txBody>
      </p:sp>
      <p:sp>
        <p:nvSpPr>
          <p:cNvPr id="165" name="Google Shape;165;p28"/>
          <p:cNvSpPr txBox="1">
            <a:spLocks noGrp="1"/>
          </p:cNvSpPr>
          <p:nvPr>
            <p:ph type="body" idx="1"/>
          </p:nvPr>
        </p:nvSpPr>
        <p:spPr>
          <a:xfrm>
            <a:off x="311700" y="1444175"/>
            <a:ext cx="8520600" cy="338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solidFill>
                  <a:schemeClr val="hlink"/>
                </a:solidFill>
                <a:hlinkClick r:id="rId3"/>
              </a:rPr>
              <a:t>LawNY (Legal Assistance of Western New York)</a:t>
            </a:r>
            <a:r>
              <a:rPr lang="en" b="1"/>
              <a:t>:</a:t>
            </a:r>
            <a:r>
              <a:rPr lang="en"/>
              <a:t> Provides free legal assistance to eligible tenants. Dial (607)-273-3666 or 1-(800)-724-4170 to complete an intake.</a:t>
            </a:r>
            <a:endParaRPr/>
          </a:p>
          <a:p>
            <a:pPr marL="0" lvl="0" indent="0" algn="l" rtl="0">
              <a:spcBef>
                <a:spcPts val="1200"/>
              </a:spcBef>
              <a:spcAft>
                <a:spcPts val="0"/>
              </a:spcAft>
              <a:buNone/>
            </a:pPr>
            <a:r>
              <a:rPr lang="en" b="1" u="sng">
                <a:solidFill>
                  <a:schemeClr val="hlink"/>
                </a:solidFill>
                <a:hlinkClick r:id="rId4"/>
              </a:rPr>
              <a:t>Tenants Legal Hotline</a:t>
            </a:r>
            <a:r>
              <a:rPr lang="en" b="1"/>
              <a:t>:</a:t>
            </a:r>
            <a:r>
              <a:rPr lang="en"/>
              <a:t> A resource for Ithaca tenants seeking free legal advice about their rights and options. Dial (607)-301-1560 or email </a:t>
            </a:r>
            <a:r>
              <a:rPr lang="en" u="sng">
                <a:solidFill>
                  <a:schemeClr val="hlink"/>
                </a:solidFill>
                <a:hlinkClick r:id="rId5"/>
              </a:rPr>
              <a:t>TenantsLegalHotline@gmail.com</a:t>
            </a:r>
            <a:r>
              <a:rPr lang="en"/>
              <a:t>.</a:t>
            </a:r>
            <a:endParaRPr/>
          </a:p>
          <a:p>
            <a:pPr marL="0" lvl="0" indent="0" algn="l" rtl="0">
              <a:spcBef>
                <a:spcPts val="1200"/>
              </a:spcBef>
              <a:spcAft>
                <a:spcPts val="1200"/>
              </a:spcAft>
              <a:buNone/>
            </a:pPr>
            <a:r>
              <a:rPr lang="en" b="1" u="sng">
                <a:solidFill>
                  <a:schemeClr val="hlink"/>
                </a:solidFill>
                <a:hlinkClick r:id="rId6"/>
              </a:rPr>
              <a:t>Ithaca Tenants Union</a:t>
            </a:r>
            <a:r>
              <a:rPr lang="en" b="1"/>
              <a:t>:</a:t>
            </a:r>
            <a:r>
              <a:rPr lang="en"/>
              <a:t> A union by and for the tenants of Ithaca, to protect tenant rights and advance their collective power. Dial (607)-358-5048 or visit their website at </a:t>
            </a:r>
            <a:r>
              <a:rPr lang="en" u="sng">
                <a:solidFill>
                  <a:schemeClr val="hlink"/>
                </a:solidFill>
                <a:hlinkClick r:id="rId7"/>
              </a:rPr>
              <a:t>ithacatu.org</a:t>
            </a:r>
            <a:r>
              <a:rPr lang="en"/>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for general assistance in Tompkins County:</a:t>
            </a:r>
            <a:endParaRPr/>
          </a:p>
        </p:txBody>
      </p:sp>
      <p:sp>
        <p:nvSpPr>
          <p:cNvPr id="171" name="Google Shape;171;p29"/>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hlinkClick r:id="rId3"/>
              </a:rPr>
              <a:t>Catholic Charities</a:t>
            </a:r>
            <a:r>
              <a:rPr lang="en" b="1"/>
              <a:t>:</a:t>
            </a:r>
            <a:r>
              <a:rPr lang="en"/>
              <a:t> The Samaritan Center provides emergency financial assistance, free clothing and personal care items, and guidance and referrals to families and individuals in need. Dial 607-272-5062 for more information.</a:t>
            </a:r>
            <a:endParaRPr/>
          </a:p>
          <a:p>
            <a:pPr marL="0" lvl="0" indent="0" algn="l" rtl="0">
              <a:spcBef>
                <a:spcPts val="1200"/>
              </a:spcBef>
              <a:spcAft>
                <a:spcPts val="0"/>
              </a:spcAft>
              <a:buNone/>
            </a:pPr>
            <a:r>
              <a:rPr lang="en" b="1" u="sng">
                <a:solidFill>
                  <a:schemeClr val="hlink"/>
                </a:solidFill>
                <a:hlinkClick r:id="rId4"/>
              </a:rPr>
              <a:t>Learning Web</a:t>
            </a:r>
            <a:r>
              <a:rPr lang="en" b="1"/>
              <a:t>: </a:t>
            </a:r>
            <a:r>
              <a:rPr lang="en"/>
              <a:t>Youth Outreach, a program within The Learning Web, guides and assists homeless and transient young people age 16-24 in moving from dependence to self-sufficiency. Supportive services are offered for 12 to 18 months to assist households to maintain stable housing and become self-sufficient. Dial (607)-272-8162 or visit their website, </a:t>
            </a:r>
            <a:r>
              <a:rPr lang="en" u="sng">
                <a:solidFill>
                  <a:schemeClr val="hlink"/>
                </a:solidFill>
                <a:hlinkClick r:id="rId5"/>
              </a:rPr>
              <a:t>learning-web.org</a:t>
            </a:r>
            <a:r>
              <a:rPr lang="en"/>
              <a:t>.</a:t>
            </a:r>
            <a:endParaRPr/>
          </a:p>
          <a:p>
            <a:pPr marL="0" lvl="0" indent="0" algn="l" rtl="0">
              <a:spcBef>
                <a:spcPts val="1200"/>
              </a:spcBef>
              <a:spcAft>
                <a:spcPts val="0"/>
              </a:spcAft>
              <a:buNone/>
            </a:pPr>
            <a:r>
              <a:rPr lang="en" b="1" u="sng">
                <a:solidFill>
                  <a:schemeClr val="hlink"/>
                </a:solidFill>
                <a:hlinkClick r:id="rId6"/>
              </a:rPr>
              <a:t>Advocacy Center</a:t>
            </a:r>
            <a:r>
              <a:rPr lang="en" b="1"/>
              <a:t>:</a:t>
            </a:r>
            <a:r>
              <a:rPr lang="en"/>
              <a:t> Provides support, advocacy and education for survivors, friends, and families of domestic violence, and sexual assault in Tompkins County. Dial (607)-277-5000 to reach the 24-hour hotline.</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97400" y="2809900"/>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700">
                <a:solidFill>
                  <a:schemeClr val="lt1"/>
                </a:solidFill>
                <a:latin typeface="Lora"/>
                <a:ea typeface="Lora"/>
                <a:cs typeface="Lora"/>
                <a:sym typeface="Lora"/>
              </a:rPr>
              <a:t>“Almost ten months ago, I started engaging in a local mutual aid project and wanted to extend our community efforts towards our unhoused neighbors. I was honestly surprised when I saw a mutual aid project pick up so much involvement, because most Anarchists have been trying to promote mutual aid as a practice for centuries. Before that, indigenous and marginalized communities based their societal survival around this praxis. </a:t>
            </a:r>
            <a:r>
              <a:rPr lang="en" sz="1700">
                <a:solidFill>
                  <a:schemeClr val="accent6"/>
                </a:solidFill>
                <a:latin typeface="Lora"/>
                <a:ea typeface="Lora"/>
                <a:cs typeface="Lora"/>
                <a:sym typeface="Lora"/>
              </a:rPr>
              <a:t>I define mutual aid as basically, the understanding that everyone has needs, and everyone has something to offer that is valuable to collective survival regardless of monetary value</a:t>
            </a:r>
            <a:r>
              <a:rPr lang="en" sz="1700">
                <a:solidFill>
                  <a:schemeClr val="lt1"/>
                </a:solidFill>
                <a:latin typeface="Lora"/>
                <a:ea typeface="Lora"/>
                <a:cs typeface="Lora"/>
                <a:sym typeface="Lora"/>
              </a:rPr>
              <a:t>...What I do, is bottom up solidarity. I’ve found some of the most brilliant minds in the bodies that the people up the hill will call the cops on for sleeping in public, the people they will dismiss as “addicts” and cross the street to avoid go out of their way to give me the most beautiful and heartfelt gifts ranging from handmade metalworking and art to high end perfume. The hardest workers you’ll never hire because of their criminal record. </a:t>
            </a:r>
            <a:r>
              <a:rPr lang="en" sz="1700">
                <a:solidFill>
                  <a:schemeClr val="accent6"/>
                </a:solidFill>
                <a:latin typeface="Lora"/>
                <a:ea typeface="Lora"/>
                <a:cs typeface="Lora"/>
                <a:sym typeface="Lora"/>
              </a:rPr>
              <a:t>I will never understand what is exceedingly “good” of me when most of what I do is just get to know people for their true selves and offer them basic empathy and dignity.</a:t>
            </a:r>
            <a:r>
              <a:rPr lang="en" sz="1700">
                <a:solidFill>
                  <a:schemeClr val="lt1"/>
                </a:solidFill>
                <a:latin typeface="Lora"/>
                <a:ea typeface="Lora"/>
                <a:cs typeface="Lora"/>
                <a:sym typeface="Lora"/>
              </a:rPr>
              <a:t>”</a:t>
            </a:r>
            <a:endParaRPr sz="1700">
              <a:solidFill>
                <a:schemeClr val="lt1"/>
              </a:solidFill>
              <a:latin typeface="Lora"/>
              <a:ea typeface="Lora"/>
              <a:cs typeface="Lora"/>
              <a:sym typeface="Lora"/>
            </a:endParaRPr>
          </a:p>
          <a:p>
            <a:pPr marL="0" lvl="0" indent="0" algn="ctr" rtl="0">
              <a:spcBef>
                <a:spcPts val="0"/>
              </a:spcBef>
              <a:spcAft>
                <a:spcPts val="0"/>
              </a:spcAft>
              <a:buNone/>
            </a:pPr>
            <a:endParaRPr sz="1700">
              <a:solidFill>
                <a:schemeClr val="lt1"/>
              </a:solidFill>
            </a:endParaRPr>
          </a:p>
        </p:txBody>
      </p:sp>
      <p:sp>
        <p:nvSpPr>
          <p:cNvPr id="177" name="Google Shape;177;p30"/>
          <p:cNvSpPr txBox="1">
            <a:spLocks noGrp="1"/>
          </p:cNvSpPr>
          <p:nvPr>
            <p:ph type="body" idx="1"/>
          </p:nvPr>
        </p:nvSpPr>
        <p:spPr>
          <a:xfrm>
            <a:off x="311700" y="4586300"/>
            <a:ext cx="8520600" cy="359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688"/>
              <a:buNone/>
            </a:pPr>
            <a:r>
              <a:rPr lang="en" sz="2225">
                <a:solidFill>
                  <a:schemeClr val="lt1"/>
                </a:solidFill>
                <a:latin typeface="Lora"/>
                <a:ea typeface="Lora"/>
                <a:cs typeface="Lora"/>
                <a:sym typeface="Lora"/>
              </a:rPr>
              <a:t>-Charlie Spearman, Outreach Specialist</a:t>
            </a:r>
            <a:endParaRPr sz="2225">
              <a:solidFill>
                <a:schemeClr val="lt1"/>
              </a:solidFill>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ora"/>
                <a:ea typeface="Lora"/>
                <a:cs typeface="Lora"/>
                <a:sym typeface="Lora"/>
              </a:rPr>
              <a:t>A little bit about our roles...</a:t>
            </a:r>
            <a:endParaRPr>
              <a:latin typeface="Lora"/>
              <a:ea typeface="Lora"/>
              <a:cs typeface="Lora"/>
              <a:sym typeface="Lora"/>
            </a:endParaRPr>
          </a:p>
        </p:txBody>
      </p:sp>
      <p:sp>
        <p:nvSpPr>
          <p:cNvPr id="62" name="Google Shape;62;p14"/>
          <p:cNvSpPr txBox="1">
            <a:spLocks noGrp="1"/>
          </p:cNvSpPr>
          <p:nvPr>
            <p:ph type="body" idx="1"/>
          </p:nvPr>
        </p:nvSpPr>
        <p:spPr>
          <a:xfrm>
            <a:off x="311700" y="1210800"/>
            <a:ext cx="6224700" cy="283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Lora"/>
                <a:ea typeface="Lora"/>
                <a:cs typeface="Lora"/>
                <a:sym typeface="Lora"/>
              </a:rPr>
              <a:t>We work on the 2-1-1 Information and Referral Helpline for Tompkins and Cortland County. Through this line we take cold calls for people who need assistance with housing in our area.</a:t>
            </a:r>
            <a:endParaRPr sz="1400">
              <a:latin typeface="Lora"/>
              <a:ea typeface="Lora"/>
              <a:cs typeface="Lora"/>
              <a:sym typeface="Lora"/>
            </a:endParaRPr>
          </a:p>
          <a:p>
            <a:pPr marL="0" lvl="0" indent="0" algn="l" rtl="0">
              <a:spcBef>
                <a:spcPts val="1200"/>
              </a:spcBef>
              <a:spcAft>
                <a:spcPts val="0"/>
              </a:spcAft>
              <a:buNone/>
            </a:pPr>
            <a:r>
              <a:rPr lang="en" sz="1400">
                <a:latin typeface="Lora"/>
                <a:ea typeface="Lora"/>
                <a:cs typeface="Lora"/>
                <a:sym typeface="Lora"/>
              </a:rPr>
              <a:t>We also work with the Ithaca Evictions/Displacement Defense (IEDD). The goal of this project is to </a:t>
            </a:r>
            <a:r>
              <a:rPr lang="en" sz="1400" b="1">
                <a:latin typeface="Lora"/>
                <a:ea typeface="Lora"/>
                <a:cs typeface="Lora"/>
                <a:sym typeface="Lora"/>
              </a:rPr>
              <a:t>p</a:t>
            </a:r>
            <a:r>
              <a:rPr lang="en" sz="1400" b="1">
                <a:solidFill>
                  <a:srgbClr val="383838"/>
                </a:solidFill>
                <a:highlight>
                  <a:srgbClr val="FFFFFF"/>
                </a:highlight>
                <a:latin typeface="Lora"/>
                <a:ea typeface="Lora"/>
                <a:cs typeface="Lora"/>
                <a:sym typeface="Lora"/>
              </a:rPr>
              <a:t>revent displacement</a:t>
            </a:r>
            <a:r>
              <a:rPr lang="en" sz="1400">
                <a:solidFill>
                  <a:srgbClr val="383838"/>
                </a:solidFill>
                <a:highlight>
                  <a:srgbClr val="FFFFFF"/>
                </a:highlight>
                <a:latin typeface="Lora"/>
                <a:ea typeface="Lora"/>
                <a:cs typeface="Lora"/>
                <a:sym typeface="Lora"/>
              </a:rPr>
              <a:t> from the City of Ithaca by preventing avoidable non-payment evictions. Through this program we </a:t>
            </a:r>
            <a:r>
              <a:rPr lang="en" sz="1400" b="1">
                <a:solidFill>
                  <a:srgbClr val="383838"/>
                </a:solidFill>
                <a:highlight>
                  <a:srgbClr val="FFFFFF"/>
                </a:highlight>
                <a:latin typeface="Lora"/>
                <a:ea typeface="Lora"/>
                <a:cs typeface="Lora"/>
                <a:sym typeface="Lora"/>
              </a:rPr>
              <a:t>work with a racial equity lens</a:t>
            </a:r>
            <a:r>
              <a:rPr lang="en" sz="1400">
                <a:solidFill>
                  <a:srgbClr val="383838"/>
                </a:solidFill>
                <a:highlight>
                  <a:srgbClr val="FFFFFF"/>
                </a:highlight>
                <a:latin typeface="Lora"/>
                <a:ea typeface="Lora"/>
                <a:cs typeface="Lora"/>
                <a:sym typeface="Lora"/>
              </a:rPr>
              <a:t> to address current and historic institutional inequities.</a:t>
            </a:r>
            <a:endParaRPr sz="1400">
              <a:solidFill>
                <a:srgbClr val="383838"/>
              </a:solidFill>
              <a:highlight>
                <a:srgbClr val="FFFFFF"/>
              </a:highlight>
              <a:latin typeface="Lora"/>
              <a:ea typeface="Lora"/>
              <a:cs typeface="Lora"/>
              <a:sym typeface="Lora"/>
            </a:endParaRPr>
          </a:p>
          <a:p>
            <a:pPr marL="0" lvl="0" indent="0" algn="l" rtl="0">
              <a:lnSpc>
                <a:spcPct val="100000"/>
              </a:lnSpc>
              <a:spcBef>
                <a:spcPts val="1200"/>
              </a:spcBef>
              <a:spcAft>
                <a:spcPts val="0"/>
              </a:spcAft>
              <a:buClr>
                <a:schemeClr val="dk1"/>
              </a:buClr>
              <a:buSzPts val="1100"/>
              <a:buFont typeface="Arial"/>
              <a:buNone/>
            </a:pPr>
            <a:r>
              <a:rPr lang="en" sz="1400">
                <a:solidFill>
                  <a:srgbClr val="383838"/>
                </a:solidFill>
                <a:highlight>
                  <a:schemeClr val="lt1"/>
                </a:highlight>
                <a:latin typeface="Lora"/>
                <a:ea typeface="Lora"/>
                <a:cs typeface="Lora"/>
                <a:sym typeface="Lora"/>
              </a:rPr>
              <a:t>We help to meet those goals by administering a basic income program (Housing Stability Supplement Program) for City of Ithaca residents, attending eviction court, and completing Emergency Rental Assistance Program (ERAP) applications with tenants.</a:t>
            </a:r>
            <a:endParaRPr sz="1400">
              <a:solidFill>
                <a:srgbClr val="383838"/>
              </a:solidFill>
              <a:highlight>
                <a:schemeClr val="lt1"/>
              </a:highlight>
              <a:latin typeface="Lora"/>
              <a:ea typeface="Lora"/>
              <a:cs typeface="Lora"/>
              <a:sym typeface="Lora"/>
            </a:endParaRPr>
          </a:p>
          <a:p>
            <a:pPr marL="0" lvl="0" indent="0" algn="l" rtl="0">
              <a:spcBef>
                <a:spcPts val="0"/>
              </a:spcBef>
              <a:spcAft>
                <a:spcPts val="0"/>
              </a:spcAft>
              <a:buNone/>
            </a:pPr>
            <a:endParaRPr sz="1400">
              <a:solidFill>
                <a:srgbClr val="383838"/>
              </a:solidFill>
              <a:highlight>
                <a:srgbClr val="FFFFFF"/>
              </a:highlight>
              <a:latin typeface="Lora"/>
              <a:ea typeface="Lora"/>
              <a:cs typeface="Lora"/>
              <a:sym typeface="Lora"/>
            </a:endParaRPr>
          </a:p>
          <a:p>
            <a:pPr marL="0" lvl="0" indent="0" algn="l" rtl="0">
              <a:lnSpc>
                <a:spcPct val="128571"/>
              </a:lnSpc>
              <a:spcBef>
                <a:spcPts val="1600"/>
              </a:spcBef>
              <a:spcAft>
                <a:spcPts val="0"/>
              </a:spcAft>
              <a:buClr>
                <a:schemeClr val="dk1"/>
              </a:buClr>
              <a:buSzPts val="1100"/>
              <a:buFont typeface="Arial"/>
              <a:buNone/>
            </a:pPr>
            <a:endParaRPr sz="1400">
              <a:solidFill>
                <a:srgbClr val="383838"/>
              </a:solidFill>
              <a:highlight>
                <a:srgbClr val="FFFFFF"/>
              </a:highlight>
              <a:latin typeface="Lora"/>
              <a:ea typeface="Lora"/>
              <a:cs typeface="Lora"/>
              <a:sym typeface="Lora"/>
            </a:endParaRPr>
          </a:p>
          <a:p>
            <a:pPr marL="0" lvl="0" indent="0" algn="l" rtl="0">
              <a:spcBef>
                <a:spcPts val="3900"/>
              </a:spcBef>
              <a:spcAft>
                <a:spcPts val="1200"/>
              </a:spcAft>
              <a:buNone/>
            </a:pPr>
            <a:endParaRPr/>
          </a:p>
        </p:txBody>
      </p:sp>
      <p:pic>
        <p:nvPicPr>
          <p:cNvPr id="63" name="Google Shape;63;p14"/>
          <p:cNvPicPr preferRelativeResize="0"/>
          <p:nvPr/>
        </p:nvPicPr>
        <p:blipFill>
          <a:blip r:embed="rId3">
            <a:alphaModFix/>
          </a:blip>
          <a:stretch>
            <a:fillRect/>
          </a:stretch>
        </p:blipFill>
        <p:spPr>
          <a:xfrm>
            <a:off x="6920363" y="1750687"/>
            <a:ext cx="2055763" cy="1039400"/>
          </a:xfrm>
          <a:prstGeom prst="rect">
            <a:avLst/>
          </a:prstGeom>
          <a:noFill/>
          <a:ln>
            <a:noFill/>
          </a:ln>
        </p:spPr>
      </p:pic>
      <p:pic>
        <p:nvPicPr>
          <p:cNvPr id="64" name="Google Shape;64;p14"/>
          <p:cNvPicPr preferRelativeResize="0"/>
          <p:nvPr/>
        </p:nvPicPr>
        <p:blipFill rotWithShape="1">
          <a:blip r:embed="rId4">
            <a:alphaModFix/>
          </a:blip>
          <a:srcRect/>
          <a:stretch/>
        </p:blipFill>
        <p:spPr>
          <a:xfrm>
            <a:off x="7023096" y="445013"/>
            <a:ext cx="1850294" cy="1157275"/>
          </a:xfrm>
          <a:prstGeom prst="rect">
            <a:avLst/>
          </a:prstGeom>
          <a:noFill/>
          <a:ln>
            <a:noFill/>
          </a:ln>
        </p:spPr>
      </p:pic>
      <p:pic>
        <p:nvPicPr>
          <p:cNvPr id="65" name="Google Shape;65;p14"/>
          <p:cNvPicPr preferRelativeResize="0"/>
          <p:nvPr/>
        </p:nvPicPr>
        <p:blipFill>
          <a:blip r:embed="rId5">
            <a:alphaModFix/>
          </a:blip>
          <a:stretch>
            <a:fillRect/>
          </a:stretch>
        </p:blipFill>
        <p:spPr>
          <a:xfrm>
            <a:off x="7048275" y="2938487"/>
            <a:ext cx="1799947" cy="20486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p:nvPr/>
        </p:nvSpPr>
        <p:spPr>
          <a:xfrm>
            <a:off x="0" y="2486025"/>
            <a:ext cx="9154800" cy="265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Lora"/>
                <a:ea typeface="Lora"/>
                <a:cs typeface="Lora"/>
                <a:sym typeface="Lora"/>
              </a:rPr>
              <a:t>Ithaca is </a:t>
            </a:r>
            <a:r>
              <a:rPr lang="en" b="1">
                <a:latin typeface="Lora"/>
                <a:ea typeface="Lora"/>
                <a:cs typeface="Lora"/>
                <a:sym typeface="Lora"/>
              </a:rPr>
              <a:t>Rent Burdened</a:t>
            </a:r>
            <a:r>
              <a:rPr lang="en">
                <a:latin typeface="Lora"/>
                <a:ea typeface="Lora"/>
                <a:cs typeface="Lora"/>
                <a:sym typeface="Lora"/>
              </a:rPr>
              <a:t>.</a:t>
            </a:r>
            <a:endParaRPr>
              <a:latin typeface="Lora"/>
              <a:ea typeface="Lora"/>
              <a:cs typeface="Lora"/>
              <a:sym typeface="Lora"/>
            </a:endParaRPr>
          </a:p>
        </p:txBody>
      </p:sp>
      <p:sp>
        <p:nvSpPr>
          <p:cNvPr id="72" name="Google Shape;72;p15"/>
          <p:cNvSpPr txBox="1">
            <a:spLocks noGrp="1"/>
          </p:cNvSpPr>
          <p:nvPr>
            <p:ph type="body" idx="1"/>
          </p:nvPr>
        </p:nvSpPr>
        <p:spPr>
          <a:xfrm>
            <a:off x="317100" y="1085125"/>
            <a:ext cx="8520600" cy="13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solidFill>
                  <a:schemeClr val="dk1"/>
                </a:solidFill>
                <a:latin typeface="Lora"/>
                <a:ea typeface="Lora"/>
                <a:cs typeface="Lora"/>
                <a:sym typeface="Lora"/>
              </a:rPr>
              <a:t>74% of City residents are renters (HUD Consolidated Plan 2019-2023).</a:t>
            </a:r>
            <a:endParaRPr sz="1700">
              <a:solidFill>
                <a:schemeClr val="dk1"/>
              </a:solidFill>
              <a:latin typeface="Lora"/>
              <a:ea typeface="Lora"/>
              <a:cs typeface="Lora"/>
              <a:sym typeface="Lora"/>
            </a:endParaRPr>
          </a:p>
          <a:p>
            <a:pPr marL="0" lvl="0" indent="0" algn="l" rtl="0">
              <a:spcBef>
                <a:spcPts val="1200"/>
              </a:spcBef>
              <a:spcAft>
                <a:spcPts val="0"/>
              </a:spcAft>
              <a:buClr>
                <a:schemeClr val="dk1"/>
              </a:buClr>
              <a:buSzPts val="1100"/>
              <a:buFont typeface="Arial"/>
              <a:buNone/>
            </a:pPr>
            <a:r>
              <a:rPr lang="en" sz="1700">
                <a:solidFill>
                  <a:schemeClr val="dk1"/>
                </a:solidFill>
                <a:latin typeface="Lora"/>
                <a:ea typeface="Lora"/>
                <a:cs typeface="Lora"/>
                <a:sym typeface="Lora"/>
              </a:rPr>
              <a:t>56% of City tenants are cost-burdened (rent = more than 30% of their income).</a:t>
            </a:r>
            <a:endParaRPr sz="1700">
              <a:solidFill>
                <a:schemeClr val="dk1"/>
              </a:solidFill>
              <a:latin typeface="Lora"/>
              <a:ea typeface="Lora"/>
              <a:cs typeface="Lora"/>
              <a:sym typeface="Lora"/>
            </a:endParaRPr>
          </a:p>
          <a:p>
            <a:pPr marL="0" lvl="0" indent="0" algn="l" rtl="0">
              <a:spcBef>
                <a:spcPts val="1200"/>
              </a:spcBef>
              <a:spcAft>
                <a:spcPts val="0"/>
              </a:spcAft>
              <a:buClr>
                <a:schemeClr val="dk1"/>
              </a:buClr>
              <a:buSzPts val="1100"/>
              <a:buFont typeface="Arial"/>
              <a:buNone/>
            </a:pPr>
            <a:r>
              <a:rPr lang="en" sz="1700">
                <a:solidFill>
                  <a:schemeClr val="dk1"/>
                </a:solidFill>
                <a:latin typeface="Lora"/>
                <a:ea typeface="Lora"/>
                <a:cs typeface="Lora"/>
                <a:sym typeface="Lora"/>
              </a:rPr>
              <a:t>41% of those tenants are severely cost-burdened (rent= more than 50% of income).</a:t>
            </a:r>
            <a:endParaRPr sz="1700">
              <a:solidFill>
                <a:schemeClr val="dk1"/>
              </a:solidFill>
              <a:latin typeface="Lora"/>
              <a:ea typeface="Lora"/>
              <a:cs typeface="Lora"/>
              <a:sym typeface="Lora"/>
            </a:endParaRPr>
          </a:p>
          <a:p>
            <a:pPr marL="0" lvl="0" indent="0" algn="l" rtl="0">
              <a:spcBef>
                <a:spcPts val="1200"/>
              </a:spcBef>
              <a:spcAft>
                <a:spcPts val="0"/>
              </a:spcAft>
              <a:buClr>
                <a:schemeClr val="dk1"/>
              </a:buClr>
              <a:buSzPts val="1100"/>
              <a:buFont typeface="Arial"/>
              <a:buNone/>
            </a:pPr>
            <a:endParaRPr>
              <a:latin typeface="Lora"/>
              <a:ea typeface="Lora"/>
              <a:cs typeface="Lora"/>
              <a:sym typeface="Lora"/>
            </a:endParaRPr>
          </a:p>
          <a:p>
            <a:pPr marL="0" lvl="0" indent="0" algn="l" rtl="0">
              <a:spcBef>
                <a:spcPts val="1200"/>
              </a:spcBef>
              <a:spcAft>
                <a:spcPts val="1200"/>
              </a:spcAft>
              <a:buNone/>
            </a:pPr>
            <a:endParaRPr>
              <a:latin typeface="Lora"/>
              <a:ea typeface="Lora"/>
              <a:cs typeface="Lora"/>
              <a:sym typeface="Lora"/>
            </a:endParaRPr>
          </a:p>
        </p:txBody>
      </p:sp>
      <p:sp>
        <p:nvSpPr>
          <p:cNvPr id="73" name="Google Shape;73;p15"/>
          <p:cNvSpPr txBox="1"/>
          <p:nvPr/>
        </p:nvSpPr>
        <p:spPr>
          <a:xfrm>
            <a:off x="352350" y="3333300"/>
            <a:ext cx="8439300" cy="150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chemeClr val="lt1"/>
                </a:solidFill>
                <a:latin typeface="Lora"/>
                <a:ea typeface="Lora"/>
                <a:cs typeface="Lora"/>
                <a:sym typeface="Lora"/>
              </a:rPr>
              <a:t>Only ~ 3% of tenants in City eviction court had legal representation (2018 local data).</a:t>
            </a:r>
            <a:endParaRPr sz="1700">
              <a:solidFill>
                <a:schemeClr val="lt1"/>
              </a:solidFill>
              <a:latin typeface="Lora"/>
              <a:ea typeface="Lora"/>
              <a:cs typeface="Lora"/>
              <a:sym typeface="Lora"/>
            </a:endParaRPr>
          </a:p>
          <a:p>
            <a:pPr marL="0" lvl="0" indent="0" algn="l" rtl="0">
              <a:lnSpc>
                <a:spcPct val="115000"/>
              </a:lnSpc>
              <a:spcBef>
                <a:spcPts val="1200"/>
              </a:spcBef>
              <a:spcAft>
                <a:spcPts val="1200"/>
              </a:spcAft>
              <a:buClr>
                <a:schemeClr val="dk1"/>
              </a:buClr>
              <a:buSzPts val="1100"/>
              <a:buFont typeface="Arial"/>
              <a:buNone/>
            </a:pPr>
            <a:r>
              <a:rPr lang="en" sz="1700">
                <a:solidFill>
                  <a:schemeClr val="lt1"/>
                </a:solidFill>
                <a:latin typeface="Lora"/>
                <a:ea typeface="Lora"/>
                <a:cs typeface="Lora"/>
                <a:sym typeface="Lora"/>
              </a:rPr>
              <a:t>Black residents and female-headed households are disproportionately subject to non-payment evictions (2018 local data).</a:t>
            </a:r>
            <a:endParaRPr sz="1700">
              <a:solidFill>
                <a:schemeClr val="lt1"/>
              </a:solidFill>
              <a:latin typeface="Lora"/>
              <a:ea typeface="Lora"/>
              <a:cs typeface="Lora"/>
              <a:sym typeface="Lora"/>
            </a:endParaRPr>
          </a:p>
        </p:txBody>
      </p:sp>
      <p:sp>
        <p:nvSpPr>
          <p:cNvPr id="74" name="Google Shape;74;p15"/>
          <p:cNvSpPr txBox="1">
            <a:spLocks noGrp="1"/>
          </p:cNvSpPr>
          <p:nvPr>
            <p:ph type="title"/>
          </p:nvPr>
        </p:nvSpPr>
        <p:spPr>
          <a:xfrm>
            <a:off x="311700" y="27014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latin typeface="Lora"/>
                <a:ea typeface="Lora"/>
                <a:cs typeface="Lora"/>
                <a:sym typeface="Lora"/>
              </a:rPr>
              <a:t>Ithaca is </a:t>
            </a:r>
            <a:r>
              <a:rPr lang="en" b="1">
                <a:solidFill>
                  <a:schemeClr val="lt1"/>
                </a:solidFill>
                <a:latin typeface="Lora"/>
                <a:ea typeface="Lora"/>
                <a:cs typeface="Lora"/>
                <a:sym typeface="Lora"/>
              </a:rPr>
              <a:t>Evictions</a:t>
            </a:r>
            <a:r>
              <a:rPr lang="en">
                <a:solidFill>
                  <a:schemeClr val="lt1"/>
                </a:solidFill>
                <a:latin typeface="Lora"/>
                <a:ea typeface="Lora"/>
                <a:cs typeface="Lora"/>
                <a:sym typeface="Lora"/>
              </a:rPr>
              <a:t>.</a:t>
            </a:r>
            <a:endParaRPr>
              <a:solidFill>
                <a:schemeClr val="lt1"/>
              </a:solidFill>
              <a:latin typeface="Lora"/>
              <a:ea typeface="Lora"/>
              <a:cs typeface="Lora"/>
              <a:sym typeface="Lo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43650" y="1033873"/>
            <a:ext cx="4045200" cy="3886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endParaRPr sz="2300">
              <a:latin typeface="Lora"/>
              <a:ea typeface="Lora"/>
              <a:cs typeface="Lora"/>
              <a:sym typeface="Lora"/>
            </a:endParaRPr>
          </a:p>
          <a:p>
            <a:pPr marL="0" lvl="0" indent="0" algn="ctr" rtl="0">
              <a:spcBef>
                <a:spcPts val="0"/>
              </a:spcBef>
              <a:spcAft>
                <a:spcPts val="0"/>
              </a:spcAft>
              <a:buNone/>
            </a:pPr>
            <a:r>
              <a:rPr lang="en" b="1">
                <a:latin typeface="Lora"/>
                <a:ea typeface="Lora"/>
                <a:cs typeface="Lora"/>
                <a:sym typeface="Lora"/>
              </a:rPr>
              <a:t>54% </a:t>
            </a:r>
            <a:r>
              <a:rPr lang="en" sz="2300" b="1">
                <a:latin typeface="Lora"/>
                <a:ea typeface="Lora"/>
                <a:cs typeface="Lora"/>
                <a:sym typeface="Lora"/>
              </a:rPr>
              <a:t>of evictees were Black residents</a:t>
            </a:r>
            <a:r>
              <a:rPr lang="en" sz="2300">
                <a:latin typeface="Lora"/>
                <a:ea typeface="Lora"/>
                <a:cs typeface="Lora"/>
                <a:sym typeface="Lora"/>
              </a:rPr>
              <a:t>, even though they only made up </a:t>
            </a:r>
            <a:r>
              <a:rPr lang="en" sz="4200">
                <a:latin typeface="Lora"/>
                <a:ea typeface="Lora"/>
                <a:cs typeface="Lora"/>
                <a:sym typeface="Lora"/>
              </a:rPr>
              <a:t>6%</a:t>
            </a:r>
            <a:r>
              <a:rPr lang="en" sz="2300">
                <a:latin typeface="Lora"/>
                <a:ea typeface="Lora"/>
                <a:cs typeface="Lora"/>
                <a:sym typeface="Lora"/>
              </a:rPr>
              <a:t> of our city’s total population.</a:t>
            </a:r>
            <a:endParaRPr sz="4200">
              <a:latin typeface="Lora"/>
              <a:ea typeface="Lora"/>
              <a:cs typeface="Lora"/>
              <a:sym typeface="Lora"/>
            </a:endParaRPr>
          </a:p>
          <a:p>
            <a:pPr marL="0" lvl="0" indent="0" algn="ctr" rtl="0">
              <a:spcBef>
                <a:spcPts val="0"/>
              </a:spcBef>
              <a:spcAft>
                <a:spcPts val="0"/>
              </a:spcAft>
              <a:buNone/>
            </a:pPr>
            <a:endParaRPr sz="2300">
              <a:latin typeface="Lora"/>
              <a:ea typeface="Lora"/>
              <a:cs typeface="Lora"/>
              <a:sym typeface="Lora"/>
            </a:endParaRPr>
          </a:p>
          <a:p>
            <a:pPr marL="0" lvl="0" indent="0" algn="ctr" rtl="0">
              <a:spcBef>
                <a:spcPts val="0"/>
              </a:spcBef>
              <a:spcAft>
                <a:spcPts val="0"/>
              </a:spcAft>
              <a:buNone/>
            </a:pPr>
            <a:r>
              <a:rPr lang="en" sz="2300">
                <a:latin typeface="Lora"/>
                <a:ea typeface="Lora"/>
                <a:cs typeface="Lora"/>
                <a:sym typeface="Lora"/>
              </a:rPr>
              <a:t>A majority were female single head of households with one or more children.</a:t>
            </a:r>
            <a:endParaRPr sz="2300">
              <a:latin typeface="Lora"/>
              <a:ea typeface="Lora"/>
              <a:cs typeface="Lora"/>
              <a:sym typeface="Lora"/>
            </a:endParaRPr>
          </a:p>
          <a:p>
            <a:pPr marL="0" lvl="0" indent="0" algn="ctr" rtl="0">
              <a:spcBef>
                <a:spcPts val="0"/>
              </a:spcBef>
              <a:spcAft>
                <a:spcPts val="0"/>
              </a:spcAft>
              <a:buNone/>
            </a:pPr>
            <a:endParaRPr sz="2300"/>
          </a:p>
        </p:txBody>
      </p:sp>
      <p:sp>
        <p:nvSpPr>
          <p:cNvPr id="81" name="Google Shape;81;p16"/>
          <p:cNvSpPr txBox="1">
            <a:spLocks noGrp="1"/>
          </p:cNvSpPr>
          <p:nvPr>
            <p:ph type="body" idx="2"/>
          </p:nvPr>
        </p:nvSpPr>
        <p:spPr>
          <a:xfrm>
            <a:off x="4898575" y="410625"/>
            <a:ext cx="3918900" cy="436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Lora"/>
                <a:ea typeface="Lora"/>
                <a:cs typeface="Lora"/>
                <a:sym typeface="Lora"/>
              </a:rPr>
              <a:t>There are a number of reasons for this, including that</a:t>
            </a:r>
            <a:endParaRPr sz="2000">
              <a:solidFill>
                <a:schemeClr val="dk1"/>
              </a:solidFill>
              <a:latin typeface="Lora"/>
              <a:ea typeface="Lora"/>
              <a:cs typeface="Lora"/>
              <a:sym typeface="Lora"/>
            </a:endParaRPr>
          </a:p>
          <a:p>
            <a:pPr marL="0" lvl="0" indent="0" algn="ctr" rtl="0">
              <a:spcBef>
                <a:spcPts val="1200"/>
              </a:spcBef>
              <a:spcAft>
                <a:spcPts val="0"/>
              </a:spcAft>
              <a:buNone/>
            </a:pPr>
            <a:r>
              <a:rPr lang="en" sz="2000">
                <a:solidFill>
                  <a:schemeClr val="dk1"/>
                </a:solidFill>
                <a:latin typeface="Lora"/>
                <a:ea typeface="Lora"/>
                <a:cs typeface="Lora"/>
                <a:sym typeface="Lora"/>
              </a:rPr>
              <a:t>Almost </a:t>
            </a:r>
            <a:r>
              <a:rPr lang="en" sz="2000" b="1">
                <a:solidFill>
                  <a:schemeClr val="dk1"/>
                </a:solidFill>
                <a:latin typeface="Lora"/>
                <a:ea typeface="Lora"/>
                <a:cs typeface="Lora"/>
                <a:sym typeface="Lora"/>
              </a:rPr>
              <a:t>75%</a:t>
            </a:r>
            <a:r>
              <a:rPr lang="en" sz="2000">
                <a:solidFill>
                  <a:schemeClr val="dk1"/>
                </a:solidFill>
                <a:latin typeface="Lora"/>
                <a:ea typeface="Lora"/>
                <a:cs typeface="Lora"/>
                <a:sym typeface="Lora"/>
              </a:rPr>
              <a:t> </a:t>
            </a:r>
            <a:r>
              <a:rPr lang="en" sz="2000" b="1">
                <a:solidFill>
                  <a:schemeClr val="dk1"/>
                </a:solidFill>
                <a:latin typeface="Lora"/>
                <a:ea typeface="Lora"/>
                <a:cs typeface="Lora"/>
                <a:sym typeface="Lora"/>
              </a:rPr>
              <a:t>of Black residents</a:t>
            </a:r>
            <a:r>
              <a:rPr lang="en" sz="2000">
                <a:solidFill>
                  <a:schemeClr val="dk1"/>
                </a:solidFill>
                <a:latin typeface="Lora"/>
                <a:ea typeface="Lora"/>
                <a:cs typeface="Lora"/>
                <a:sym typeface="Lora"/>
              </a:rPr>
              <a:t> in the Ithaca MSA are paid less than a living wage, compared to </a:t>
            </a:r>
            <a:r>
              <a:rPr lang="en" sz="2000" b="1">
                <a:solidFill>
                  <a:schemeClr val="dk1"/>
                </a:solidFill>
                <a:latin typeface="Lora"/>
                <a:ea typeface="Lora"/>
                <a:cs typeface="Lora"/>
                <a:sym typeface="Lora"/>
              </a:rPr>
              <a:t>28% of white residents</a:t>
            </a:r>
            <a:r>
              <a:rPr lang="en" sz="2000">
                <a:solidFill>
                  <a:schemeClr val="dk1"/>
                </a:solidFill>
                <a:latin typeface="Lora"/>
                <a:ea typeface="Lora"/>
                <a:cs typeface="Lora"/>
                <a:sym typeface="Lora"/>
              </a:rPr>
              <a:t>.</a:t>
            </a:r>
            <a:endParaRPr sz="2000">
              <a:solidFill>
                <a:schemeClr val="dk1"/>
              </a:solidFill>
              <a:latin typeface="Lora"/>
              <a:ea typeface="Lora"/>
              <a:cs typeface="Lora"/>
              <a:sym typeface="Lora"/>
            </a:endParaRPr>
          </a:p>
          <a:p>
            <a:pPr marL="0" lvl="0" indent="0" algn="ctr" rtl="0">
              <a:spcBef>
                <a:spcPts val="1200"/>
              </a:spcBef>
              <a:spcAft>
                <a:spcPts val="0"/>
              </a:spcAft>
              <a:buNone/>
            </a:pPr>
            <a:r>
              <a:rPr lang="en" sz="2000" b="1">
                <a:solidFill>
                  <a:schemeClr val="dk1"/>
                </a:solidFill>
                <a:latin typeface="Lora"/>
                <a:ea typeface="Lora"/>
                <a:cs typeface="Lora"/>
                <a:sym typeface="Lora"/>
              </a:rPr>
              <a:t>49%</a:t>
            </a:r>
            <a:r>
              <a:rPr lang="en" sz="2000">
                <a:solidFill>
                  <a:schemeClr val="dk1"/>
                </a:solidFill>
                <a:latin typeface="Lora"/>
                <a:ea typeface="Lora"/>
                <a:cs typeface="Lora"/>
                <a:sym typeface="Lora"/>
              </a:rPr>
              <a:t> </a:t>
            </a:r>
            <a:r>
              <a:rPr lang="en" sz="2000" b="1">
                <a:solidFill>
                  <a:schemeClr val="dk1"/>
                </a:solidFill>
                <a:latin typeface="Lora"/>
                <a:ea typeface="Lora"/>
                <a:cs typeface="Lora"/>
                <a:sym typeface="Lora"/>
              </a:rPr>
              <a:t>of Black renters</a:t>
            </a:r>
            <a:r>
              <a:rPr lang="en" sz="2000">
                <a:solidFill>
                  <a:schemeClr val="dk1"/>
                </a:solidFill>
                <a:latin typeface="Lora"/>
                <a:ea typeface="Lora"/>
                <a:cs typeface="Lora"/>
                <a:sym typeface="Lora"/>
              </a:rPr>
              <a:t> and </a:t>
            </a:r>
            <a:r>
              <a:rPr lang="en" sz="2000" b="1">
                <a:solidFill>
                  <a:schemeClr val="dk1"/>
                </a:solidFill>
                <a:latin typeface="Lora"/>
                <a:ea typeface="Lora"/>
                <a:cs typeface="Lora"/>
                <a:sym typeface="Lora"/>
              </a:rPr>
              <a:t>45%</a:t>
            </a:r>
            <a:r>
              <a:rPr lang="en" sz="2000">
                <a:solidFill>
                  <a:schemeClr val="dk1"/>
                </a:solidFill>
                <a:latin typeface="Lora"/>
                <a:ea typeface="Lora"/>
                <a:cs typeface="Lora"/>
                <a:sym typeface="Lora"/>
              </a:rPr>
              <a:t> </a:t>
            </a:r>
            <a:r>
              <a:rPr lang="en" sz="2000" b="1">
                <a:solidFill>
                  <a:schemeClr val="dk1"/>
                </a:solidFill>
                <a:latin typeface="Lora"/>
                <a:ea typeface="Lora"/>
                <a:cs typeface="Lora"/>
                <a:sym typeface="Lora"/>
              </a:rPr>
              <a:t>of Latinx renters </a:t>
            </a:r>
            <a:r>
              <a:rPr lang="en" sz="2000">
                <a:solidFill>
                  <a:schemeClr val="dk1"/>
                </a:solidFill>
                <a:latin typeface="Lora"/>
                <a:ea typeface="Lora"/>
                <a:cs typeface="Lora"/>
                <a:sym typeface="Lora"/>
              </a:rPr>
              <a:t>are severely cost burdened with their rent, compared to </a:t>
            </a:r>
            <a:r>
              <a:rPr lang="en" sz="2000" b="1">
                <a:solidFill>
                  <a:schemeClr val="dk1"/>
                </a:solidFill>
                <a:latin typeface="Lora"/>
                <a:ea typeface="Lora"/>
                <a:cs typeface="Lora"/>
                <a:sym typeface="Lora"/>
              </a:rPr>
              <a:t>27% of white renters</a:t>
            </a:r>
            <a:r>
              <a:rPr lang="en" sz="2000">
                <a:solidFill>
                  <a:schemeClr val="dk1"/>
                </a:solidFill>
                <a:latin typeface="Lora"/>
                <a:ea typeface="Lora"/>
                <a:cs typeface="Lora"/>
                <a:sym typeface="Lora"/>
              </a:rPr>
              <a:t> </a:t>
            </a:r>
            <a:endParaRPr sz="2000">
              <a:solidFill>
                <a:schemeClr val="dk1"/>
              </a:solidFill>
              <a:latin typeface="Lora"/>
              <a:ea typeface="Lora"/>
              <a:cs typeface="Lora"/>
              <a:sym typeface="Lora"/>
            </a:endParaRPr>
          </a:p>
          <a:p>
            <a:pPr marL="0" lvl="0" indent="0" algn="l" rtl="0">
              <a:spcBef>
                <a:spcPts val="1200"/>
              </a:spcBef>
              <a:spcAft>
                <a:spcPts val="1200"/>
              </a:spcAft>
              <a:buNone/>
            </a:pPr>
            <a:endParaRPr/>
          </a:p>
        </p:txBody>
      </p:sp>
      <p:sp>
        <p:nvSpPr>
          <p:cNvPr id="82" name="Google Shape;82;p16"/>
          <p:cNvSpPr txBox="1"/>
          <p:nvPr/>
        </p:nvSpPr>
        <p:spPr>
          <a:xfrm>
            <a:off x="284450" y="297250"/>
            <a:ext cx="4004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100">
                <a:solidFill>
                  <a:schemeClr val="dk1"/>
                </a:solidFill>
                <a:latin typeface="Lora"/>
                <a:ea typeface="Lora"/>
                <a:cs typeface="Lora"/>
                <a:sym typeface="Lora"/>
              </a:rPr>
              <a:t>Ithaca is </a:t>
            </a:r>
            <a:r>
              <a:rPr lang="en" sz="2100" b="1">
                <a:solidFill>
                  <a:schemeClr val="dk1"/>
                </a:solidFill>
                <a:latin typeface="Lora"/>
                <a:ea typeface="Lora"/>
                <a:cs typeface="Lora"/>
                <a:sym typeface="Lora"/>
              </a:rPr>
              <a:t>Disproportionately Expensive for People of Color</a:t>
            </a:r>
            <a:r>
              <a:rPr lang="en" sz="2100">
                <a:solidFill>
                  <a:schemeClr val="dk1"/>
                </a:solidFill>
                <a:latin typeface="Lora"/>
                <a:ea typeface="Lora"/>
                <a:cs typeface="Lora"/>
                <a:sym typeface="Lora"/>
              </a:rPr>
              <a:t>.</a:t>
            </a:r>
            <a:endParaRPr sz="2100">
              <a:solidFill>
                <a:schemeClr val="dk1"/>
              </a:solidFill>
              <a:latin typeface="Lora"/>
              <a:ea typeface="Lora"/>
              <a:cs typeface="Lora"/>
              <a:sym typeface="Lo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p:nvPr/>
        </p:nvSpPr>
        <p:spPr>
          <a:xfrm rot="10800000">
            <a:off x="8358300" y="-25"/>
            <a:ext cx="785700" cy="728700"/>
          </a:xfrm>
          <a:prstGeom prst="rtTriangle">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rot="10800000" flipH="1">
            <a:off x="0" y="-25"/>
            <a:ext cx="785700" cy="728700"/>
          </a:xfrm>
          <a:prstGeom prst="rtTriangle">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0" y="4414800"/>
            <a:ext cx="785700" cy="728700"/>
          </a:xfrm>
          <a:prstGeom prst="rtTriangle">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flipH="1">
            <a:off x="8358300" y="4414800"/>
            <a:ext cx="785700" cy="728700"/>
          </a:xfrm>
          <a:prstGeom prst="rtTriangle">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txBox="1"/>
          <p:nvPr/>
        </p:nvSpPr>
        <p:spPr>
          <a:xfrm>
            <a:off x="704950" y="2055975"/>
            <a:ext cx="8355600" cy="433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20">
                <a:solidFill>
                  <a:schemeClr val="dk1"/>
                </a:solidFill>
                <a:latin typeface="Lora"/>
                <a:ea typeface="Lora"/>
                <a:cs typeface="Lora"/>
                <a:sym typeface="Lora"/>
              </a:rPr>
              <a:t>How is the pandemic affecting these issues?</a:t>
            </a:r>
            <a:endParaRPr sz="2220">
              <a:solidFill>
                <a:schemeClr val="dk1"/>
              </a:solidFill>
              <a:latin typeface="Lora"/>
              <a:ea typeface="Lora"/>
              <a:cs typeface="Lora"/>
              <a:sym typeface="Lora"/>
            </a:endParaRPr>
          </a:p>
          <a:p>
            <a:pPr marL="0" lvl="0" indent="0" algn="l" rtl="0">
              <a:lnSpc>
                <a:spcPct val="115000"/>
              </a:lnSpc>
              <a:spcBef>
                <a:spcPts val="1000"/>
              </a:spcBef>
              <a:spcAft>
                <a:spcPts val="0"/>
              </a:spcAft>
              <a:buNone/>
            </a:pPr>
            <a:r>
              <a:rPr lang="en" sz="1800">
                <a:solidFill>
                  <a:schemeClr val="dk2"/>
                </a:solidFill>
                <a:latin typeface="Lora"/>
                <a:ea typeface="Lora"/>
                <a:cs typeface="Lora"/>
                <a:sym typeface="Lora"/>
              </a:rPr>
              <a:t>1. There are increased costs and lower incomes due to the pandemic.</a:t>
            </a:r>
            <a:endParaRPr sz="1800">
              <a:solidFill>
                <a:schemeClr val="dk2"/>
              </a:solidFill>
              <a:latin typeface="Lora"/>
              <a:ea typeface="Lora"/>
              <a:cs typeface="Lora"/>
              <a:sym typeface="Lora"/>
            </a:endParaRPr>
          </a:p>
          <a:p>
            <a:pPr marL="0" lvl="0" indent="0" algn="l" rtl="0">
              <a:lnSpc>
                <a:spcPct val="115000"/>
              </a:lnSpc>
              <a:spcBef>
                <a:spcPts val="1000"/>
              </a:spcBef>
              <a:spcAft>
                <a:spcPts val="0"/>
              </a:spcAft>
              <a:buNone/>
            </a:pPr>
            <a:r>
              <a:rPr lang="en" sz="1800">
                <a:solidFill>
                  <a:schemeClr val="dk2"/>
                </a:solidFill>
                <a:latin typeface="Lora"/>
                <a:ea typeface="Lora"/>
                <a:cs typeface="Lora"/>
                <a:sym typeface="Lora"/>
              </a:rPr>
              <a:t>2. Incidences of domestic violence have increased since the beginning of the pandemic.</a:t>
            </a:r>
            <a:endParaRPr sz="1800">
              <a:solidFill>
                <a:schemeClr val="dk2"/>
              </a:solidFill>
              <a:latin typeface="Lora"/>
              <a:ea typeface="Lora"/>
              <a:cs typeface="Lora"/>
              <a:sym typeface="Lora"/>
            </a:endParaRPr>
          </a:p>
          <a:p>
            <a:pPr marL="0" lvl="0" indent="0" algn="l" rtl="0">
              <a:spcBef>
                <a:spcPts val="1200"/>
              </a:spcBef>
              <a:spcAft>
                <a:spcPts val="0"/>
              </a:spcAft>
              <a:buNone/>
            </a:pPr>
            <a:r>
              <a:rPr lang="en" sz="1800">
                <a:solidFill>
                  <a:schemeClr val="dk2"/>
                </a:solidFill>
                <a:latin typeface="Lora"/>
                <a:ea typeface="Lora"/>
                <a:cs typeface="Lora"/>
                <a:sym typeface="Lora"/>
              </a:rPr>
              <a:t>3. Strained landlord/tenant relationships are causing tenants to leave units even if they have a right to be there.</a:t>
            </a:r>
            <a:endParaRPr sz="1800">
              <a:solidFill>
                <a:schemeClr val="dk2"/>
              </a:solidFill>
              <a:latin typeface="Lora"/>
              <a:ea typeface="Lora"/>
              <a:cs typeface="Lora"/>
              <a:sym typeface="Lora"/>
            </a:endParaRPr>
          </a:p>
          <a:p>
            <a:pPr marL="0" lvl="0" indent="0" algn="l" rtl="0">
              <a:spcBef>
                <a:spcPts val="1200"/>
              </a:spcBef>
              <a:spcAft>
                <a:spcPts val="0"/>
              </a:spcAft>
              <a:buNone/>
            </a:pPr>
            <a:r>
              <a:rPr lang="en" sz="1800">
                <a:solidFill>
                  <a:schemeClr val="dk2"/>
                </a:solidFill>
                <a:latin typeface="Lora"/>
                <a:ea typeface="Lora"/>
                <a:cs typeface="Lora"/>
                <a:sym typeface="Lora"/>
              </a:rPr>
              <a:t>4. More landlords are selling tenant housing due to increased real estate prices.</a:t>
            </a:r>
            <a:endParaRPr sz="1800">
              <a:solidFill>
                <a:schemeClr val="dk2"/>
              </a:solidFill>
              <a:latin typeface="Lora"/>
              <a:ea typeface="Lora"/>
              <a:cs typeface="Lora"/>
              <a:sym typeface="Lora"/>
            </a:endParaRPr>
          </a:p>
          <a:p>
            <a:pPr marL="0" lvl="0" indent="0" algn="l" rtl="0">
              <a:spcBef>
                <a:spcPts val="0"/>
              </a:spcBef>
              <a:spcAft>
                <a:spcPts val="0"/>
              </a:spcAft>
              <a:buNone/>
            </a:pPr>
            <a:endParaRPr sz="1800">
              <a:solidFill>
                <a:schemeClr val="dk2"/>
              </a:solidFill>
              <a:latin typeface="Lora"/>
              <a:ea typeface="Lora"/>
              <a:cs typeface="Lora"/>
              <a:sym typeface="Lora"/>
            </a:endParaRPr>
          </a:p>
          <a:p>
            <a:pPr marL="0" lvl="0" indent="0" algn="l" rtl="0">
              <a:lnSpc>
                <a:spcPct val="115000"/>
              </a:lnSpc>
              <a:spcBef>
                <a:spcPts val="1200"/>
              </a:spcBef>
              <a:spcAft>
                <a:spcPts val="0"/>
              </a:spcAft>
              <a:buClr>
                <a:schemeClr val="dk1"/>
              </a:buClr>
              <a:buSzPts val="1100"/>
              <a:buFont typeface="Arial"/>
              <a:buNone/>
            </a:pPr>
            <a:endParaRPr sz="1800">
              <a:solidFill>
                <a:schemeClr val="dk2"/>
              </a:solidFill>
              <a:latin typeface="Lora"/>
              <a:ea typeface="Lora"/>
              <a:cs typeface="Lora"/>
              <a:sym typeface="Lora"/>
            </a:endParaRPr>
          </a:p>
          <a:p>
            <a:pPr marL="0" lvl="0" indent="0" algn="l" rtl="0">
              <a:lnSpc>
                <a:spcPct val="115000"/>
              </a:lnSpc>
              <a:spcBef>
                <a:spcPts val="1200"/>
              </a:spcBef>
              <a:spcAft>
                <a:spcPts val="1200"/>
              </a:spcAft>
              <a:buNone/>
            </a:pPr>
            <a:endParaRPr sz="1800">
              <a:solidFill>
                <a:schemeClr val="dk2"/>
              </a:solidFill>
              <a:latin typeface="Lora"/>
              <a:ea typeface="Lora"/>
              <a:cs typeface="Lora"/>
              <a:sym typeface="Lora"/>
            </a:endParaRPr>
          </a:p>
        </p:txBody>
      </p:sp>
      <p:sp>
        <p:nvSpPr>
          <p:cNvPr id="92" name="Google Shape;92;p17"/>
          <p:cNvSpPr txBox="1"/>
          <p:nvPr/>
        </p:nvSpPr>
        <p:spPr>
          <a:xfrm>
            <a:off x="704950" y="95950"/>
            <a:ext cx="8355600" cy="18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sz="2220">
                <a:solidFill>
                  <a:schemeClr val="dk1"/>
                </a:solidFill>
                <a:latin typeface="Lora"/>
                <a:ea typeface="Lora"/>
                <a:cs typeface="Lora"/>
                <a:sym typeface="Lora"/>
              </a:rPr>
              <a:t>What is driving displacement in our community?</a:t>
            </a:r>
            <a:endParaRPr sz="1800">
              <a:solidFill>
                <a:schemeClr val="dk2"/>
              </a:solidFill>
              <a:latin typeface="Lora"/>
              <a:ea typeface="Lora"/>
              <a:cs typeface="Lora"/>
              <a:sym typeface="Lora"/>
            </a:endParaRPr>
          </a:p>
          <a:p>
            <a:pPr marL="0" lvl="0" indent="0" algn="l" rtl="0">
              <a:lnSpc>
                <a:spcPct val="115000"/>
              </a:lnSpc>
              <a:spcBef>
                <a:spcPts val="1000"/>
              </a:spcBef>
              <a:spcAft>
                <a:spcPts val="0"/>
              </a:spcAft>
              <a:buClr>
                <a:schemeClr val="dk1"/>
              </a:buClr>
              <a:buSzPts val="1100"/>
              <a:buFont typeface="Arial"/>
              <a:buNone/>
            </a:pPr>
            <a:r>
              <a:rPr lang="en" sz="1800">
                <a:solidFill>
                  <a:schemeClr val="dk2"/>
                </a:solidFill>
                <a:latin typeface="Lora"/>
                <a:ea typeface="Lora"/>
                <a:cs typeface="Lora"/>
                <a:sym typeface="Lora"/>
              </a:rPr>
              <a:t>1. There is an overall lack of affordable, adequate housing, and assistance finding available housing.</a:t>
            </a:r>
            <a:endParaRPr sz="1800">
              <a:solidFill>
                <a:schemeClr val="dk2"/>
              </a:solidFill>
              <a:latin typeface="Lora"/>
              <a:ea typeface="Lora"/>
              <a:cs typeface="Lora"/>
              <a:sym typeface="Lora"/>
            </a:endParaRPr>
          </a:p>
          <a:p>
            <a:pPr marL="0" lvl="0" indent="0" algn="l" rtl="0">
              <a:lnSpc>
                <a:spcPct val="115000"/>
              </a:lnSpc>
              <a:spcBef>
                <a:spcPts val="1000"/>
              </a:spcBef>
              <a:spcAft>
                <a:spcPts val="0"/>
              </a:spcAft>
              <a:buClr>
                <a:schemeClr val="dk1"/>
              </a:buClr>
              <a:buSzPts val="1100"/>
              <a:buFont typeface="Arial"/>
              <a:buNone/>
            </a:pPr>
            <a:r>
              <a:rPr lang="en" sz="1800">
                <a:solidFill>
                  <a:schemeClr val="dk2"/>
                </a:solidFill>
                <a:latin typeface="Lora"/>
                <a:ea typeface="Lora"/>
                <a:cs typeface="Lora"/>
                <a:sym typeface="Lora"/>
              </a:rPr>
              <a:t>2. More college students are moving into off-campus housing, and using external resources to pay high rents.</a:t>
            </a:r>
            <a:endParaRPr>
              <a:solidFill>
                <a:schemeClr val="dk1"/>
              </a:solidFill>
            </a:endParaRPr>
          </a:p>
          <a:p>
            <a:pPr marL="0" lvl="0" indent="0" algn="l" rtl="0">
              <a:lnSpc>
                <a:spcPct val="115000"/>
              </a:lnSpc>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1590000"/>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6000">
                <a:solidFill>
                  <a:schemeClr val="lt1"/>
                </a:solidFill>
                <a:latin typeface="Lora"/>
                <a:ea typeface="Lora"/>
                <a:cs typeface="Lora"/>
                <a:sym typeface="Lora"/>
              </a:rPr>
              <a:t>How is our community </a:t>
            </a:r>
            <a:r>
              <a:rPr lang="en" sz="6000" b="1">
                <a:solidFill>
                  <a:schemeClr val="accent4"/>
                </a:solidFill>
                <a:latin typeface="Lora"/>
                <a:ea typeface="Lora"/>
                <a:cs typeface="Lora"/>
                <a:sym typeface="Lora"/>
              </a:rPr>
              <a:t>recovering</a:t>
            </a:r>
            <a:r>
              <a:rPr lang="en" sz="6000">
                <a:solidFill>
                  <a:schemeClr val="lt1"/>
                </a:solidFill>
                <a:latin typeface="Lora"/>
                <a:ea typeface="Lora"/>
                <a:cs typeface="Lora"/>
                <a:sym typeface="Lora"/>
              </a:rPr>
              <a:t>?</a:t>
            </a:r>
            <a:endParaRPr sz="6000">
              <a:solidFill>
                <a:schemeClr val="lt1"/>
              </a:solidFill>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90975"/>
            <a:ext cx="8520600" cy="1963500"/>
          </a:xfrm>
          <a:prstGeom prst="rect">
            <a:avLst/>
          </a:prstGeom>
        </p:spPr>
        <p:txBody>
          <a:bodyPr spcFirstLastPara="1" wrap="square" lIns="91425" tIns="91425" rIns="91425" bIns="91425" anchor="ctr" anchorCtr="0">
            <a:normAutofit/>
          </a:bodyPr>
          <a:lstStyle/>
          <a:p>
            <a:pPr marL="457200" lvl="0" indent="-419100" algn="ctr" rtl="0">
              <a:spcBef>
                <a:spcPts val="0"/>
              </a:spcBef>
              <a:spcAft>
                <a:spcPts val="0"/>
              </a:spcAft>
              <a:buSzPts val="3000"/>
              <a:buFont typeface="Lora"/>
              <a:buAutoNum type="arabicPeriod"/>
            </a:pPr>
            <a:r>
              <a:rPr lang="en" sz="3000">
                <a:latin typeface="Lora"/>
                <a:ea typeface="Lora"/>
                <a:cs typeface="Lora"/>
                <a:sym typeface="Lora"/>
              </a:rPr>
              <a:t>Programming through state programs and other local providers to provide financial assistance.</a:t>
            </a:r>
            <a:endParaRPr sz="3000">
              <a:latin typeface="Lora"/>
              <a:ea typeface="Lora"/>
              <a:cs typeface="Lora"/>
              <a:sym typeface="Lora"/>
            </a:endParaRPr>
          </a:p>
        </p:txBody>
      </p:sp>
      <p:pic>
        <p:nvPicPr>
          <p:cNvPr id="103" name="Google Shape;103;p19"/>
          <p:cNvPicPr preferRelativeResize="0"/>
          <p:nvPr/>
        </p:nvPicPr>
        <p:blipFill>
          <a:blip r:embed="rId3">
            <a:alphaModFix/>
          </a:blip>
          <a:stretch>
            <a:fillRect/>
          </a:stretch>
        </p:blipFill>
        <p:spPr>
          <a:xfrm>
            <a:off x="231512" y="1471775"/>
            <a:ext cx="3233664" cy="1818950"/>
          </a:xfrm>
          <a:prstGeom prst="rect">
            <a:avLst/>
          </a:prstGeom>
          <a:noFill/>
          <a:ln>
            <a:noFill/>
          </a:ln>
        </p:spPr>
      </p:pic>
      <p:pic>
        <p:nvPicPr>
          <p:cNvPr id="104" name="Google Shape;104;p19"/>
          <p:cNvPicPr preferRelativeResize="0"/>
          <p:nvPr/>
        </p:nvPicPr>
        <p:blipFill>
          <a:blip r:embed="rId4">
            <a:alphaModFix/>
          </a:blip>
          <a:stretch>
            <a:fillRect/>
          </a:stretch>
        </p:blipFill>
        <p:spPr>
          <a:xfrm>
            <a:off x="6202050" y="1471763"/>
            <a:ext cx="2601052" cy="2009913"/>
          </a:xfrm>
          <a:prstGeom prst="rect">
            <a:avLst/>
          </a:prstGeom>
          <a:noFill/>
          <a:ln>
            <a:noFill/>
          </a:ln>
        </p:spPr>
      </p:pic>
      <p:pic>
        <p:nvPicPr>
          <p:cNvPr id="105" name="Google Shape;105;p19"/>
          <p:cNvPicPr preferRelativeResize="0"/>
          <p:nvPr/>
        </p:nvPicPr>
        <p:blipFill>
          <a:blip r:embed="rId5">
            <a:alphaModFix/>
          </a:blip>
          <a:stretch>
            <a:fillRect/>
          </a:stretch>
        </p:blipFill>
        <p:spPr>
          <a:xfrm>
            <a:off x="3585739" y="3121888"/>
            <a:ext cx="2495736" cy="193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155850" y="90975"/>
            <a:ext cx="8832300" cy="1977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000">
                <a:latin typeface="Lora"/>
                <a:ea typeface="Lora"/>
                <a:cs typeface="Lora"/>
                <a:sym typeface="Lora"/>
              </a:rPr>
              <a:t>2. Dissemination of tenant rights and tenant advocacy to solve disputes with the landlord</a:t>
            </a:r>
            <a:endParaRPr sz="3000">
              <a:latin typeface="Lora"/>
              <a:ea typeface="Lora"/>
              <a:cs typeface="Lora"/>
              <a:sym typeface="Lora"/>
            </a:endParaRPr>
          </a:p>
        </p:txBody>
      </p:sp>
      <p:pic>
        <p:nvPicPr>
          <p:cNvPr id="111" name="Google Shape;111;p20"/>
          <p:cNvPicPr preferRelativeResize="0"/>
          <p:nvPr/>
        </p:nvPicPr>
        <p:blipFill>
          <a:blip r:embed="rId3">
            <a:alphaModFix/>
          </a:blip>
          <a:stretch>
            <a:fillRect/>
          </a:stretch>
        </p:blipFill>
        <p:spPr>
          <a:xfrm>
            <a:off x="500538" y="1811125"/>
            <a:ext cx="3630225" cy="1312375"/>
          </a:xfrm>
          <a:prstGeom prst="rect">
            <a:avLst/>
          </a:prstGeom>
          <a:noFill/>
          <a:ln>
            <a:noFill/>
          </a:ln>
        </p:spPr>
      </p:pic>
      <p:pic>
        <p:nvPicPr>
          <p:cNvPr id="112" name="Google Shape;112;p20"/>
          <p:cNvPicPr preferRelativeResize="0"/>
          <p:nvPr/>
        </p:nvPicPr>
        <p:blipFill>
          <a:blip r:embed="rId4">
            <a:alphaModFix/>
          </a:blip>
          <a:stretch>
            <a:fillRect/>
          </a:stretch>
        </p:blipFill>
        <p:spPr>
          <a:xfrm>
            <a:off x="653200" y="3350400"/>
            <a:ext cx="3324924" cy="1660774"/>
          </a:xfrm>
          <a:prstGeom prst="rect">
            <a:avLst/>
          </a:prstGeom>
          <a:noFill/>
          <a:ln>
            <a:noFill/>
          </a:ln>
        </p:spPr>
      </p:pic>
      <p:pic>
        <p:nvPicPr>
          <p:cNvPr id="113" name="Google Shape;113;p20"/>
          <p:cNvPicPr preferRelativeResize="0"/>
          <p:nvPr/>
        </p:nvPicPr>
        <p:blipFill>
          <a:blip r:embed="rId5">
            <a:alphaModFix/>
          </a:blip>
          <a:stretch>
            <a:fillRect/>
          </a:stretch>
        </p:blipFill>
        <p:spPr>
          <a:xfrm>
            <a:off x="4421950" y="2571750"/>
            <a:ext cx="4345075" cy="1415200"/>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55850" y="90975"/>
            <a:ext cx="8832300" cy="1977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a:latin typeface="Lora"/>
                <a:ea typeface="Lora"/>
                <a:cs typeface="Lora"/>
                <a:sym typeface="Lora"/>
              </a:rPr>
              <a:t>3. These issues are more public, more people are talking about how we can prevent displacement in our communities. There is a recognition of housing as a basic need.</a:t>
            </a:r>
            <a:endParaRPr sz="3000">
              <a:latin typeface="Lora"/>
              <a:ea typeface="Lora"/>
              <a:cs typeface="Lora"/>
              <a:sym typeface="Lora"/>
            </a:endParaRPr>
          </a:p>
        </p:txBody>
      </p:sp>
      <p:pic>
        <p:nvPicPr>
          <p:cNvPr id="119" name="Google Shape;119;p21"/>
          <p:cNvPicPr preferRelativeResize="0"/>
          <p:nvPr/>
        </p:nvPicPr>
        <p:blipFill>
          <a:blip r:embed="rId3">
            <a:alphaModFix/>
          </a:blip>
          <a:stretch>
            <a:fillRect/>
          </a:stretch>
        </p:blipFill>
        <p:spPr>
          <a:xfrm>
            <a:off x="152400" y="2220675"/>
            <a:ext cx="5998376" cy="1291000"/>
          </a:xfrm>
          <a:prstGeom prst="rect">
            <a:avLst/>
          </a:prstGeom>
          <a:noFill/>
          <a:ln>
            <a:noFill/>
          </a:ln>
        </p:spPr>
      </p:pic>
      <p:pic>
        <p:nvPicPr>
          <p:cNvPr id="120" name="Google Shape;120;p21"/>
          <p:cNvPicPr preferRelativeResize="0"/>
          <p:nvPr/>
        </p:nvPicPr>
        <p:blipFill>
          <a:blip r:embed="rId4">
            <a:alphaModFix/>
          </a:blip>
          <a:stretch>
            <a:fillRect/>
          </a:stretch>
        </p:blipFill>
        <p:spPr>
          <a:xfrm>
            <a:off x="4248150" y="3422395"/>
            <a:ext cx="4788701" cy="1375500"/>
          </a:xfrm>
          <a:prstGeom prst="rect">
            <a:avLst/>
          </a:prstGeom>
          <a:noFill/>
          <a:ln>
            <a:noFill/>
          </a:ln>
        </p:spPr>
      </p:pic>
      <p:pic>
        <p:nvPicPr>
          <p:cNvPr id="121" name="Google Shape;121;p21"/>
          <p:cNvPicPr preferRelativeResize="0"/>
          <p:nvPr/>
        </p:nvPicPr>
        <p:blipFill>
          <a:blip r:embed="rId5">
            <a:alphaModFix/>
          </a:blip>
          <a:stretch>
            <a:fillRect/>
          </a:stretch>
        </p:blipFill>
        <p:spPr>
          <a:xfrm>
            <a:off x="47650" y="3261676"/>
            <a:ext cx="5003011" cy="1375500"/>
          </a:xfrm>
          <a:prstGeom prst="rect">
            <a:avLst/>
          </a:prstGeom>
          <a:noFill/>
          <a:ln>
            <a:noFill/>
          </a:ln>
        </p:spPr>
      </p:pic>
      <p:pic>
        <p:nvPicPr>
          <p:cNvPr id="122" name="Google Shape;122;p21"/>
          <p:cNvPicPr preferRelativeResize="0"/>
          <p:nvPr/>
        </p:nvPicPr>
        <p:blipFill>
          <a:blip r:embed="rId6">
            <a:alphaModFix/>
          </a:blip>
          <a:stretch>
            <a:fillRect/>
          </a:stretch>
        </p:blipFill>
        <p:spPr>
          <a:xfrm>
            <a:off x="4141000" y="2056000"/>
            <a:ext cx="5003001" cy="1620341"/>
          </a:xfrm>
          <a:prstGeom prst="rect">
            <a:avLst/>
          </a:prstGeom>
          <a:noFill/>
          <a:ln>
            <a:noFill/>
          </a:ln>
        </p:spPr>
      </p:pic>
      <p:pic>
        <p:nvPicPr>
          <p:cNvPr id="123" name="Google Shape;123;p21"/>
          <p:cNvPicPr preferRelativeResize="0"/>
          <p:nvPr/>
        </p:nvPicPr>
        <p:blipFill>
          <a:blip r:embed="rId7">
            <a:alphaModFix/>
          </a:blip>
          <a:stretch>
            <a:fillRect/>
          </a:stretch>
        </p:blipFill>
        <p:spPr>
          <a:xfrm>
            <a:off x="476225" y="2655850"/>
            <a:ext cx="4919149" cy="2198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
                                        <p:tgtEl>
                                          <p:spTgt spid="11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1"/>
                                        <p:tgtEl>
                                          <p:spTgt spid="1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 calcmode="lin" valueType="num">
                                      <p:cBhvr additive="base">
                                        <p:cTn id="17" dur="1"/>
                                        <p:tgtEl>
                                          <p:spTgt spid="12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 calcmode="lin" valueType="num">
                                      <p:cBhvr additive="base">
                                        <p:cTn id="22" dur="1"/>
                                        <p:tgtEl>
                                          <p:spTgt spid="122"/>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3"/>
                                        </p:tgtEl>
                                        <p:attrNameLst>
                                          <p:attrName>style.visibility</p:attrName>
                                        </p:attrNameLst>
                                      </p:cBhvr>
                                      <p:to>
                                        <p:strVal val="visible"/>
                                      </p:to>
                                    </p:set>
                                    <p:anim calcmode="lin" valueType="num">
                                      <p:cBhvr additive="base">
                                        <p:cTn id="27" dur="1"/>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4A86E8"/>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7FBCA900DCA44E876A22A16DBB05C5" ma:contentTypeVersion="10" ma:contentTypeDescription="Create a new document." ma:contentTypeScope="" ma:versionID="6fa6691f9f8eae4304d2c0a459ed259f">
  <xsd:schema xmlns:xsd="http://www.w3.org/2001/XMLSchema" xmlns:xs="http://www.w3.org/2001/XMLSchema" xmlns:p="http://schemas.microsoft.com/office/2006/metadata/properties" xmlns:ns3="5e7f2841-d626-4a03-85fb-7206ce735225" targetNamespace="http://schemas.microsoft.com/office/2006/metadata/properties" ma:root="true" ma:fieldsID="d0df65ee90411f798488496b96750f37" ns3:_="">
    <xsd:import namespace="5e7f2841-d626-4a03-85fb-7206ce73522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f2841-d626-4a03-85fb-7206ce7352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FC366E-BA58-4DC7-B9F5-F3FDA0C77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f2841-d626-4a03-85fb-7206ce735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A6DEDF-265F-4C37-96C7-AC3C499401D8}">
  <ds:schemaRefs>
    <ds:schemaRef ds:uri="http://schemas.microsoft.com/sharepoint/v3/contenttype/forms"/>
  </ds:schemaRefs>
</ds:datastoreItem>
</file>

<file path=customXml/itemProps3.xml><?xml version="1.0" encoding="utf-8"?>
<ds:datastoreItem xmlns:ds="http://schemas.openxmlformats.org/officeDocument/2006/customXml" ds:itemID="{98B94CCB-D63A-482F-841B-AF4DFB9BD7B7}">
  <ds:schemaRefs>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5e7f2841-d626-4a03-85fb-7206ce735225"/>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1827</Words>
  <Application>Microsoft Office PowerPoint</Application>
  <PresentationFormat>On-screen Show (16:9)</PresentationFormat>
  <Paragraphs>74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Lora</vt:lpstr>
      <vt:lpstr>Arial</vt:lpstr>
      <vt:lpstr>Simple Light</vt:lpstr>
      <vt:lpstr>Let’s Talk: Housing and 2-1-1 Services</vt:lpstr>
      <vt:lpstr>A little bit about our roles...</vt:lpstr>
      <vt:lpstr>Ithaca is Rent Burdened.</vt:lpstr>
      <vt:lpstr> 54% of evictees were Black residents, even though they only made up 6% of our city’s total population.  A majority were female single head of households with one or more children. </vt:lpstr>
      <vt:lpstr>PowerPoint Presentation</vt:lpstr>
      <vt:lpstr>How is our community recovering?</vt:lpstr>
      <vt:lpstr>Programming through state programs and other local providers to provide financial assistance.</vt:lpstr>
      <vt:lpstr>2. Dissemination of tenant rights and tenant advocacy to solve disputes with the landlord</vt:lpstr>
      <vt:lpstr>3. These issues are more public, more people are talking about how we can prevent displacement in our communities. There is a recognition of housing as a basic need.</vt:lpstr>
      <vt:lpstr>4. Mutual Aid.</vt:lpstr>
      <vt:lpstr>What should our community invest in to prevent displacement of our long-term residents?</vt:lpstr>
      <vt:lpstr>Questions?</vt:lpstr>
      <vt:lpstr>Need help finding help? Dial 2-1-1 for assistance.</vt:lpstr>
      <vt:lpstr>Resources for rent assistance in Tompkins County:</vt:lpstr>
      <vt:lpstr>Resources for financial assistance in Tompkins County:  </vt:lpstr>
      <vt:lpstr>Resources for legal assistance and tenant rights advocacy in Tompkins County:</vt:lpstr>
      <vt:lpstr>Resources for general assistance in Tompkins County:</vt:lpstr>
      <vt:lpstr>“Almost ten months ago, I started engaging in a local mutual aid project and wanted to extend our community efforts towards our unhoused neighbors. I was honestly surprised when I saw a mutual aid project pick up so much involvement, because most Anarchists have been trying to promote mutual aid as a practice for centuries. Before that, indigenous and marginalized communities based their societal survival around this praxis. I define mutual aid as basically, the understanding that everyone has needs, and everyone has something to offer that is valuable to collective survival regardless of monetary value...What I do, is bottom up solidarity. I’ve found some of the most brilliant minds in the bodies that the people up the hill will call the cops on for sleeping in public, the people they will dismiss as “addicts” and cross the street to avoid go out of their way to give me the most beautiful and heartfelt gifts ranging from handmade metalworking and art to high end perfume. The hardest workers you’ll never hire because of their criminal record. I will never understand what is exceedingly “good” of me when most of what I do is just get to know people for their true selves and offer them basic empathy and dignity.”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Housing and 2-1-1 Services</dc:title>
  <dc:creator>George Ferrari</dc:creator>
  <cp:lastModifiedBy>George Ferrari</cp:lastModifiedBy>
  <cp:revision>1</cp:revision>
  <dcterms:modified xsi:type="dcterms:W3CDTF">2021-09-28T17:16:13Z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0x0101004A7FBCA900DCA44E876A22A16DBB05C5</vt:lpwstr>
  </property>
</Properties>
</file>